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 id="2147483731" r:id="rId2"/>
    <p:sldMasterId id="2147483733" r:id="rId3"/>
    <p:sldMasterId id="2147483698" r:id="rId4"/>
    <p:sldMasterId id="2147483777" r:id="rId5"/>
    <p:sldMasterId id="2147483823" r:id="rId6"/>
    <p:sldMasterId id="2147483840" r:id="rId7"/>
    <p:sldMasterId id="2147483841" r:id="rId8"/>
  </p:sldMasterIdLst>
  <p:notesMasterIdLst>
    <p:notesMasterId r:id="rId52"/>
  </p:notesMasterIdLst>
  <p:handoutMasterIdLst>
    <p:handoutMasterId r:id="rId53"/>
  </p:handoutMasterIdLst>
  <p:sldIdLst>
    <p:sldId id="417" r:id="rId9"/>
    <p:sldId id="535" r:id="rId10"/>
    <p:sldId id="536" r:id="rId11"/>
    <p:sldId id="429" r:id="rId12"/>
    <p:sldId id="430" r:id="rId13"/>
    <p:sldId id="431" r:id="rId14"/>
    <p:sldId id="524" r:id="rId15"/>
    <p:sldId id="434" r:id="rId16"/>
    <p:sldId id="435" r:id="rId17"/>
    <p:sldId id="540" r:id="rId18"/>
    <p:sldId id="436" r:id="rId19"/>
    <p:sldId id="437" r:id="rId20"/>
    <p:sldId id="438" r:id="rId21"/>
    <p:sldId id="439" r:id="rId22"/>
    <p:sldId id="440" r:id="rId23"/>
    <p:sldId id="441" r:id="rId24"/>
    <p:sldId id="442" r:id="rId25"/>
    <p:sldId id="443" r:id="rId26"/>
    <p:sldId id="444" r:id="rId27"/>
    <p:sldId id="445" r:id="rId28"/>
    <p:sldId id="446" r:id="rId29"/>
    <p:sldId id="447" r:id="rId30"/>
    <p:sldId id="448" r:id="rId31"/>
    <p:sldId id="449" r:id="rId32"/>
    <p:sldId id="450" r:id="rId33"/>
    <p:sldId id="456" r:id="rId34"/>
    <p:sldId id="457" r:id="rId35"/>
    <p:sldId id="458" r:id="rId36"/>
    <p:sldId id="539" r:id="rId37"/>
    <p:sldId id="537" r:id="rId38"/>
    <p:sldId id="541" r:id="rId39"/>
    <p:sldId id="538" r:id="rId40"/>
    <p:sldId id="453" r:id="rId41"/>
    <p:sldId id="455" r:id="rId42"/>
    <p:sldId id="459" r:id="rId43"/>
    <p:sldId id="461" r:id="rId44"/>
    <p:sldId id="462" r:id="rId45"/>
    <p:sldId id="463" r:id="rId46"/>
    <p:sldId id="474" r:id="rId47"/>
    <p:sldId id="475" r:id="rId48"/>
    <p:sldId id="477" r:id="rId49"/>
    <p:sldId id="476" r:id="rId50"/>
    <p:sldId id="478" r:id="rId51"/>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6666"/>
    <a:srgbClr val="FF3300"/>
    <a:srgbClr val="210597"/>
    <a:srgbClr val="008080"/>
    <a:srgbClr val="99FF99"/>
    <a:srgbClr val="CC9900"/>
    <a:srgbClr val="000000"/>
    <a:srgbClr val="990000"/>
  </p:clrMru>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129" autoAdjust="0"/>
    <p:restoredTop sz="94326" autoAdjust="0"/>
  </p:normalViewPr>
  <p:slideViewPr>
    <p:cSldViewPr>
      <p:cViewPr varScale="1">
        <p:scale>
          <a:sx n="67" d="100"/>
          <a:sy n="67" d="100"/>
        </p:scale>
        <p:origin x="-151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338"/>
    </p:cViewPr>
  </p:sorterViewPr>
  <p:notesViewPr>
    <p:cSldViewPr>
      <p:cViewPr varScale="1">
        <p:scale>
          <a:sx n="67" d="100"/>
          <a:sy n="67" d="100"/>
        </p:scale>
        <p:origin x="-2796" y="-102"/>
      </p:cViewPr>
      <p:guideLst>
        <p:guide orient="horz" pos="3224"/>
        <p:guide pos="2236"/>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882" name="Rectangle 2"/>
          <p:cNvSpPr>
            <a:spLocks noGrp="1" noChangeArrowheads="1"/>
          </p:cNvSpPr>
          <p:nvPr>
            <p:ph type="hdr" sz="quarter"/>
          </p:nvPr>
        </p:nvSpPr>
        <p:spPr bwMode="auto">
          <a:xfrm>
            <a:off x="0" y="0"/>
            <a:ext cx="3076575" cy="511175"/>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lvl1pPr defTabSz="990600">
              <a:defRPr sz="1300">
                <a:latin typeface="Arial" charset="0"/>
                <a:ea typeface="宋体" pitchFamily="2" charset="-122"/>
              </a:defRPr>
            </a:lvl1pPr>
          </a:lstStyle>
          <a:p>
            <a:pPr>
              <a:defRPr/>
            </a:pPr>
            <a:endParaRPr lang="en-US" altLang="zh-CN"/>
          </a:p>
        </p:txBody>
      </p:sp>
      <p:sp>
        <p:nvSpPr>
          <p:cNvPr id="378883" name="Rectangle 3"/>
          <p:cNvSpPr>
            <a:spLocks noGrp="1" noChangeArrowheads="1"/>
          </p:cNvSpPr>
          <p:nvPr>
            <p:ph type="dt" sz="quarter" idx="1"/>
          </p:nvPr>
        </p:nvSpPr>
        <p:spPr bwMode="auto">
          <a:xfrm>
            <a:off x="4021138" y="0"/>
            <a:ext cx="3076575" cy="511175"/>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lvl1pPr algn="r" defTabSz="990600">
              <a:defRPr sz="1300">
                <a:latin typeface="Arial" charset="0"/>
                <a:ea typeface="宋体" pitchFamily="2" charset="-122"/>
              </a:defRPr>
            </a:lvl1pPr>
          </a:lstStyle>
          <a:p>
            <a:pPr>
              <a:defRPr/>
            </a:pPr>
            <a:endParaRPr lang="en-US" altLang="zh-CN"/>
          </a:p>
        </p:txBody>
      </p:sp>
      <p:sp>
        <p:nvSpPr>
          <p:cNvPr id="378884"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p:spPr>
        <p:txBody>
          <a:bodyPr vert="horz" wrap="square" lIns="99066" tIns="49533" rIns="99066" bIns="49533" numCol="1" anchor="b" anchorCtr="0" compatLnSpc="1">
            <a:prstTxWarp prst="textNoShape">
              <a:avLst/>
            </a:prstTxWarp>
          </a:bodyPr>
          <a:lstStyle>
            <a:lvl1pPr defTabSz="990600">
              <a:defRPr sz="1300">
                <a:latin typeface="Arial" charset="0"/>
                <a:ea typeface="宋体" pitchFamily="2" charset="-122"/>
              </a:defRPr>
            </a:lvl1pPr>
          </a:lstStyle>
          <a:p>
            <a:pPr>
              <a:defRPr/>
            </a:pPr>
            <a:endParaRPr lang="en-US" altLang="zh-CN"/>
          </a:p>
        </p:txBody>
      </p:sp>
      <p:sp>
        <p:nvSpPr>
          <p:cNvPr id="378885"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p:spPr>
        <p:txBody>
          <a:bodyPr vert="horz" wrap="square" lIns="99066" tIns="49533" rIns="99066" bIns="49533" numCol="1" anchor="b" anchorCtr="0" compatLnSpc="1">
            <a:prstTxWarp prst="textNoShape">
              <a:avLst/>
            </a:prstTxWarp>
          </a:bodyPr>
          <a:lstStyle>
            <a:lvl1pPr algn="r" defTabSz="990600">
              <a:defRPr sz="1300">
                <a:latin typeface="Arial" charset="0"/>
                <a:ea typeface="宋体" pitchFamily="2" charset="-122"/>
              </a:defRPr>
            </a:lvl1pPr>
          </a:lstStyle>
          <a:p>
            <a:pPr>
              <a:defRPr/>
            </a:pPr>
            <a:fld id="{B3C3B7E0-7380-40A1-B965-B9C373314C7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bwMode="auto">
          <a:xfrm>
            <a:off x="0" y="0"/>
            <a:ext cx="3076575" cy="511175"/>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lvl1pPr defTabSz="990600">
              <a:defRPr sz="1300">
                <a:latin typeface="Arial" charset="0"/>
              </a:defRPr>
            </a:lvl1pPr>
          </a:lstStyle>
          <a:p>
            <a:pPr>
              <a:defRPr/>
            </a:pPr>
            <a:endParaRPr lang="zh-CN" altLang="en-US"/>
          </a:p>
        </p:txBody>
      </p:sp>
      <p:sp>
        <p:nvSpPr>
          <p:cNvPr id="3" name="日期占位符 2"/>
          <p:cNvSpPr>
            <a:spLocks noGrp="1"/>
          </p:cNvSpPr>
          <p:nvPr>
            <p:ph type="dt" idx="1"/>
          </p:nvPr>
        </p:nvSpPr>
        <p:spPr bwMode="auto">
          <a:xfrm>
            <a:off x="4021138" y="0"/>
            <a:ext cx="3076575" cy="511175"/>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lvl1pPr algn="r" defTabSz="990600">
              <a:defRPr sz="1300">
                <a:latin typeface="Arial" charset="0"/>
              </a:defRPr>
            </a:lvl1pPr>
          </a:lstStyle>
          <a:p>
            <a:pPr>
              <a:defRPr/>
            </a:pPr>
            <a:fld id="{4460211D-9AEF-49DC-95F6-3DE3C6070F49}" type="datetimeFigureOut">
              <a:rPr lang="zh-CN" altLang="en-US"/>
              <a:pPr>
                <a:defRPr/>
              </a:pPr>
              <a:t>2009-09-23</a:t>
            </a:fld>
            <a:endParaRPr lang="en-US" altLang="zh-CN"/>
          </a:p>
        </p:txBody>
      </p:sp>
      <p:sp>
        <p:nvSpPr>
          <p:cNvPr id="4" name="幻灯片图像占位符 3"/>
          <p:cNvSpPr>
            <a:spLocks noGrp="1" noRot="1" noChangeAspect="1"/>
          </p:cNvSpPr>
          <p:nvPr>
            <p:ph type="sldImg" idx="2"/>
          </p:nvPr>
        </p:nvSpPr>
        <p:spPr>
          <a:xfrm>
            <a:off x="990600" y="768350"/>
            <a:ext cx="5118100" cy="3836988"/>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bwMode="auto">
          <a:xfrm>
            <a:off x="709613" y="4860925"/>
            <a:ext cx="5680075" cy="4605338"/>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bwMode="auto">
          <a:xfrm>
            <a:off x="0" y="9721850"/>
            <a:ext cx="3076575" cy="511175"/>
          </a:xfrm>
          <a:prstGeom prst="rect">
            <a:avLst/>
          </a:prstGeom>
          <a:noFill/>
          <a:ln w="9525">
            <a:noFill/>
            <a:miter lim="800000"/>
            <a:headEnd/>
            <a:tailEnd/>
          </a:ln>
        </p:spPr>
        <p:txBody>
          <a:bodyPr vert="horz" wrap="square" lIns="99066" tIns="49533" rIns="99066" bIns="49533" numCol="1" anchor="b" anchorCtr="0" compatLnSpc="1">
            <a:prstTxWarp prst="textNoShape">
              <a:avLst/>
            </a:prstTxWarp>
          </a:bodyPr>
          <a:lstStyle>
            <a:lvl1pPr defTabSz="990600">
              <a:defRPr sz="1300">
                <a:latin typeface="Arial" charset="0"/>
              </a:defRPr>
            </a:lvl1pPr>
          </a:lstStyle>
          <a:p>
            <a:pPr>
              <a:defRPr/>
            </a:pPr>
            <a:endParaRPr lang="zh-CN" altLang="en-US"/>
          </a:p>
        </p:txBody>
      </p:sp>
      <p:sp>
        <p:nvSpPr>
          <p:cNvPr id="7" name="灯片编号占位符 6"/>
          <p:cNvSpPr>
            <a:spLocks noGrp="1"/>
          </p:cNvSpPr>
          <p:nvPr>
            <p:ph type="sldNum" sz="quarter" idx="5"/>
          </p:nvPr>
        </p:nvSpPr>
        <p:spPr bwMode="auto">
          <a:xfrm>
            <a:off x="4021138" y="9721850"/>
            <a:ext cx="3076575" cy="511175"/>
          </a:xfrm>
          <a:prstGeom prst="rect">
            <a:avLst/>
          </a:prstGeom>
          <a:noFill/>
          <a:ln w="9525">
            <a:noFill/>
            <a:miter lim="800000"/>
            <a:headEnd/>
            <a:tailEnd/>
          </a:ln>
        </p:spPr>
        <p:txBody>
          <a:bodyPr vert="horz" wrap="square" lIns="99066" tIns="49533" rIns="99066" bIns="49533" numCol="1" anchor="b" anchorCtr="0" compatLnSpc="1">
            <a:prstTxWarp prst="textNoShape">
              <a:avLst/>
            </a:prstTxWarp>
          </a:bodyPr>
          <a:lstStyle>
            <a:lvl1pPr algn="r" defTabSz="990600">
              <a:defRPr sz="1300">
                <a:latin typeface="Arial" charset="0"/>
              </a:defRPr>
            </a:lvl1pPr>
          </a:lstStyle>
          <a:p>
            <a:pPr>
              <a:defRPr/>
            </a:pPr>
            <a:fld id="{9B6BD671-1E97-4AE2-A8B2-9910C4D198D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5539" name="Rectangle 3"/>
          <p:cNvSpPr>
            <a:spLocks noGrp="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9E148144-08B1-4097-B907-8EEC4E4F58B7}" type="slidenum">
              <a:rPr lang="en-US" altLang="zh-CN" smtClean="0"/>
              <a:pPr/>
              <a:t>13</a:t>
            </a:fld>
            <a:endParaRPr lang="en-US" altLang="zh-CN" smtClean="0"/>
          </a:p>
        </p:txBody>
      </p:sp>
      <p:sp>
        <p:nvSpPr>
          <p:cNvPr id="74755"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4756" name="Rectangle 3"/>
          <p:cNvSpPr>
            <a:spLocks noGrp="1" noChangeArrowheads="1"/>
          </p:cNvSpPr>
          <p:nvPr>
            <p:ph type="body" idx="1"/>
          </p:nvPr>
        </p:nvSpPr>
        <p:spPr>
          <a:noFill/>
          <a:ln/>
        </p:spPr>
        <p:txBody>
          <a:bodyPr/>
          <a:lstStyle/>
          <a:p>
            <a:pPr>
              <a:spcBef>
                <a:spcPct val="0"/>
              </a:spcBef>
            </a:pPr>
            <a:endParaRPr lang="zh-CN" altLang="en-US" sz="1800" b="1" smtClean="0">
              <a:solidFill>
                <a:srgbClr val="0000FF"/>
              </a:solidFill>
              <a:ea typeface="黑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577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680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782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8851" name="Rectangle 3"/>
          <p:cNvSpPr>
            <a:spLocks noGrp="1" noChangeArrowheads="1"/>
          </p:cNvSpPr>
          <p:nvPr>
            <p:ph type="body" idx="1"/>
          </p:nvPr>
        </p:nvSpPr>
        <p:spPr>
          <a:noFill/>
          <a:ln/>
        </p:spPr>
        <p:txBody>
          <a:bodyPr/>
          <a:lstStyle/>
          <a:p>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9875" name="Rectangle 3"/>
          <p:cNvSpPr>
            <a:spLocks noGrp="1" noChangeArrowheads="1"/>
          </p:cNvSpPr>
          <p:nvPr>
            <p:ph type="body" idx="1"/>
          </p:nvPr>
        </p:nvSpPr>
        <p:spPr>
          <a:noFill/>
          <a:ln/>
        </p:spPr>
        <p:txBody>
          <a:bodyPr/>
          <a:lstStyle/>
          <a:p>
            <a:r>
              <a:rPr lang="zh-CN" altLang="en-US" smtClean="0"/>
              <a:t>此图形仅供参考，具体授课时，根据分组数量不同，市场预测会有变化。</a:t>
            </a:r>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60525278-2326-48BF-916D-E59E0D21179B}" type="slidenum">
              <a:rPr lang="en-US" altLang="zh-CN" smtClean="0"/>
              <a:pPr/>
              <a:t>37</a:t>
            </a:fld>
            <a:endParaRPr lang="en-US" altLang="zh-CN" smtClean="0"/>
          </a:p>
        </p:txBody>
      </p:sp>
      <p:sp>
        <p:nvSpPr>
          <p:cNvPr id="80899"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80900" name="Rectangle 3"/>
          <p:cNvSpPr>
            <a:spLocks noGrp="1" noChangeArrowheads="1"/>
          </p:cNvSpPr>
          <p:nvPr>
            <p:ph type="body" idx="1"/>
          </p:nvPr>
        </p:nvSpPr>
        <p:spPr>
          <a:noFill/>
          <a:ln/>
        </p:spPr>
        <p:txBody>
          <a:bodyPr/>
          <a:lstStyle/>
          <a:p>
            <a:pPr algn="ctr" eaLnBrk="1" hangingPunct="1">
              <a:lnSpc>
                <a:spcPct val="110000"/>
              </a:lnSpc>
              <a:spcBef>
                <a:spcPct val="50000"/>
              </a:spcBef>
            </a:pPr>
            <a:endParaRPr lang="zh-CN" altLang="en-US" b="1" smtClean="0">
              <a:solidFill>
                <a:srgbClr val="0000CC"/>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81923" name="备注占位符 2"/>
          <p:cNvSpPr>
            <a:spLocks noGrp="1"/>
          </p:cNvSpPr>
          <p:nvPr>
            <p:ph type="body" idx="1"/>
          </p:nvPr>
        </p:nvSpPr>
        <p:spPr>
          <a:noFill/>
          <a:ln/>
        </p:spPr>
        <p:txBody>
          <a:bodyPr/>
          <a:lstStyle/>
          <a:p>
            <a:endParaRPr lang="zh-CN" altLang="en-US" smtClean="0"/>
          </a:p>
        </p:txBody>
      </p:sp>
      <p:sp>
        <p:nvSpPr>
          <p:cNvPr id="81924" name="灯片编号占位符 3"/>
          <p:cNvSpPr>
            <a:spLocks noGrp="1"/>
          </p:cNvSpPr>
          <p:nvPr>
            <p:ph type="sldNum" sz="quarter" idx="5"/>
          </p:nvPr>
        </p:nvSpPr>
        <p:spPr>
          <a:noFill/>
        </p:spPr>
        <p:txBody>
          <a:bodyPr/>
          <a:lstStyle/>
          <a:p>
            <a:fld id="{32520755-1943-4534-ADA9-A93953AC6A9A}" type="slidenum">
              <a:rPr lang="zh-CN" altLang="en-US" smtClean="0"/>
              <a:pPr/>
              <a:t>38</a:t>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89091" name="备注占位符 2"/>
          <p:cNvSpPr>
            <a:spLocks noGrp="1"/>
          </p:cNvSpPr>
          <p:nvPr>
            <p:ph type="body" idx="1"/>
          </p:nvPr>
        </p:nvSpPr>
        <p:spPr>
          <a:noFill/>
          <a:ln/>
        </p:spPr>
        <p:txBody>
          <a:bodyPr/>
          <a:lstStyle/>
          <a:p>
            <a:endParaRPr lang="zh-CN" altLang="en-US" smtClean="0"/>
          </a:p>
        </p:txBody>
      </p:sp>
      <p:sp>
        <p:nvSpPr>
          <p:cNvPr id="89092" name="灯片编号占位符 3"/>
          <p:cNvSpPr>
            <a:spLocks noGrp="1"/>
          </p:cNvSpPr>
          <p:nvPr>
            <p:ph type="sldNum" sz="quarter" idx="5"/>
          </p:nvPr>
        </p:nvSpPr>
        <p:spPr>
          <a:noFill/>
        </p:spPr>
        <p:txBody>
          <a:bodyPr/>
          <a:lstStyle/>
          <a:p>
            <a:fld id="{30D82429-043E-41CE-827B-AF05DBC9D520}" type="slidenum">
              <a:rPr lang="en-US" altLang="zh-CN" smtClean="0"/>
              <a:pPr/>
              <a:t>39</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6563" name="备注占位符 2"/>
          <p:cNvSpPr>
            <a:spLocks noGrp="1"/>
          </p:cNvSpPr>
          <p:nvPr>
            <p:ph type="body" idx="1"/>
          </p:nvPr>
        </p:nvSpPr>
        <p:spPr>
          <a:noFill/>
          <a:ln/>
        </p:spPr>
        <p:txBody>
          <a:bodyPr/>
          <a:lstStyle/>
          <a:p>
            <a:endParaRPr lang="zh-CN" altLang="en-US" smtClean="0"/>
          </a:p>
        </p:txBody>
      </p:sp>
      <p:sp>
        <p:nvSpPr>
          <p:cNvPr id="66564" name="灯片编号占位符 3"/>
          <p:cNvSpPr>
            <a:spLocks noGrp="1"/>
          </p:cNvSpPr>
          <p:nvPr>
            <p:ph type="sldNum" sz="quarter" idx="5"/>
          </p:nvPr>
        </p:nvSpPr>
        <p:spPr>
          <a:noFill/>
        </p:spPr>
        <p:txBody>
          <a:bodyPr/>
          <a:lstStyle/>
          <a:p>
            <a:fld id="{6E7D294D-0571-46CB-BC92-4620149D4718}" type="slidenum">
              <a:rPr lang="zh-CN" altLang="en-US" smtClean="0"/>
              <a:pPr/>
              <a:t>2</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7587" name="备注占位符 2"/>
          <p:cNvSpPr>
            <a:spLocks noGrp="1"/>
          </p:cNvSpPr>
          <p:nvPr>
            <p:ph type="body" idx="1"/>
          </p:nvPr>
        </p:nvSpPr>
        <p:spPr>
          <a:noFill/>
          <a:ln/>
        </p:spPr>
        <p:txBody>
          <a:bodyPr/>
          <a:lstStyle/>
          <a:p>
            <a:endParaRPr lang="zh-CN" altLang="en-US" smtClean="0"/>
          </a:p>
        </p:txBody>
      </p:sp>
      <p:sp>
        <p:nvSpPr>
          <p:cNvPr id="67588" name="灯片编号占位符 3"/>
          <p:cNvSpPr>
            <a:spLocks noGrp="1"/>
          </p:cNvSpPr>
          <p:nvPr>
            <p:ph type="sldNum" sz="quarter" idx="5"/>
          </p:nvPr>
        </p:nvSpPr>
        <p:spPr>
          <a:noFill/>
        </p:spPr>
        <p:txBody>
          <a:bodyPr/>
          <a:lstStyle/>
          <a:p>
            <a:fld id="{9D1DDF25-FAB9-4EE6-8E62-3AE75AD8C7B9}" type="slidenum">
              <a:rPr lang="zh-CN" altLang="en-US" smtClean="0"/>
              <a:pPr/>
              <a:t>3</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8611" name="备注占位符 2"/>
          <p:cNvSpPr>
            <a:spLocks noGrp="1"/>
          </p:cNvSpPr>
          <p:nvPr>
            <p:ph type="body" idx="1"/>
          </p:nvPr>
        </p:nvSpPr>
        <p:spPr>
          <a:noFill/>
          <a:ln/>
        </p:spPr>
        <p:txBody>
          <a:bodyPr/>
          <a:lstStyle/>
          <a:p>
            <a:endParaRPr lang="zh-CN" altLang="en-US" smtClean="0"/>
          </a:p>
        </p:txBody>
      </p:sp>
      <p:sp>
        <p:nvSpPr>
          <p:cNvPr id="68612" name="灯片编号占位符 3"/>
          <p:cNvSpPr>
            <a:spLocks noGrp="1"/>
          </p:cNvSpPr>
          <p:nvPr>
            <p:ph type="sldNum" sz="quarter" idx="5"/>
          </p:nvPr>
        </p:nvSpPr>
        <p:spPr>
          <a:noFill/>
        </p:spPr>
        <p:txBody>
          <a:bodyPr/>
          <a:lstStyle/>
          <a:p>
            <a:fld id="{B8940DA8-DB2E-407F-ACF0-96D93A91878C}" type="slidenum">
              <a:rPr lang="zh-CN" altLang="en-US" smtClean="0"/>
              <a:pPr/>
              <a:t>4</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9635" name="备注占位符 2"/>
          <p:cNvSpPr>
            <a:spLocks noGrp="1"/>
          </p:cNvSpPr>
          <p:nvPr>
            <p:ph type="body" idx="1"/>
          </p:nvPr>
        </p:nvSpPr>
        <p:spPr>
          <a:noFill/>
          <a:ln/>
        </p:spPr>
        <p:txBody>
          <a:bodyPr/>
          <a:lstStyle/>
          <a:p>
            <a:endParaRPr lang="zh-CN" altLang="en-US" smtClean="0"/>
          </a:p>
        </p:txBody>
      </p:sp>
      <p:sp>
        <p:nvSpPr>
          <p:cNvPr id="69636" name="灯片编号占位符 3"/>
          <p:cNvSpPr>
            <a:spLocks noGrp="1"/>
          </p:cNvSpPr>
          <p:nvPr>
            <p:ph type="sldNum" sz="quarter" idx="5"/>
          </p:nvPr>
        </p:nvSpPr>
        <p:spPr>
          <a:noFill/>
        </p:spPr>
        <p:txBody>
          <a:bodyPr/>
          <a:lstStyle/>
          <a:p>
            <a:fld id="{17726669-02F5-45C2-8EA3-3331DB7B07E0}" type="slidenum">
              <a:rPr lang="zh-CN" altLang="en-US" smtClean="0"/>
              <a:pPr/>
              <a:t>5</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70659" name="备注占位符 2"/>
          <p:cNvSpPr>
            <a:spLocks noGrp="1"/>
          </p:cNvSpPr>
          <p:nvPr>
            <p:ph type="body" idx="1"/>
          </p:nvPr>
        </p:nvSpPr>
        <p:spPr>
          <a:noFill/>
          <a:ln/>
        </p:spPr>
        <p:txBody>
          <a:bodyPr/>
          <a:lstStyle/>
          <a:p>
            <a:endParaRPr lang="zh-CN" altLang="en-US" smtClean="0"/>
          </a:p>
        </p:txBody>
      </p:sp>
      <p:sp>
        <p:nvSpPr>
          <p:cNvPr id="70660" name="灯片编号占位符 3"/>
          <p:cNvSpPr>
            <a:spLocks noGrp="1"/>
          </p:cNvSpPr>
          <p:nvPr>
            <p:ph type="sldNum" sz="quarter" idx="5"/>
          </p:nvPr>
        </p:nvSpPr>
        <p:spPr>
          <a:noFill/>
        </p:spPr>
        <p:txBody>
          <a:bodyPr/>
          <a:lstStyle/>
          <a:p>
            <a:fld id="{0674B204-1508-4CB7-BA20-F2F473D371AD}" type="slidenum">
              <a:rPr lang="zh-CN" altLang="en-US" smtClean="0"/>
              <a:pPr/>
              <a:t>6</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71683" name="备注占位符 2"/>
          <p:cNvSpPr>
            <a:spLocks noGrp="1"/>
          </p:cNvSpPr>
          <p:nvPr>
            <p:ph type="body" idx="1"/>
          </p:nvPr>
        </p:nvSpPr>
        <p:spPr>
          <a:noFill/>
          <a:ln/>
        </p:spPr>
        <p:txBody>
          <a:bodyPr/>
          <a:lstStyle/>
          <a:p>
            <a:endParaRPr lang="zh-CN" altLang="en-US" smtClean="0"/>
          </a:p>
        </p:txBody>
      </p:sp>
      <p:sp>
        <p:nvSpPr>
          <p:cNvPr id="71684" name="灯片编号占位符 3"/>
          <p:cNvSpPr>
            <a:spLocks noGrp="1"/>
          </p:cNvSpPr>
          <p:nvPr>
            <p:ph type="sldNum" sz="quarter" idx="5"/>
          </p:nvPr>
        </p:nvSpPr>
        <p:spPr>
          <a:noFill/>
        </p:spPr>
        <p:txBody>
          <a:bodyPr/>
          <a:lstStyle/>
          <a:p>
            <a:fld id="{42A224AF-78D0-4C59-90F4-0E197FB4273F}" type="slidenum">
              <a:rPr lang="en-US" altLang="zh-CN" smtClean="0"/>
              <a:pPr/>
              <a:t>9</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CB9514FD-7C4F-4FA9-838F-6A1F74029E2B}" type="slidenum">
              <a:rPr lang="en-US" altLang="zh-CN" smtClean="0"/>
              <a:pPr/>
              <a:t>10</a:t>
            </a:fld>
            <a:endParaRPr lang="en-US" altLang="zh-CN" smtClean="0"/>
          </a:p>
        </p:txBody>
      </p:sp>
      <p:sp>
        <p:nvSpPr>
          <p:cNvPr id="72707"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2708"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FB0D7655-3F44-435F-BFE3-F17D5212B4E0}" type="slidenum">
              <a:rPr lang="en-US" altLang="zh-CN" smtClean="0"/>
              <a:pPr/>
              <a:t>11</a:t>
            </a:fld>
            <a:endParaRPr lang="en-US" altLang="zh-CN" smtClean="0"/>
          </a:p>
        </p:txBody>
      </p:sp>
      <p:sp>
        <p:nvSpPr>
          <p:cNvPr id="73731"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3732"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276600" y="1773238"/>
            <a:ext cx="2514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943600" y="1773238"/>
            <a:ext cx="2516188"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81875" y="947738"/>
            <a:ext cx="1366838" cy="5351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276600" y="947738"/>
            <a:ext cx="3952875" cy="53514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447800" y="762000"/>
            <a:ext cx="7239000" cy="585788"/>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447800" y="1601108"/>
            <a:ext cx="7239000" cy="3200400"/>
          </a:xfrm>
        </p:spPr>
        <p:txBody>
          <a:bodyPr/>
          <a:lstStyle>
            <a:lvl1pPr>
              <a:defRPr sz="2000"/>
            </a:lvl1pPr>
            <a:lvl2pPr>
              <a:defRPr sz="1800"/>
            </a:lvl2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447800" y="1828800"/>
            <a:ext cx="3543300" cy="320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43500" y="1828800"/>
            <a:ext cx="3543300" cy="320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77050" y="946150"/>
            <a:ext cx="1809750" cy="40830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447800" y="946150"/>
            <a:ext cx="5276850" cy="40830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50825" y="0"/>
            <a:ext cx="8229600" cy="62071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19200" y="990600"/>
            <a:ext cx="3543300" cy="320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14900" y="990600"/>
            <a:ext cx="3543300" cy="320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0"/>
            <a:ext cx="1809750" cy="4191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19200" y="0"/>
            <a:ext cx="5276850" cy="4191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pPr lvl="0"/>
            <a:endParaRPr lang="zh-CN" altLang="en-US" noProof="0"/>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19200" y="990600"/>
            <a:ext cx="3543300" cy="3200400"/>
          </a:xfrm>
        </p:spPr>
        <p:txBody>
          <a:bodyPr/>
          <a:lstStyle>
            <a:lvl1pPr marL="261938" indent="-261938">
              <a:buFontTx/>
              <a:buBlip>
                <a:blip r:embed="rId2"/>
              </a:buBlip>
              <a:defRPr sz="2000"/>
            </a:lvl1pPr>
            <a:lvl2pPr marL="536575" indent="-274638">
              <a:tabLst>
                <a:tab pos="536575" algn="l"/>
              </a:tabLst>
              <a:defRPr sz="1800"/>
            </a:lvl2pPr>
            <a:lvl3pPr marL="711200" indent="-174625">
              <a:defRPr sz="1600"/>
            </a:lvl3pPr>
            <a:lvl4pPr marL="0" indent="0">
              <a:defRPr sz="1800"/>
            </a:lvl4pPr>
            <a:lvl5pPr marL="0" indent="0">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4" name="内容占位符 3"/>
          <p:cNvSpPr>
            <a:spLocks noGrp="1"/>
          </p:cNvSpPr>
          <p:nvPr>
            <p:ph sz="half" idx="2"/>
          </p:nvPr>
        </p:nvSpPr>
        <p:spPr>
          <a:xfrm>
            <a:off x="4914900" y="990600"/>
            <a:ext cx="3543300" cy="3200400"/>
          </a:xfrm>
        </p:spPr>
        <p:txBody>
          <a:bodyPr/>
          <a:lstStyle>
            <a:lvl1pPr marL="261938" indent="-261938">
              <a:buFontTx/>
              <a:buBlip>
                <a:blip r:embed="rId2"/>
              </a:buBlip>
              <a:defRPr sz="2000"/>
            </a:lvl1pPr>
            <a:lvl2pPr marL="261938" indent="261938">
              <a:defRPr sz="1800"/>
            </a:lvl2pPr>
            <a:lvl3pPr marL="711200" indent="-174625">
              <a:defRPr sz="16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0"/>
            <a:endParaRPr lang="zh-CN" altLang="en-US" dirty="0" smtClean="0"/>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7.jpe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5.xml"/><Relationship Id="rId17" Type="http://schemas.openxmlformats.org/officeDocument/2006/relationships/image" Target="../media/image4.png"/><Relationship Id="rId2" Type="http://schemas.openxmlformats.org/officeDocument/2006/relationships/slideLayout" Target="../slideLayouts/slideLayout8.xml"/><Relationship Id="rId16"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2.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9.jpe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6.xml"/><Relationship Id="rId2" Type="http://schemas.openxmlformats.org/officeDocument/2006/relationships/slideLayout" Target="../slideLayouts/slideLayout19.xml"/><Relationship Id="rId16"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3.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7.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4.png"/><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0.jpe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8.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image" Target="../media/image12.png"/><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5" descr="C:\Documents and Settings\Administrator\桌面\11.jpg"/>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3075" name="标题占位符 1"/>
          <p:cNvSpPr>
            <a:spLocks noGrp="1"/>
          </p:cNvSpPr>
          <p:nvPr>
            <p:ph type="title"/>
          </p:nvPr>
        </p:nvSpPr>
        <p:spPr bwMode="auto">
          <a:xfrm>
            <a:off x="1219200" y="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6" name="文本占位符 2"/>
          <p:cNvSpPr>
            <a:spLocks noGrp="1"/>
          </p:cNvSpPr>
          <p:nvPr>
            <p:ph type="body" idx="1"/>
          </p:nvPr>
        </p:nvSpPr>
        <p:spPr bwMode="auto">
          <a:xfrm>
            <a:off x="1219200" y="99060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Lst>
  <p:transition/>
  <p:txStyles>
    <p:titleStyle>
      <a:lvl1pPr algn="l" rtl="0" eaLnBrk="0" fontAlgn="base" hangingPunct="0">
        <a:spcBef>
          <a:spcPct val="0"/>
        </a:spcBef>
        <a:spcAft>
          <a:spcPct val="0"/>
        </a:spcAft>
        <a:defRPr sz="3200">
          <a:solidFill>
            <a:srgbClr val="C00000"/>
          </a:solidFill>
          <a:latin typeface="+mj-lt"/>
          <a:ea typeface="+mj-ea"/>
          <a:cs typeface="+mj-cs"/>
        </a:defRPr>
      </a:lvl1pPr>
      <a:lvl2pPr algn="l" rtl="0" eaLnBrk="0" fontAlgn="base" hangingPunct="0">
        <a:spcBef>
          <a:spcPct val="0"/>
        </a:spcBef>
        <a:spcAft>
          <a:spcPct val="0"/>
        </a:spcAft>
        <a:defRPr sz="3200">
          <a:solidFill>
            <a:srgbClr val="C00000"/>
          </a:solidFill>
          <a:latin typeface="Calibri" pitchFamily="34" charset="0"/>
          <a:ea typeface="黑体" pitchFamily="49" charset="-122"/>
        </a:defRPr>
      </a:lvl2pPr>
      <a:lvl3pPr algn="l" rtl="0" eaLnBrk="0" fontAlgn="base" hangingPunct="0">
        <a:spcBef>
          <a:spcPct val="0"/>
        </a:spcBef>
        <a:spcAft>
          <a:spcPct val="0"/>
        </a:spcAft>
        <a:defRPr sz="3200">
          <a:solidFill>
            <a:srgbClr val="C00000"/>
          </a:solidFill>
          <a:latin typeface="Calibri" pitchFamily="34" charset="0"/>
          <a:ea typeface="黑体" pitchFamily="49" charset="-122"/>
        </a:defRPr>
      </a:lvl3pPr>
      <a:lvl4pPr algn="l" rtl="0" eaLnBrk="0" fontAlgn="base" hangingPunct="0">
        <a:spcBef>
          <a:spcPct val="0"/>
        </a:spcBef>
        <a:spcAft>
          <a:spcPct val="0"/>
        </a:spcAft>
        <a:defRPr sz="3200">
          <a:solidFill>
            <a:srgbClr val="C00000"/>
          </a:solidFill>
          <a:latin typeface="Calibri" pitchFamily="34" charset="0"/>
          <a:ea typeface="黑体" pitchFamily="49" charset="-122"/>
        </a:defRPr>
      </a:lvl4pPr>
      <a:lvl5pPr algn="l" rtl="0" eaLnBrk="0" fontAlgn="base" hangingPunct="0">
        <a:spcBef>
          <a:spcPct val="0"/>
        </a:spcBef>
        <a:spcAft>
          <a:spcPct val="0"/>
        </a:spcAft>
        <a:defRPr sz="3200">
          <a:solidFill>
            <a:srgbClr val="C00000"/>
          </a:solidFill>
          <a:latin typeface="Calibri" pitchFamily="34" charset="0"/>
          <a:ea typeface="黑体" pitchFamily="49" charset="-122"/>
        </a:defRPr>
      </a:lvl5pPr>
      <a:lvl6pPr marL="457200" algn="l" rtl="0" fontAlgn="base">
        <a:spcBef>
          <a:spcPct val="0"/>
        </a:spcBef>
        <a:spcAft>
          <a:spcPct val="0"/>
        </a:spcAft>
        <a:defRPr sz="3200">
          <a:solidFill>
            <a:srgbClr val="C00000"/>
          </a:solidFill>
          <a:latin typeface="Calibri" pitchFamily="34" charset="0"/>
          <a:ea typeface="黑体" pitchFamily="49" charset="-122"/>
        </a:defRPr>
      </a:lvl6pPr>
      <a:lvl7pPr marL="914400" algn="l" rtl="0" fontAlgn="base">
        <a:spcBef>
          <a:spcPct val="0"/>
        </a:spcBef>
        <a:spcAft>
          <a:spcPct val="0"/>
        </a:spcAft>
        <a:defRPr sz="3200">
          <a:solidFill>
            <a:srgbClr val="C00000"/>
          </a:solidFill>
          <a:latin typeface="Calibri" pitchFamily="34" charset="0"/>
          <a:ea typeface="黑体" pitchFamily="49" charset="-122"/>
        </a:defRPr>
      </a:lvl7pPr>
      <a:lvl8pPr marL="1371600" algn="l" rtl="0" fontAlgn="base">
        <a:spcBef>
          <a:spcPct val="0"/>
        </a:spcBef>
        <a:spcAft>
          <a:spcPct val="0"/>
        </a:spcAft>
        <a:defRPr sz="3200">
          <a:solidFill>
            <a:srgbClr val="C00000"/>
          </a:solidFill>
          <a:latin typeface="Calibri" pitchFamily="34" charset="0"/>
          <a:ea typeface="黑体" pitchFamily="49" charset="-122"/>
        </a:defRPr>
      </a:lvl8pPr>
      <a:lvl9pPr marL="1828800" algn="l" rtl="0" fontAlgn="base">
        <a:spcBef>
          <a:spcPct val="0"/>
        </a:spcBef>
        <a:spcAft>
          <a:spcPct val="0"/>
        </a:spcAft>
        <a:defRPr sz="3200">
          <a:solidFill>
            <a:srgbClr val="C00000"/>
          </a:solidFill>
          <a:latin typeface="Calibri" pitchFamily="34" charset="0"/>
          <a:ea typeface="黑体" pitchFamily="49" charset="-122"/>
        </a:defRPr>
      </a:lvl9pPr>
    </p:titleStyle>
    <p:bodyStyle>
      <a:lvl1pPr marL="342900" indent="-342900" algn="l" rtl="0" eaLnBrk="0" fontAlgn="base" hangingPunct="0">
        <a:spcBef>
          <a:spcPct val="20000"/>
        </a:spcBef>
        <a:spcAft>
          <a:spcPct val="0"/>
        </a:spcAft>
        <a:buSzPct val="90000"/>
        <a:buFont typeface="Arial" charset="0"/>
        <a:buBlip>
          <a:blip r:embed="rId6"/>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charset="0"/>
        <a:buBlip>
          <a:blip r:embed="rId7"/>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charset="0"/>
        <a:buBlip>
          <a:blip r:embed="rId8"/>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charset="0"/>
        <a:buChar char="»"/>
        <a:defRPr sz="2000">
          <a:solidFill>
            <a:schemeClr val="tx1"/>
          </a:solidFill>
          <a:latin typeface="+mn-lt"/>
          <a:ea typeface="+mn-ea"/>
        </a:defRPr>
      </a:lvl6pPr>
      <a:lvl7pPr marL="2971800" indent="-228600" algn="l" rtl="0" fontAlgn="base">
        <a:spcBef>
          <a:spcPct val="20000"/>
        </a:spcBef>
        <a:spcAft>
          <a:spcPct val="0"/>
        </a:spcAft>
        <a:buFont typeface="Arial" charset="0"/>
        <a:buChar char="»"/>
        <a:defRPr sz="2000">
          <a:solidFill>
            <a:schemeClr val="tx1"/>
          </a:solidFill>
          <a:latin typeface="+mn-lt"/>
          <a:ea typeface="+mn-ea"/>
        </a:defRPr>
      </a:lvl7pPr>
      <a:lvl8pPr marL="3429000" indent="-228600" algn="l" rtl="0" fontAlgn="base">
        <a:spcBef>
          <a:spcPct val="20000"/>
        </a:spcBef>
        <a:spcAft>
          <a:spcPct val="0"/>
        </a:spcAft>
        <a:buFont typeface="Arial" charset="0"/>
        <a:buChar char="»"/>
        <a:defRPr sz="2000">
          <a:solidFill>
            <a:schemeClr val="tx1"/>
          </a:solidFill>
          <a:latin typeface="+mn-lt"/>
          <a:ea typeface="+mn-ea"/>
        </a:defRPr>
      </a:lvl8pPr>
      <a:lvl9pPr marL="3886200"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5" descr="C:\Documents and Settings\Administrator\桌面\1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099" name="标题占位符 1"/>
          <p:cNvSpPr>
            <a:spLocks noGrp="1"/>
          </p:cNvSpPr>
          <p:nvPr>
            <p:ph type="title"/>
          </p:nvPr>
        </p:nvSpPr>
        <p:spPr bwMode="auto">
          <a:xfrm>
            <a:off x="1219200" y="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0" name="文本占位符 2"/>
          <p:cNvSpPr>
            <a:spLocks noGrp="1"/>
          </p:cNvSpPr>
          <p:nvPr>
            <p:ph type="body" idx="1"/>
          </p:nvPr>
        </p:nvSpPr>
        <p:spPr bwMode="auto">
          <a:xfrm>
            <a:off x="1219200" y="99060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Tree>
  </p:cSld>
  <p:clrMap bg1="lt1" tx1="dk1" bg2="lt2" tx2="dk2" accent1="accent1" accent2="accent2" accent3="accent3" accent4="accent4" accent5="accent5" accent6="accent6" hlink="hlink" folHlink="folHlink"/>
  <p:sldLayoutIdLst>
    <p:sldLayoutId id="2147483845" r:id="rId1"/>
  </p:sldLayoutIdLst>
  <p:transition/>
  <p:txStyles>
    <p:titleStyle>
      <a:lvl1pPr algn="l" rtl="0" eaLnBrk="0" fontAlgn="base" hangingPunct="0">
        <a:spcBef>
          <a:spcPct val="0"/>
        </a:spcBef>
        <a:spcAft>
          <a:spcPct val="0"/>
        </a:spcAft>
        <a:defRPr sz="3200">
          <a:solidFill>
            <a:srgbClr val="C00000"/>
          </a:solidFill>
          <a:latin typeface="+mj-lt"/>
          <a:ea typeface="+mj-ea"/>
          <a:cs typeface="+mj-cs"/>
        </a:defRPr>
      </a:lvl1pPr>
      <a:lvl2pPr algn="l" rtl="0" eaLnBrk="0" fontAlgn="base" hangingPunct="0">
        <a:spcBef>
          <a:spcPct val="0"/>
        </a:spcBef>
        <a:spcAft>
          <a:spcPct val="0"/>
        </a:spcAft>
        <a:defRPr sz="3200">
          <a:solidFill>
            <a:srgbClr val="C00000"/>
          </a:solidFill>
          <a:latin typeface="Calibri" pitchFamily="34" charset="0"/>
          <a:ea typeface="黑体" pitchFamily="49" charset="-122"/>
        </a:defRPr>
      </a:lvl2pPr>
      <a:lvl3pPr algn="l" rtl="0" eaLnBrk="0" fontAlgn="base" hangingPunct="0">
        <a:spcBef>
          <a:spcPct val="0"/>
        </a:spcBef>
        <a:spcAft>
          <a:spcPct val="0"/>
        </a:spcAft>
        <a:defRPr sz="3200">
          <a:solidFill>
            <a:srgbClr val="C00000"/>
          </a:solidFill>
          <a:latin typeface="Calibri" pitchFamily="34" charset="0"/>
          <a:ea typeface="黑体" pitchFamily="49" charset="-122"/>
        </a:defRPr>
      </a:lvl3pPr>
      <a:lvl4pPr algn="l" rtl="0" eaLnBrk="0" fontAlgn="base" hangingPunct="0">
        <a:spcBef>
          <a:spcPct val="0"/>
        </a:spcBef>
        <a:spcAft>
          <a:spcPct val="0"/>
        </a:spcAft>
        <a:defRPr sz="3200">
          <a:solidFill>
            <a:srgbClr val="C00000"/>
          </a:solidFill>
          <a:latin typeface="Calibri" pitchFamily="34" charset="0"/>
          <a:ea typeface="黑体" pitchFamily="49" charset="-122"/>
        </a:defRPr>
      </a:lvl4pPr>
      <a:lvl5pPr algn="l" rtl="0" eaLnBrk="0" fontAlgn="base" hangingPunct="0">
        <a:spcBef>
          <a:spcPct val="0"/>
        </a:spcBef>
        <a:spcAft>
          <a:spcPct val="0"/>
        </a:spcAft>
        <a:defRPr sz="3200">
          <a:solidFill>
            <a:srgbClr val="C00000"/>
          </a:solidFill>
          <a:latin typeface="Calibri" pitchFamily="34" charset="0"/>
          <a:ea typeface="黑体" pitchFamily="49" charset="-122"/>
        </a:defRPr>
      </a:lvl5pPr>
      <a:lvl6pPr marL="457200" algn="l" rtl="0" fontAlgn="base">
        <a:spcBef>
          <a:spcPct val="0"/>
        </a:spcBef>
        <a:spcAft>
          <a:spcPct val="0"/>
        </a:spcAft>
        <a:defRPr sz="3200">
          <a:solidFill>
            <a:srgbClr val="C00000"/>
          </a:solidFill>
          <a:latin typeface="Calibri" pitchFamily="34" charset="0"/>
          <a:ea typeface="黑体" pitchFamily="49" charset="-122"/>
        </a:defRPr>
      </a:lvl6pPr>
      <a:lvl7pPr marL="914400" algn="l" rtl="0" fontAlgn="base">
        <a:spcBef>
          <a:spcPct val="0"/>
        </a:spcBef>
        <a:spcAft>
          <a:spcPct val="0"/>
        </a:spcAft>
        <a:defRPr sz="3200">
          <a:solidFill>
            <a:srgbClr val="C00000"/>
          </a:solidFill>
          <a:latin typeface="Calibri" pitchFamily="34" charset="0"/>
          <a:ea typeface="黑体" pitchFamily="49" charset="-122"/>
        </a:defRPr>
      </a:lvl7pPr>
      <a:lvl8pPr marL="1371600" algn="l" rtl="0" fontAlgn="base">
        <a:spcBef>
          <a:spcPct val="0"/>
        </a:spcBef>
        <a:spcAft>
          <a:spcPct val="0"/>
        </a:spcAft>
        <a:defRPr sz="3200">
          <a:solidFill>
            <a:srgbClr val="C00000"/>
          </a:solidFill>
          <a:latin typeface="Calibri" pitchFamily="34" charset="0"/>
          <a:ea typeface="黑体" pitchFamily="49" charset="-122"/>
        </a:defRPr>
      </a:lvl8pPr>
      <a:lvl9pPr marL="1828800" algn="l" rtl="0" fontAlgn="base">
        <a:spcBef>
          <a:spcPct val="0"/>
        </a:spcBef>
        <a:spcAft>
          <a:spcPct val="0"/>
        </a:spcAft>
        <a:defRPr sz="3200">
          <a:solidFill>
            <a:srgbClr val="C00000"/>
          </a:solidFill>
          <a:latin typeface="Calibri" pitchFamily="34" charset="0"/>
          <a:ea typeface="黑体" pitchFamily="49" charset="-122"/>
        </a:defRPr>
      </a:lvl9pPr>
    </p:titleStyle>
    <p:bodyStyle>
      <a:lvl1pPr marL="342900" indent="549275" algn="l" rtl="0" eaLnBrk="0" fontAlgn="base" hangingPunct="0">
        <a:spcBef>
          <a:spcPct val="20000"/>
        </a:spcBef>
        <a:spcAft>
          <a:spcPct val="0"/>
        </a:spcAft>
        <a:buSzPct val="90000"/>
        <a:buFont typeface="Arial" charset="0"/>
        <a:buChar char="•"/>
        <a:defRPr sz="2000">
          <a:solidFill>
            <a:schemeClr val="tx1"/>
          </a:solidFill>
          <a:latin typeface="+mn-lt"/>
          <a:ea typeface="+mn-ea"/>
          <a:cs typeface="+mn-cs"/>
        </a:defRPr>
      </a:lvl1pPr>
      <a:lvl2pPr marL="1357313" indent="-285750" algn="l" rtl="0" eaLnBrk="0" fontAlgn="base" hangingPunct="0">
        <a:spcBef>
          <a:spcPct val="20000"/>
        </a:spcBef>
        <a:spcAft>
          <a:spcPct val="0"/>
        </a:spcAft>
        <a:buSzPct val="75000"/>
        <a:buFont typeface="Arial" charset="0"/>
        <a:buBlip>
          <a:blip r:embed="rId4"/>
        </a:buBlip>
        <a:defRPr sz="2800">
          <a:solidFill>
            <a:schemeClr val="tx1"/>
          </a:solidFill>
          <a:latin typeface="+mn-lt"/>
          <a:ea typeface="+mn-ea"/>
        </a:defRPr>
      </a:lvl2pPr>
      <a:lvl3pPr marL="1765300" indent="-228600" algn="l" rtl="0" eaLnBrk="0" fontAlgn="base" hangingPunct="0">
        <a:spcBef>
          <a:spcPct val="20000"/>
        </a:spcBef>
        <a:spcAft>
          <a:spcPct val="0"/>
        </a:spcAft>
        <a:buSzPct val="50000"/>
        <a:buFont typeface="Arial" charset="0"/>
        <a:buBlip>
          <a:blip r:embed="rId5"/>
        </a:buBlip>
        <a:defRPr sz="1600">
          <a:solidFill>
            <a:schemeClr val="tx1"/>
          </a:solidFill>
          <a:latin typeface="+mn-lt"/>
          <a:ea typeface="+mn-ea"/>
        </a:defRPr>
      </a:lvl3pPr>
      <a:lvl4pPr marL="2173288"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581275"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3038475" indent="-228600" algn="l" rtl="0" fontAlgn="base">
        <a:spcBef>
          <a:spcPct val="20000"/>
        </a:spcBef>
        <a:spcAft>
          <a:spcPct val="0"/>
        </a:spcAft>
        <a:buFont typeface="Arial" charset="0"/>
        <a:buChar char="»"/>
        <a:defRPr sz="2000">
          <a:solidFill>
            <a:schemeClr val="tx1"/>
          </a:solidFill>
          <a:latin typeface="+mn-lt"/>
          <a:ea typeface="+mn-ea"/>
        </a:defRPr>
      </a:lvl6pPr>
      <a:lvl7pPr marL="3495675" indent="-228600" algn="l" rtl="0" fontAlgn="base">
        <a:spcBef>
          <a:spcPct val="20000"/>
        </a:spcBef>
        <a:spcAft>
          <a:spcPct val="0"/>
        </a:spcAft>
        <a:buFont typeface="Arial" charset="0"/>
        <a:buChar char="»"/>
        <a:defRPr sz="2000">
          <a:solidFill>
            <a:schemeClr val="tx1"/>
          </a:solidFill>
          <a:latin typeface="+mn-lt"/>
          <a:ea typeface="+mn-ea"/>
        </a:defRPr>
      </a:lvl7pPr>
      <a:lvl8pPr marL="3952875" indent="-228600" algn="l" rtl="0" fontAlgn="base">
        <a:spcBef>
          <a:spcPct val="20000"/>
        </a:spcBef>
        <a:spcAft>
          <a:spcPct val="0"/>
        </a:spcAft>
        <a:buFont typeface="Arial" charset="0"/>
        <a:buChar char="»"/>
        <a:defRPr sz="2000">
          <a:solidFill>
            <a:schemeClr val="tx1"/>
          </a:solidFill>
          <a:latin typeface="+mn-lt"/>
          <a:ea typeface="+mn-ea"/>
        </a:defRPr>
      </a:lvl8pPr>
      <a:lvl9pPr marL="4410075"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5" descr="C:\Documents and Settings\Administrator\桌面\1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3" name="标题占位符 1"/>
          <p:cNvSpPr>
            <a:spLocks noGrp="1"/>
          </p:cNvSpPr>
          <p:nvPr>
            <p:ph type="title"/>
          </p:nvPr>
        </p:nvSpPr>
        <p:spPr bwMode="auto">
          <a:xfrm>
            <a:off x="1219200" y="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4" name="文本占位符 2"/>
          <p:cNvSpPr>
            <a:spLocks noGrp="1"/>
          </p:cNvSpPr>
          <p:nvPr>
            <p:ph type="body" idx="1"/>
          </p:nvPr>
        </p:nvSpPr>
        <p:spPr bwMode="auto">
          <a:xfrm>
            <a:off x="1219200" y="99060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Tree>
  </p:cSld>
  <p:clrMap bg1="lt1" tx1="dk1" bg2="lt2" tx2="dk2" accent1="accent1" accent2="accent2" accent3="accent3" accent4="accent4" accent5="accent5" accent6="accent6" hlink="hlink" folHlink="folHlink"/>
  <p:sldLayoutIdLst>
    <p:sldLayoutId id="2147483846" r:id="rId1"/>
  </p:sldLayoutIdLst>
  <p:transition/>
  <p:txStyles>
    <p:titleStyle>
      <a:lvl1pPr algn="l" rtl="0" eaLnBrk="0" fontAlgn="base" hangingPunct="0">
        <a:spcBef>
          <a:spcPct val="0"/>
        </a:spcBef>
        <a:spcAft>
          <a:spcPct val="0"/>
        </a:spcAft>
        <a:defRPr sz="3200">
          <a:solidFill>
            <a:srgbClr val="C00000"/>
          </a:solidFill>
          <a:latin typeface="+mj-lt"/>
          <a:ea typeface="+mj-ea"/>
          <a:cs typeface="+mj-cs"/>
        </a:defRPr>
      </a:lvl1pPr>
      <a:lvl2pPr algn="l" rtl="0" eaLnBrk="0" fontAlgn="base" hangingPunct="0">
        <a:spcBef>
          <a:spcPct val="0"/>
        </a:spcBef>
        <a:spcAft>
          <a:spcPct val="0"/>
        </a:spcAft>
        <a:defRPr sz="3200">
          <a:solidFill>
            <a:srgbClr val="C00000"/>
          </a:solidFill>
          <a:latin typeface="Calibri" pitchFamily="34" charset="0"/>
          <a:ea typeface="黑体" pitchFamily="49" charset="-122"/>
        </a:defRPr>
      </a:lvl2pPr>
      <a:lvl3pPr algn="l" rtl="0" eaLnBrk="0" fontAlgn="base" hangingPunct="0">
        <a:spcBef>
          <a:spcPct val="0"/>
        </a:spcBef>
        <a:spcAft>
          <a:spcPct val="0"/>
        </a:spcAft>
        <a:defRPr sz="3200">
          <a:solidFill>
            <a:srgbClr val="C00000"/>
          </a:solidFill>
          <a:latin typeface="Calibri" pitchFamily="34" charset="0"/>
          <a:ea typeface="黑体" pitchFamily="49" charset="-122"/>
        </a:defRPr>
      </a:lvl3pPr>
      <a:lvl4pPr algn="l" rtl="0" eaLnBrk="0" fontAlgn="base" hangingPunct="0">
        <a:spcBef>
          <a:spcPct val="0"/>
        </a:spcBef>
        <a:spcAft>
          <a:spcPct val="0"/>
        </a:spcAft>
        <a:defRPr sz="3200">
          <a:solidFill>
            <a:srgbClr val="C00000"/>
          </a:solidFill>
          <a:latin typeface="Calibri" pitchFamily="34" charset="0"/>
          <a:ea typeface="黑体" pitchFamily="49" charset="-122"/>
        </a:defRPr>
      </a:lvl4pPr>
      <a:lvl5pPr algn="l" rtl="0" eaLnBrk="0" fontAlgn="base" hangingPunct="0">
        <a:spcBef>
          <a:spcPct val="0"/>
        </a:spcBef>
        <a:spcAft>
          <a:spcPct val="0"/>
        </a:spcAft>
        <a:defRPr sz="3200">
          <a:solidFill>
            <a:srgbClr val="C00000"/>
          </a:solidFill>
          <a:latin typeface="Calibri" pitchFamily="34" charset="0"/>
          <a:ea typeface="黑体" pitchFamily="49" charset="-122"/>
        </a:defRPr>
      </a:lvl5pPr>
      <a:lvl6pPr marL="457200" algn="l" rtl="0" fontAlgn="base">
        <a:spcBef>
          <a:spcPct val="0"/>
        </a:spcBef>
        <a:spcAft>
          <a:spcPct val="0"/>
        </a:spcAft>
        <a:defRPr sz="3200">
          <a:solidFill>
            <a:srgbClr val="C00000"/>
          </a:solidFill>
          <a:latin typeface="Calibri" pitchFamily="34" charset="0"/>
          <a:ea typeface="黑体" pitchFamily="49" charset="-122"/>
        </a:defRPr>
      </a:lvl6pPr>
      <a:lvl7pPr marL="914400" algn="l" rtl="0" fontAlgn="base">
        <a:spcBef>
          <a:spcPct val="0"/>
        </a:spcBef>
        <a:spcAft>
          <a:spcPct val="0"/>
        </a:spcAft>
        <a:defRPr sz="3200">
          <a:solidFill>
            <a:srgbClr val="C00000"/>
          </a:solidFill>
          <a:latin typeface="Calibri" pitchFamily="34" charset="0"/>
          <a:ea typeface="黑体" pitchFamily="49" charset="-122"/>
        </a:defRPr>
      </a:lvl7pPr>
      <a:lvl8pPr marL="1371600" algn="l" rtl="0" fontAlgn="base">
        <a:spcBef>
          <a:spcPct val="0"/>
        </a:spcBef>
        <a:spcAft>
          <a:spcPct val="0"/>
        </a:spcAft>
        <a:defRPr sz="3200">
          <a:solidFill>
            <a:srgbClr val="C00000"/>
          </a:solidFill>
          <a:latin typeface="Calibri" pitchFamily="34" charset="0"/>
          <a:ea typeface="黑体" pitchFamily="49" charset="-122"/>
        </a:defRPr>
      </a:lvl8pPr>
      <a:lvl9pPr marL="1828800" algn="l" rtl="0" fontAlgn="base">
        <a:spcBef>
          <a:spcPct val="0"/>
        </a:spcBef>
        <a:spcAft>
          <a:spcPct val="0"/>
        </a:spcAft>
        <a:defRPr sz="3200">
          <a:solidFill>
            <a:srgbClr val="C00000"/>
          </a:solidFill>
          <a:latin typeface="Calibri" pitchFamily="34" charset="0"/>
          <a:ea typeface="黑体" pitchFamily="49" charset="-122"/>
        </a:defRPr>
      </a:lvl9pPr>
    </p:titleStyle>
    <p:bodyStyle>
      <a:lvl1pPr marL="342900" indent="549275" algn="l" rtl="0" eaLnBrk="0" fontAlgn="base" hangingPunct="0">
        <a:spcBef>
          <a:spcPct val="20000"/>
        </a:spcBef>
        <a:spcAft>
          <a:spcPct val="0"/>
        </a:spcAft>
        <a:buSzPct val="90000"/>
        <a:buFont typeface="Arial" charset="0"/>
        <a:buChar char="•"/>
        <a:defRPr sz="2000">
          <a:solidFill>
            <a:schemeClr val="tx1"/>
          </a:solidFill>
          <a:latin typeface="+mn-lt"/>
          <a:ea typeface="+mn-ea"/>
          <a:cs typeface="+mn-cs"/>
        </a:defRPr>
      </a:lvl1pPr>
      <a:lvl2pPr marL="1357313" indent="-285750" algn="l" rtl="0" eaLnBrk="0" fontAlgn="base" hangingPunct="0">
        <a:spcBef>
          <a:spcPct val="20000"/>
        </a:spcBef>
        <a:spcAft>
          <a:spcPct val="0"/>
        </a:spcAft>
        <a:buSzPct val="75000"/>
        <a:buFont typeface="Arial" charset="0"/>
        <a:buBlip>
          <a:blip r:embed="rId4"/>
        </a:buBlip>
        <a:defRPr sz="2800">
          <a:solidFill>
            <a:schemeClr val="tx1"/>
          </a:solidFill>
          <a:latin typeface="+mn-lt"/>
          <a:ea typeface="+mn-ea"/>
        </a:defRPr>
      </a:lvl2pPr>
      <a:lvl3pPr marL="1765300" indent="-228600" algn="l" rtl="0" eaLnBrk="0" fontAlgn="base" hangingPunct="0">
        <a:spcBef>
          <a:spcPct val="20000"/>
        </a:spcBef>
        <a:spcAft>
          <a:spcPct val="0"/>
        </a:spcAft>
        <a:buSzPct val="50000"/>
        <a:buFont typeface="Arial" charset="0"/>
        <a:buBlip>
          <a:blip r:embed="rId5"/>
        </a:buBlip>
        <a:defRPr sz="1600">
          <a:solidFill>
            <a:schemeClr val="tx1"/>
          </a:solidFill>
          <a:latin typeface="+mn-lt"/>
          <a:ea typeface="+mn-ea"/>
        </a:defRPr>
      </a:lvl3pPr>
      <a:lvl4pPr marL="2173288"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581275"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3038475" indent="-228600" algn="l" rtl="0" fontAlgn="base">
        <a:spcBef>
          <a:spcPct val="20000"/>
        </a:spcBef>
        <a:spcAft>
          <a:spcPct val="0"/>
        </a:spcAft>
        <a:buFont typeface="Arial" charset="0"/>
        <a:buChar char="»"/>
        <a:defRPr sz="2000">
          <a:solidFill>
            <a:schemeClr val="tx1"/>
          </a:solidFill>
          <a:latin typeface="+mn-lt"/>
          <a:ea typeface="+mn-ea"/>
        </a:defRPr>
      </a:lvl6pPr>
      <a:lvl7pPr marL="3495675" indent="-228600" algn="l" rtl="0" fontAlgn="base">
        <a:spcBef>
          <a:spcPct val="20000"/>
        </a:spcBef>
        <a:spcAft>
          <a:spcPct val="0"/>
        </a:spcAft>
        <a:buFont typeface="Arial" charset="0"/>
        <a:buChar char="»"/>
        <a:defRPr sz="2000">
          <a:solidFill>
            <a:schemeClr val="tx1"/>
          </a:solidFill>
          <a:latin typeface="+mn-lt"/>
          <a:ea typeface="+mn-ea"/>
        </a:defRPr>
      </a:lvl7pPr>
      <a:lvl8pPr marL="3952875" indent="-228600" algn="l" rtl="0" fontAlgn="base">
        <a:spcBef>
          <a:spcPct val="20000"/>
        </a:spcBef>
        <a:spcAft>
          <a:spcPct val="0"/>
        </a:spcAft>
        <a:buFont typeface="Arial" charset="0"/>
        <a:buChar char="»"/>
        <a:defRPr sz="2000">
          <a:solidFill>
            <a:schemeClr val="tx1"/>
          </a:solidFill>
          <a:latin typeface="+mn-lt"/>
          <a:ea typeface="+mn-ea"/>
        </a:defRPr>
      </a:lvl8pPr>
      <a:lvl9pPr marL="4410075"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3" descr="C:\Documents and Settings\Administrator\桌面\封底.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47" r:id="rId1"/>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charset="0"/>
        <a:buChar char="»"/>
        <a:defRPr sz="2000">
          <a:solidFill>
            <a:schemeClr val="tx1"/>
          </a:solidFill>
          <a:latin typeface="+mn-lt"/>
          <a:ea typeface="+mn-ea"/>
        </a:defRPr>
      </a:lvl6pPr>
      <a:lvl7pPr marL="2971800" indent="-228600" algn="l" rtl="0" fontAlgn="base">
        <a:spcBef>
          <a:spcPct val="20000"/>
        </a:spcBef>
        <a:spcAft>
          <a:spcPct val="0"/>
        </a:spcAft>
        <a:buFont typeface="Arial" charset="0"/>
        <a:buChar char="»"/>
        <a:defRPr sz="2000">
          <a:solidFill>
            <a:schemeClr val="tx1"/>
          </a:solidFill>
          <a:latin typeface="+mn-lt"/>
          <a:ea typeface="+mn-ea"/>
        </a:defRPr>
      </a:lvl7pPr>
      <a:lvl8pPr marL="3429000" indent="-228600" algn="l" rtl="0" fontAlgn="base">
        <a:spcBef>
          <a:spcPct val="20000"/>
        </a:spcBef>
        <a:spcAft>
          <a:spcPct val="0"/>
        </a:spcAft>
        <a:buFont typeface="Arial" charset="0"/>
        <a:buChar char="»"/>
        <a:defRPr sz="2000">
          <a:solidFill>
            <a:schemeClr val="tx1"/>
          </a:solidFill>
          <a:latin typeface="+mn-lt"/>
          <a:ea typeface="+mn-ea"/>
        </a:defRPr>
      </a:lvl8pPr>
      <a:lvl9pPr marL="3886200"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6" descr="C:\Documents and Settings\Administrator\桌面\第15页.jpg"/>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7171" name="标题占位符 1"/>
          <p:cNvSpPr>
            <a:spLocks noGrp="1"/>
          </p:cNvSpPr>
          <p:nvPr>
            <p:ph type="title"/>
          </p:nvPr>
        </p:nvSpPr>
        <p:spPr bwMode="auto">
          <a:xfrm>
            <a:off x="3276600" y="947738"/>
            <a:ext cx="5472113"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172" name="文本占位符 2"/>
          <p:cNvSpPr>
            <a:spLocks noGrp="1"/>
          </p:cNvSpPr>
          <p:nvPr>
            <p:ph type="body" idx="1"/>
          </p:nvPr>
        </p:nvSpPr>
        <p:spPr bwMode="auto">
          <a:xfrm>
            <a:off x="3276600" y="1773238"/>
            <a:ext cx="5183188"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p:txBody>
      </p:sp>
      <p:pic>
        <p:nvPicPr>
          <p:cNvPr id="7173" name="Picture 5" descr="C:\Documents and Settings\Administrator\桌面\未命名-2.jpg"/>
          <p:cNvPicPr>
            <a:picLocks noChangeAspect="1" noChangeArrowheads="1"/>
          </p:cNvPicPr>
          <p:nvPr/>
        </p:nvPicPr>
        <p:blipFill>
          <a:blip r:embed="rId14" cstate="print"/>
          <a:srcRect/>
          <a:stretch>
            <a:fillRect/>
          </a:stretch>
        </p:blipFill>
        <p:spPr bwMode="auto">
          <a:xfrm>
            <a:off x="3175" y="0"/>
            <a:ext cx="1884363" cy="5953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transition/>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49" charset="-122"/>
          <a:cs typeface="宋体" pitchFamily="2" charset="-122"/>
        </a:defRPr>
      </a:lvl2pPr>
      <a:lvl3pPr algn="l" rtl="0" eaLnBrk="0" fontAlgn="base" hangingPunct="0">
        <a:spcBef>
          <a:spcPct val="0"/>
        </a:spcBef>
        <a:spcAft>
          <a:spcPct val="0"/>
        </a:spcAft>
        <a:defRPr sz="2800">
          <a:solidFill>
            <a:srgbClr val="C00000"/>
          </a:solidFill>
          <a:latin typeface="Calibri" pitchFamily="34" charset="0"/>
          <a:ea typeface="黑体" pitchFamily="49" charset="-122"/>
          <a:cs typeface="宋体" pitchFamily="2" charset="-122"/>
        </a:defRPr>
      </a:lvl3pPr>
      <a:lvl4pPr algn="l" rtl="0" eaLnBrk="0" fontAlgn="base" hangingPunct="0">
        <a:spcBef>
          <a:spcPct val="0"/>
        </a:spcBef>
        <a:spcAft>
          <a:spcPct val="0"/>
        </a:spcAft>
        <a:defRPr sz="2800">
          <a:solidFill>
            <a:srgbClr val="C00000"/>
          </a:solidFill>
          <a:latin typeface="Calibri" pitchFamily="34" charset="0"/>
          <a:ea typeface="黑体" pitchFamily="49" charset="-122"/>
          <a:cs typeface="宋体" pitchFamily="2" charset="-122"/>
        </a:defRPr>
      </a:lvl4pPr>
      <a:lvl5pPr algn="l" rtl="0" eaLnBrk="0" fontAlgn="base" hangingPunct="0">
        <a:spcBef>
          <a:spcPct val="0"/>
        </a:spcBef>
        <a:spcAft>
          <a:spcPct val="0"/>
        </a:spcAft>
        <a:defRPr sz="2800">
          <a:solidFill>
            <a:srgbClr val="C00000"/>
          </a:solidFill>
          <a:latin typeface="Calibri" pitchFamily="34" charset="0"/>
          <a:ea typeface="黑体" pitchFamily="49" charset="-122"/>
          <a:cs typeface="宋体" pitchFamily="2" charset="-122"/>
        </a:defRPr>
      </a:lvl5pPr>
      <a:lvl6pPr marL="457200" algn="l" rtl="0" fontAlgn="base">
        <a:spcBef>
          <a:spcPct val="0"/>
        </a:spcBef>
        <a:spcAft>
          <a:spcPct val="0"/>
        </a:spcAft>
        <a:defRPr sz="2800">
          <a:solidFill>
            <a:srgbClr val="C00000"/>
          </a:solidFill>
          <a:latin typeface="Calibri" pitchFamily="34" charset="0"/>
          <a:ea typeface="黑体" pitchFamily="49" charset="-122"/>
          <a:cs typeface="宋体" pitchFamily="2" charset="-122"/>
        </a:defRPr>
      </a:lvl6pPr>
      <a:lvl7pPr marL="914400" algn="l" rtl="0" fontAlgn="base">
        <a:spcBef>
          <a:spcPct val="0"/>
        </a:spcBef>
        <a:spcAft>
          <a:spcPct val="0"/>
        </a:spcAft>
        <a:defRPr sz="2800">
          <a:solidFill>
            <a:srgbClr val="C00000"/>
          </a:solidFill>
          <a:latin typeface="Calibri" pitchFamily="34" charset="0"/>
          <a:ea typeface="黑体" pitchFamily="49" charset="-122"/>
          <a:cs typeface="宋体" pitchFamily="2" charset="-122"/>
        </a:defRPr>
      </a:lvl7pPr>
      <a:lvl8pPr marL="1371600" algn="l" rtl="0" fontAlgn="base">
        <a:spcBef>
          <a:spcPct val="0"/>
        </a:spcBef>
        <a:spcAft>
          <a:spcPct val="0"/>
        </a:spcAft>
        <a:defRPr sz="2800">
          <a:solidFill>
            <a:srgbClr val="C00000"/>
          </a:solidFill>
          <a:latin typeface="Calibri" pitchFamily="34" charset="0"/>
          <a:ea typeface="黑体" pitchFamily="49" charset="-122"/>
          <a:cs typeface="宋体" pitchFamily="2" charset="-122"/>
        </a:defRPr>
      </a:lvl8pPr>
      <a:lvl9pPr marL="1828800" algn="l" rtl="0" fontAlgn="base">
        <a:spcBef>
          <a:spcPct val="0"/>
        </a:spcBef>
        <a:spcAft>
          <a:spcPct val="0"/>
        </a:spcAft>
        <a:defRPr sz="2800">
          <a:solidFill>
            <a:srgbClr val="C00000"/>
          </a:solidFill>
          <a:latin typeface="Calibri" pitchFamily="34" charset="0"/>
          <a:ea typeface="黑体" pitchFamily="49" charset="-122"/>
          <a:cs typeface="宋体" pitchFamily="2" charset="-122"/>
        </a:defRPr>
      </a:lvl9pPr>
    </p:titleStyle>
    <p:bodyStyle>
      <a:lvl1pPr marL="342900" indent="-342900" algn="l" rtl="0" eaLnBrk="0" fontAlgn="base" hangingPunct="0">
        <a:spcBef>
          <a:spcPct val="20000"/>
        </a:spcBef>
        <a:spcAft>
          <a:spcPct val="0"/>
        </a:spcAft>
        <a:buSzPct val="90000"/>
        <a:buFont typeface="Arial" charset="0"/>
        <a:buBlip>
          <a:blip r:embed="rId15"/>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charset="0"/>
        <a:buBlip>
          <a:blip r:embed="rId16"/>
        </a:buBlip>
        <a:defRPr sz="2000">
          <a:solidFill>
            <a:schemeClr val="tx1"/>
          </a:solidFill>
          <a:latin typeface="+mn-lt"/>
          <a:ea typeface="+mn-ea"/>
          <a:cs typeface="+mn-cs"/>
        </a:defRPr>
      </a:lvl2pPr>
      <a:lvl3pPr marL="1143000" indent="-228600" algn="l" rtl="0" eaLnBrk="0" fontAlgn="base" hangingPunct="0">
        <a:spcBef>
          <a:spcPct val="20000"/>
        </a:spcBef>
        <a:spcAft>
          <a:spcPct val="0"/>
        </a:spcAft>
        <a:buSzPct val="50000"/>
        <a:buFont typeface="Arial" charset="0"/>
        <a:buBlip>
          <a:blip r:embed="rId17"/>
        </a:buBlip>
        <a:defRPr sz="24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cs typeface="+mn-cs"/>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cs typeface="+mn-cs"/>
        </a:defRPr>
      </a:lvl5pPr>
      <a:lvl6pPr marL="2514600" indent="-228600" algn="l" rtl="0" fontAlgn="base">
        <a:spcBef>
          <a:spcPct val="20000"/>
        </a:spcBef>
        <a:spcAft>
          <a:spcPct val="0"/>
        </a:spcAft>
        <a:buFont typeface="Arial" charset="0"/>
        <a:buChar char="»"/>
        <a:defRPr sz="2000">
          <a:solidFill>
            <a:schemeClr val="tx1"/>
          </a:solidFill>
          <a:latin typeface="+mn-lt"/>
          <a:ea typeface="宋体" pitchFamily="2" charset="-122"/>
          <a:cs typeface="+mn-cs"/>
        </a:defRPr>
      </a:lvl6pPr>
      <a:lvl7pPr marL="2971800" indent="-228600" algn="l" rtl="0" fontAlgn="base">
        <a:spcBef>
          <a:spcPct val="20000"/>
        </a:spcBef>
        <a:spcAft>
          <a:spcPct val="0"/>
        </a:spcAft>
        <a:buFont typeface="Arial" charset="0"/>
        <a:buChar char="»"/>
        <a:defRPr sz="2000">
          <a:solidFill>
            <a:schemeClr val="tx1"/>
          </a:solidFill>
          <a:latin typeface="+mn-lt"/>
          <a:ea typeface="宋体" pitchFamily="2" charset="-122"/>
          <a:cs typeface="+mn-cs"/>
        </a:defRPr>
      </a:lvl7pPr>
      <a:lvl8pPr marL="3429000" indent="-228600" algn="l" rtl="0" fontAlgn="base">
        <a:spcBef>
          <a:spcPct val="20000"/>
        </a:spcBef>
        <a:spcAft>
          <a:spcPct val="0"/>
        </a:spcAft>
        <a:buFont typeface="Arial" charset="0"/>
        <a:buChar char="»"/>
        <a:defRPr sz="2000">
          <a:solidFill>
            <a:schemeClr val="tx1"/>
          </a:solidFill>
          <a:latin typeface="+mn-lt"/>
          <a:ea typeface="宋体" pitchFamily="2" charset="-122"/>
          <a:cs typeface="+mn-cs"/>
        </a:defRPr>
      </a:lvl8pPr>
      <a:lvl9pPr marL="3886200" indent="-228600" algn="l" rtl="0" fontAlgn="base">
        <a:spcBef>
          <a:spcPct val="20000"/>
        </a:spcBef>
        <a:spcAft>
          <a:spcPct val="0"/>
        </a:spcAft>
        <a:buFont typeface="Arial" charset="0"/>
        <a:buChar char="»"/>
        <a:defRPr sz="2000">
          <a:solidFill>
            <a:schemeClr val="tx1"/>
          </a:solidFill>
          <a:latin typeface="+mn-lt"/>
          <a:ea typeface="宋体" pitchFamily="2"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5" descr="C:\Documents and Settings\Administrator\桌面\17.jpg"/>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8195" name="标题占位符 1"/>
          <p:cNvSpPr>
            <a:spLocks noGrp="1"/>
          </p:cNvSpPr>
          <p:nvPr>
            <p:ph type="title"/>
          </p:nvPr>
        </p:nvSpPr>
        <p:spPr bwMode="auto">
          <a:xfrm>
            <a:off x="1447800" y="76200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8196" name="文本占位符 2"/>
          <p:cNvSpPr>
            <a:spLocks noGrp="1"/>
          </p:cNvSpPr>
          <p:nvPr>
            <p:ph type="body" idx="1"/>
          </p:nvPr>
        </p:nvSpPr>
        <p:spPr bwMode="auto">
          <a:xfrm>
            <a:off x="1447800" y="164465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ransition/>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49" charset="-122"/>
        </a:defRPr>
      </a:lvl2pPr>
      <a:lvl3pPr algn="l" rtl="0" eaLnBrk="0" fontAlgn="base" hangingPunct="0">
        <a:spcBef>
          <a:spcPct val="0"/>
        </a:spcBef>
        <a:spcAft>
          <a:spcPct val="0"/>
        </a:spcAft>
        <a:defRPr sz="2800">
          <a:solidFill>
            <a:srgbClr val="C00000"/>
          </a:solidFill>
          <a:latin typeface="Calibri" pitchFamily="34" charset="0"/>
          <a:ea typeface="黑体" pitchFamily="49" charset="-122"/>
        </a:defRPr>
      </a:lvl3pPr>
      <a:lvl4pPr algn="l" rtl="0" eaLnBrk="0" fontAlgn="base" hangingPunct="0">
        <a:spcBef>
          <a:spcPct val="0"/>
        </a:spcBef>
        <a:spcAft>
          <a:spcPct val="0"/>
        </a:spcAft>
        <a:defRPr sz="2800">
          <a:solidFill>
            <a:srgbClr val="C00000"/>
          </a:solidFill>
          <a:latin typeface="Calibri" pitchFamily="34" charset="0"/>
          <a:ea typeface="黑体" pitchFamily="49" charset="-122"/>
        </a:defRPr>
      </a:lvl4pPr>
      <a:lvl5pPr algn="l" rtl="0" eaLnBrk="0" fontAlgn="base" hangingPunct="0">
        <a:spcBef>
          <a:spcPct val="0"/>
        </a:spcBef>
        <a:spcAft>
          <a:spcPct val="0"/>
        </a:spcAft>
        <a:defRPr sz="2800">
          <a:solidFill>
            <a:srgbClr val="C00000"/>
          </a:solidFill>
          <a:latin typeface="Calibri" pitchFamily="34" charset="0"/>
          <a:ea typeface="黑体" pitchFamily="49" charset="-122"/>
        </a:defRPr>
      </a:lvl5pPr>
      <a:lvl6pPr marL="457200" algn="l" rtl="0" fontAlgn="base">
        <a:spcBef>
          <a:spcPct val="0"/>
        </a:spcBef>
        <a:spcAft>
          <a:spcPct val="0"/>
        </a:spcAft>
        <a:defRPr sz="2800">
          <a:solidFill>
            <a:srgbClr val="C00000"/>
          </a:solidFill>
          <a:latin typeface="Calibri" pitchFamily="34" charset="0"/>
          <a:ea typeface="黑体" pitchFamily="49" charset="-122"/>
        </a:defRPr>
      </a:lvl6pPr>
      <a:lvl7pPr marL="914400" algn="l" rtl="0" fontAlgn="base">
        <a:spcBef>
          <a:spcPct val="0"/>
        </a:spcBef>
        <a:spcAft>
          <a:spcPct val="0"/>
        </a:spcAft>
        <a:defRPr sz="2800">
          <a:solidFill>
            <a:srgbClr val="C00000"/>
          </a:solidFill>
          <a:latin typeface="Calibri" pitchFamily="34" charset="0"/>
          <a:ea typeface="黑体" pitchFamily="49" charset="-122"/>
        </a:defRPr>
      </a:lvl7pPr>
      <a:lvl8pPr marL="1371600" algn="l" rtl="0" fontAlgn="base">
        <a:spcBef>
          <a:spcPct val="0"/>
        </a:spcBef>
        <a:spcAft>
          <a:spcPct val="0"/>
        </a:spcAft>
        <a:defRPr sz="2800">
          <a:solidFill>
            <a:srgbClr val="C00000"/>
          </a:solidFill>
          <a:latin typeface="Calibri" pitchFamily="34" charset="0"/>
          <a:ea typeface="黑体" pitchFamily="49" charset="-122"/>
        </a:defRPr>
      </a:lvl8pPr>
      <a:lvl9pPr marL="1828800" algn="l" rtl="0" fontAlgn="base">
        <a:spcBef>
          <a:spcPct val="0"/>
        </a:spcBef>
        <a:spcAft>
          <a:spcPct val="0"/>
        </a:spcAft>
        <a:defRPr sz="2800">
          <a:solidFill>
            <a:srgbClr val="C00000"/>
          </a:solidFill>
          <a:latin typeface="Calibri" pitchFamily="34" charset="0"/>
          <a:ea typeface="黑体" pitchFamily="49" charset="-122"/>
        </a:defRPr>
      </a:lvl9pPr>
    </p:titleStyle>
    <p:bodyStyle>
      <a:lvl1pPr marL="342900" indent="-342900" algn="l" rtl="0" eaLnBrk="0" fontAlgn="base" hangingPunct="0">
        <a:spcBef>
          <a:spcPct val="20000"/>
        </a:spcBef>
        <a:spcAft>
          <a:spcPct val="0"/>
        </a:spcAft>
        <a:buSzPct val="90000"/>
        <a:buFont typeface="Arial" charset="0"/>
        <a:buBlip>
          <a:blip r:embed="rId14"/>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charset="0"/>
        <a:buBlip>
          <a:blip r:embed="rId15"/>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charset="0"/>
        <a:buBlip>
          <a:blip r:embed="rId16"/>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charset="0"/>
        <a:buChar char="»"/>
        <a:defRPr sz="2000">
          <a:solidFill>
            <a:schemeClr val="tx1"/>
          </a:solidFill>
          <a:latin typeface="+mn-lt"/>
          <a:ea typeface="+mn-ea"/>
        </a:defRPr>
      </a:lvl6pPr>
      <a:lvl7pPr marL="2971800" indent="-228600" algn="l" rtl="0" fontAlgn="base">
        <a:spcBef>
          <a:spcPct val="20000"/>
        </a:spcBef>
        <a:spcAft>
          <a:spcPct val="0"/>
        </a:spcAft>
        <a:buFont typeface="Arial" charset="0"/>
        <a:buChar char="»"/>
        <a:defRPr sz="2000">
          <a:solidFill>
            <a:schemeClr val="tx1"/>
          </a:solidFill>
          <a:latin typeface="+mn-lt"/>
          <a:ea typeface="+mn-ea"/>
        </a:defRPr>
      </a:lvl7pPr>
      <a:lvl8pPr marL="3429000" indent="-228600" algn="l" rtl="0" fontAlgn="base">
        <a:spcBef>
          <a:spcPct val="20000"/>
        </a:spcBef>
        <a:spcAft>
          <a:spcPct val="0"/>
        </a:spcAft>
        <a:buFont typeface="Arial" charset="0"/>
        <a:buChar char="»"/>
        <a:defRPr sz="2000">
          <a:solidFill>
            <a:schemeClr val="tx1"/>
          </a:solidFill>
          <a:latin typeface="+mn-lt"/>
          <a:ea typeface="+mn-ea"/>
        </a:defRPr>
      </a:lvl8pPr>
      <a:lvl9pPr marL="3886200"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5" descr="C:\Documents and Settings\Administrator\桌面\11.jpg"/>
          <p:cNvPicPr>
            <a:picLocks noChangeAspect="1" noChangeArrowheads="1"/>
          </p:cNvPicPr>
          <p:nvPr/>
        </p:nvPicPr>
        <p:blipFill>
          <a:blip r:embed="rId14" cstate="print"/>
          <a:srcRect/>
          <a:stretch>
            <a:fillRect/>
          </a:stretch>
        </p:blipFill>
        <p:spPr bwMode="auto">
          <a:xfrm>
            <a:off x="0" y="0"/>
            <a:ext cx="9144000" cy="6858000"/>
          </a:xfrm>
          <a:prstGeom prst="rect">
            <a:avLst/>
          </a:prstGeom>
          <a:noFill/>
          <a:ln w="9525">
            <a:noFill/>
            <a:miter lim="800000"/>
            <a:headEnd/>
            <a:tailEnd/>
          </a:ln>
        </p:spPr>
      </p:pic>
      <p:sp>
        <p:nvSpPr>
          <p:cNvPr id="9219" name="标题占位符 1"/>
          <p:cNvSpPr>
            <a:spLocks noGrp="1"/>
          </p:cNvSpPr>
          <p:nvPr>
            <p:ph type="title"/>
          </p:nvPr>
        </p:nvSpPr>
        <p:spPr bwMode="auto">
          <a:xfrm>
            <a:off x="1219200" y="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9220" name="文本占位符 2"/>
          <p:cNvSpPr>
            <a:spLocks noGrp="1"/>
          </p:cNvSpPr>
          <p:nvPr>
            <p:ph type="body" idx="1"/>
          </p:nvPr>
        </p:nvSpPr>
        <p:spPr bwMode="auto">
          <a:xfrm>
            <a:off x="1219200" y="99060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Lst>
  <p:transition/>
  <p:txStyles>
    <p:titleStyle>
      <a:lvl1pPr algn="l" rtl="0" eaLnBrk="0" fontAlgn="base" hangingPunct="0">
        <a:spcBef>
          <a:spcPct val="0"/>
        </a:spcBef>
        <a:spcAft>
          <a:spcPct val="0"/>
        </a:spcAft>
        <a:defRPr sz="3200">
          <a:solidFill>
            <a:srgbClr val="C00000"/>
          </a:solidFill>
          <a:latin typeface="+mj-lt"/>
          <a:ea typeface="+mj-ea"/>
          <a:cs typeface="+mj-cs"/>
        </a:defRPr>
      </a:lvl1pPr>
      <a:lvl2pPr algn="l" rtl="0" eaLnBrk="0" fontAlgn="base" hangingPunct="0">
        <a:spcBef>
          <a:spcPct val="0"/>
        </a:spcBef>
        <a:spcAft>
          <a:spcPct val="0"/>
        </a:spcAft>
        <a:defRPr sz="3200">
          <a:solidFill>
            <a:srgbClr val="C00000"/>
          </a:solidFill>
          <a:latin typeface="Calibri" pitchFamily="34" charset="0"/>
          <a:ea typeface="宋体" pitchFamily="2" charset="-122"/>
        </a:defRPr>
      </a:lvl2pPr>
      <a:lvl3pPr algn="l" rtl="0" eaLnBrk="0" fontAlgn="base" hangingPunct="0">
        <a:spcBef>
          <a:spcPct val="0"/>
        </a:spcBef>
        <a:spcAft>
          <a:spcPct val="0"/>
        </a:spcAft>
        <a:defRPr sz="3200">
          <a:solidFill>
            <a:srgbClr val="C00000"/>
          </a:solidFill>
          <a:latin typeface="Calibri" pitchFamily="34" charset="0"/>
          <a:ea typeface="宋体" pitchFamily="2" charset="-122"/>
        </a:defRPr>
      </a:lvl3pPr>
      <a:lvl4pPr algn="l" rtl="0" eaLnBrk="0" fontAlgn="base" hangingPunct="0">
        <a:spcBef>
          <a:spcPct val="0"/>
        </a:spcBef>
        <a:spcAft>
          <a:spcPct val="0"/>
        </a:spcAft>
        <a:defRPr sz="3200">
          <a:solidFill>
            <a:srgbClr val="C00000"/>
          </a:solidFill>
          <a:latin typeface="Calibri" pitchFamily="34" charset="0"/>
          <a:ea typeface="宋体" pitchFamily="2" charset="-122"/>
        </a:defRPr>
      </a:lvl4pPr>
      <a:lvl5pPr algn="l" rtl="0" eaLnBrk="0" fontAlgn="base" hangingPunct="0">
        <a:spcBef>
          <a:spcPct val="0"/>
        </a:spcBef>
        <a:spcAft>
          <a:spcPct val="0"/>
        </a:spcAft>
        <a:defRPr sz="3200">
          <a:solidFill>
            <a:srgbClr val="C00000"/>
          </a:solidFill>
          <a:latin typeface="Calibri" pitchFamily="34" charset="0"/>
          <a:ea typeface="宋体" pitchFamily="2" charset="-122"/>
        </a:defRPr>
      </a:lvl5pPr>
      <a:lvl6pPr marL="457200" algn="l" rtl="0" fontAlgn="base">
        <a:spcBef>
          <a:spcPct val="0"/>
        </a:spcBef>
        <a:spcAft>
          <a:spcPct val="0"/>
        </a:spcAft>
        <a:defRPr sz="3200">
          <a:solidFill>
            <a:srgbClr val="C00000"/>
          </a:solidFill>
          <a:latin typeface="Calibri" pitchFamily="34" charset="0"/>
          <a:ea typeface="宋体" pitchFamily="2" charset="-122"/>
        </a:defRPr>
      </a:lvl6pPr>
      <a:lvl7pPr marL="914400" algn="l" rtl="0" fontAlgn="base">
        <a:spcBef>
          <a:spcPct val="0"/>
        </a:spcBef>
        <a:spcAft>
          <a:spcPct val="0"/>
        </a:spcAft>
        <a:defRPr sz="3200">
          <a:solidFill>
            <a:srgbClr val="C00000"/>
          </a:solidFill>
          <a:latin typeface="Calibri" pitchFamily="34" charset="0"/>
          <a:ea typeface="宋体" pitchFamily="2" charset="-122"/>
        </a:defRPr>
      </a:lvl7pPr>
      <a:lvl8pPr marL="1371600" algn="l" rtl="0" fontAlgn="base">
        <a:spcBef>
          <a:spcPct val="0"/>
        </a:spcBef>
        <a:spcAft>
          <a:spcPct val="0"/>
        </a:spcAft>
        <a:defRPr sz="3200">
          <a:solidFill>
            <a:srgbClr val="C00000"/>
          </a:solidFill>
          <a:latin typeface="Calibri" pitchFamily="34" charset="0"/>
          <a:ea typeface="宋体" pitchFamily="2" charset="-122"/>
        </a:defRPr>
      </a:lvl8pPr>
      <a:lvl9pPr marL="1828800" algn="l" rtl="0" fontAlgn="base">
        <a:spcBef>
          <a:spcPct val="0"/>
        </a:spcBef>
        <a:spcAft>
          <a:spcPct val="0"/>
        </a:spcAft>
        <a:defRPr sz="3200">
          <a:solidFill>
            <a:srgbClr val="C00000"/>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SzPct val="90000"/>
        <a:buFont typeface="Arial" charset="0"/>
        <a:buBlip>
          <a:blip r:embed="rId15"/>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charset="0"/>
        <a:buBlip>
          <a:blip r:embed="rId16"/>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charset="0"/>
        <a:buBlip>
          <a:blip r:embed="rId17"/>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Rectangle 3"/>
          <p:cNvSpPr>
            <a:spLocks noChangeArrowheads="1"/>
          </p:cNvSpPr>
          <p:nvPr/>
        </p:nvSpPr>
        <p:spPr bwMode="gray">
          <a:xfrm>
            <a:off x="152400" y="152400"/>
            <a:ext cx="8839200" cy="2738438"/>
          </a:xfrm>
          <a:prstGeom prst="rect">
            <a:avLst/>
          </a:prstGeom>
          <a:solidFill>
            <a:srgbClr val="E50012"/>
          </a:solidFill>
          <a:ln w="9525">
            <a:noFill/>
            <a:miter lim="800000"/>
            <a:headEnd/>
            <a:tailEnd/>
          </a:ln>
        </p:spPr>
        <p:txBody>
          <a:bodyPr wrap="none" anchor="ctr"/>
          <a:lstStyle/>
          <a:p>
            <a:pPr>
              <a:defRPr/>
            </a:pPr>
            <a:endParaRPr lang="zh-CN" altLang="en-US"/>
          </a:p>
        </p:txBody>
      </p:sp>
      <p:sp>
        <p:nvSpPr>
          <p:cNvPr id="5" name="Rectangle 3"/>
          <p:cNvSpPr>
            <a:spLocks noChangeArrowheads="1"/>
          </p:cNvSpPr>
          <p:nvPr/>
        </p:nvSpPr>
        <p:spPr bwMode="gray">
          <a:xfrm>
            <a:off x="152400" y="152400"/>
            <a:ext cx="8837613" cy="2740025"/>
          </a:xfrm>
          <a:prstGeom prst="rect">
            <a:avLst/>
          </a:prstGeom>
          <a:solidFill>
            <a:srgbClr val="C71B25"/>
          </a:solidFill>
          <a:ln w="9525">
            <a:noFill/>
            <a:miter lim="800000"/>
            <a:headEnd/>
            <a:tailEnd/>
          </a:ln>
        </p:spPr>
        <p:txBody>
          <a:bodyPr wrap="none" anchor="ctr"/>
          <a:lstStyle/>
          <a:p>
            <a:pPr>
              <a:defRPr/>
            </a:pPr>
            <a:endParaRPr lang="zh-CN" altLang="en-US"/>
          </a:p>
        </p:txBody>
      </p:sp>
      <p:sp>
        <p:nvSpPr>
          <p:cNvPr id="6" name="Rectangle 2"/>
          <p:cNvSpPr>
            <a:spLocks noChangeArrowheads="1"/>
          </p:cNvSpPr>
          <p:nvPr/>
        </p:nvSpPr>
        <p:spPr bwMode="gray">
          <a:xfrm>
            <a:off x="152400" y="2987675"/>
            <a:ext cx="8839200" cy="3713163"/>
          </a:xfrm>
          <a:prstGeom prst="rect">
            <a:avLst/>
          </a:prstGeom>
          <a:solidFill>
            <a:schemeClr val="bg1"/>
          </a:solidFill>
          <a:ln w="9525">
            <a:noFill/>
            <a:prstDash val="sysDot"/>
            <a:miter lim="800000"/>
            <a:headEnd/>
            <a:tailEnd/>
          </a:ln>
        </p:spPr>
        <p:txBody>
          <a:bodyPr wrap="none" anchor="ctr"/>
          <a:lstStyle/>
          <a:p>
            <a:pPr>
              <a:defRPr/>
            </a:pPr>
            <a:endParaRPr lang="zh-CN" altLang="en-US"/>
          </a:p>
        </p:txBody>
      </p:sp>
      <p:pic>
        <p:nvPicPr>
          <p:cNvPr id="10246" name="Picture 8" descr="\\192.168.1.4\y用友\2010 UFIDA\用友LOGO\幸福企业图标库\幸福企业图标JPG格式\标准.jpg"/>
          <p:cNvPicPr>
            <a:picLocks noChangeAspect="1" noChangeArrowheads="1"/>
          </p:cNvPicPr>
          <p:nvPr/>
        </p:nvPicPr>
        <p:blipFill>
          <a:blip r:embed="rId13" cstate="print"/>
          <a:srcRect t="22369" b="21278"/>
          <a:stretch>
            <a:fillRect/>
          </a:stretch>
        </p:blipFill>
        <p:spPr bwMode="auto">
          <a:xfrm>
            <a:off x="5410200" y="150813"/>
            <a:ext cx="3581400" cy="2740025"/>
          </a:xfrm>
          <a:prstGeom prst="rect">
            <a:avLst/>
          </a:prstGeom>
          <a:noFill/>
          <a:ln w="9525">
            <a:noFill/>
            <a:miter lim="800000"/>
            <a:headEnd/>
            <a:tailEnd/>
          </a:ln>
        </p:spPr>
      </p:pic>
      <p:pic>
        <p:nvPicPr>
          <p:cNvPr id="10247" name="Picture 9" descr="C:\Documents and Settings\Administrator\桌面\未命名-1.png"/>
          <p:cNvPicPr>
            <a:picLocks noChangeAspect="1" noChangeArrowheads="1"/>
          </p:cNvPicPr>
          <p:nvPr/>
        </p:nvPicPr>
        <p:blipFill>
          <a:blip r:embed="rId14" cstate="print"/>
          <a:srcRect/>
          <a:stretch>
            <a:fillRect/>
          </a:stretch>
        </p:blipFill>
        <p:spPr bwMode="auto">
          <a:xfrm>
            <a:off x="6300788" y="6457950"/>
            <a:ext cx="2524125" cy="133350"/>
          </a:xfrm>
          <a:prstGeom prst="rect">
            <a:avLst/>
          </a:prstGeom>
          <a:noFill/>
          <a:ln w="9525">
            <a:noFill/>
            <a:miter lim="800000"/>
            <a:headEnd/>
            <a:tailEnd/>
          </a:ln>
        </p:spPr>
      </p:pic>
      <p:pic>
        <p:nvPicPr>
          <p:cNvPr id="10248" name="Picture 8"/>
          <p:cNvPicPr>
            <a:picLocks noChangeAspect="1" noChangeArrowheads="1"/>
          </p:cNvPicPr>
          <p:nvPr/>
        </p:nvPicPr>
        <p:blipFill>
          <a:blip r:embed="rId15" cstate="print"/>
          <a:srcRect r="11320"/>
          <a:stretch>
            <a:fillRect/>
          </a:stretch>
        </p:blipFill>
        <p:spPr bwMode="auto">
          <a:xfrm>
            <a:off x="5410200" y="152400"/>
            <a:ext cx="3581400" cy="2743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35.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0.xml"/><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0.xml"/><Relationship Id="rId5" Type="http://schemas.openxmlformats.org/officeDocument/2006/relationships/image" Target="../media/image48.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0.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p:cNvSpPr>
          <p:nvPr/>
        </p:nvSpPr>
        <p:spPr bwMode="auto">
          <a:xfrm>
            <a:off x="838200" y="685800"/>
            <a:ext cx="3886200" cy="1600200"/>
          </a:xfrm>
          <a:prstGeom prst="rect">
            <a:avLst/>
          </a:prstGeom>
          <a:noFill/>
          <a:ln w="9525">
            <a:noFill/>
            <a:miter lim="800000"/>
            <a:headEnd/>
            <a:tailEnd/>
          </a:ln>
        </p:spPr>
        <p:txBody>
          <a:bodyPr tIns="72000" anchor="ctr"/>
          <a:lstStyle/>
          <a:p>
            <a:r>
              <a:rPr lang="zh-CN" altLang="en-US" sz="3800" b="1">
                <a:solidFill>
                  <a:schemeClr val="bg1"/>
                </a:solidFill>
                <a:latin typeface="华文行楷" pitchFamily="2" charset="-122"/>
                <a:ea typeface="华文行楷" pitchFamily="2" charset="-122"/>
              </a:rPr>
              <a:t>      探索   求知</a:t>
            </a:r>
            <a:endParaRPr lang="en-US" altLang="zh-CN" sz="3800" b="1">
              <a:solidFill>
                <a:schemeClr val="bg1"/>
              </a:solidFill>
              <a:latin typeface="华文行楷" pitchFamily="2" charset="-122"/>
              <a:ea typeface="华文行楷" pitchFamily="2" charset="-122"/>
            </a:endParaRPr>
          </a:p>
          <a:p>
            <a:r>
              <a:rPr lang="zh-CN" altLang="en-US" sz="3800" b="1">
                <a:solidFill>
                  <a:schemeClr val="bg1"/>
                </a:solidFill>
                <a:latin typeface="华文行楷" pitchFamily="2" charset="-122"/>
                <a:ea typeface="华文行楷" pitchFamily="2" charset="-122"/>
              </a:rPr>
              <a:t>      实践   创新</a:t>
            </a:r>
            <a:endParaRPr lang="zh-CN" altLang="zh-CN" sz="3800" b="1">
              <a:solidFill>
                <a:schemeClr val="bg1"/>
              </a:solidFill>
              <a:latin typeface="华文行楷" pitchFamily="2" charset="-122"/>
              <a:ea typeface="华文行楷" pitchFamily="2" charset="-122"/>
            </a:endParaRPr>
          </a:p>
        </p:txBody>
      </p:sp>
      <p:sp>
        <p:nvSpPr>
          <p:cNvPr id="11267" name="Rectangle 3"/>
          <p:cNvSpPr>
            <a:spLocks/>
          </p:cNvSpPr>
          <p:nvPr/>
        </p:nvSpPr>
        <p:spPr bwMode="auto">
          <a:xfrm>
            <a:off x="533400" y="3352800"/>
            <a:ext cx="7991475" cy="1905000"/>
          </a:xfrm>
          <a:prstGeom prst="rect">
            <a:avLst/>
          </a:prstGeom>
          <a:noFill/>
          <a:ln w="9525">
            <a:noFill/>
            <a:miter lim="800000"/>
            <a:headEnd/>
            <a:tailEnd/>
          </a:ln>
        </p:spPr>
        <p:txBody>
          <a:bodyPr tIns="57600"/>
          <a:lstStyle/>
          <a:p>
            <a:pPr algn="ctr">
              <a:lnSpc>
                <a:spcPct val="130000"/>
              </a:lnSpc>
              <a:spcBef>
                <a:spcPct val="20000"/>
              </a:spcBef>
            </a:pPr>
            <a:r>
              <a:rPr lang="zh-CN" altLang="en-US" sz="5400" b="1" dirty="0">
                <a:solidFill>
                  <a:schemeClr val="accent2"/>
                </a:solidFill>
                <a:latin typeface="华文新魏" pitchFamily="2" charset="-122"/>
                <a:ea typeface="华文新魏" pitchFamily="2" charset="-122"/>
              </a:rPr>
              <a:t>供应链管理</a:t>
            </a:r>
            <a:endParaRPr lang="en-US" altLang="zh-CN" sz="5400" b="1" dirty="0">
              <a:solidFill>
                <a:schemeClr val="accent2"/>
              </a:solidFill>
              <a:latin typeface="华文新魏" pitchFamily="2" charset="-122"/>
              <a:ea typeface="华文新魏" pitchFamily="2" charset="-122"/>
            </a:endParaRPr>
          </a:p>
          <a:p>
            <a:pPr algn="ctr">
              <a:lnSpc>
                <a:spcPct val="130000"/>
              </a:lnSpc>
              <a:spcBef>
                <a:spcPct val="20000"/>
              </a:spcBef>
            </a:pPr>
            <a:r>
              <a:rPr lang="zh-CN" altLang="en-US" sz="3600" b="1" dirty="0">
                <a:solidFill>
                  <a:srgbClr val="C00000"/>
                </a:solidFill>
                <a:latin typeface="微软雅黑" pitchFamily="34" charset="-122"/>
              </a:rPr>
              <a:t>沙盘模拟对抗训练</a:t>
            </a:r>
            <a:endParaRPr lang="en-US" altLang="zh-CN" sz="3600" b="1" dirty="0">
              <a:solidFill>
                <a:srgbClr val="C00000"/>
              </a:solidFill>
              <a:latin typeface="微软雅黑"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066800" y="4572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角色分工 </a:t>
            </a:r>
            <a:r>
              <a:rPr lang="en-US" altLang="zh-CN" sz="3200" b="1" i="1">
                <a:solidFill>
                  <a:srgbClr val="FF0000"/>
                </a:solidFill>
                <a:latin typeface="黑体" pitchFamily="2" charset="-122"/>
              </a:rPr>
              <a:t>— </a:t>
            </a:r>
            <a:r>
              <a:rPr lang="zh-CN" altLang="en-US" sz="2400" b="1" i="1">
                <a:solidFill>
                  <a:srgbClr val="0070C0"/>
                </a:solidFill>
                <a:latin typeface="黑体" pitchFamily="2" charset="-122"/>
              </a:rPr>
              <a:t>完整版</a:t>
            </a:r>
          </a:p>
        </p:txBody>
      </p:sp>
      <p:pic>
        <p:nvPicPr>
          <p:cNvPr id="20483" name="图片 38" descr="人物拼图1.jpg"/>
          <p:cNvPicPr>
            <a:picLocks noChangeAspect="1"/>
          </p:cNvPicPr>
          <p:nvPr/>
        </p:nvPicPr>
        <p:blipFill>
          <a:blip r:embed="rId3" cstate="print"/>
          <a:srcRect/>
          <a:stretch>
            <a:fillRect/>
          </a:stretch>
        </p:blipFill>
        <p:spPr bwMode="auto">
          <a:xfrm>
            <a:off x="34925" y="4652963"/>
            <a:ext cx="3455988" cy="2016125"/>
          </a:xfrm>
          <a:prstGeom prst="rect">
            <a:avLst/>
          </a:prstGeom>
          <a:noFill/>
          <a:ln w="9525">
            <a:noFill/>
            <a:miter lim="800000"/>
            <a:headEnd/>
            <a:tailEnd/>
          </a:ln>
        </p:spPr>
      </p:pic>
      <p:sp>
        <p:nvSpPr>
          <p:cNvPr id="40" name="Rectangle 39"/>
          <p:cNvSpPr>
            <a:spLocks noChangeArrowheads="1"/>
          </p:cNvSpPr>
          <p:nvPr/>
        </p:nvSpPr>
        <p:spPr bwMode="auto">
          <a:xfrm>
            <a:off x="179388" y="1109663"/>
            <a:ext cx="7956550" cy="2032000"/>
          </a:xfrm>
          <a:prstGeom prst="rect">
            <a:avLst/>
          </a:prstGeom>
          <a:noFill/>
          <a:ln w="9525">
            <a:noFill/>
            <a:miter lim="800000"/>
            <a:headEnd/>
            <a:tailEnd/>
          </a:ln>
          <a:effectLst/>
        </p:spPr>
        <p:txBody>
          <a:bodyPr anchor="ctr">
            <a:spAutoFit/>
          </a:bodyPr>
          <a:lstStyle/>
          <a:p>
            <a:pPr eaLnBrk="0" hangingPunct="0">
              <a:defRPr/>
            </a:pPr>
            <a:r>
              <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制造商</a:t>
            </a:r>
            <a:endPar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CEO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总体协调、统筹管理</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CIO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在信息系统中进行各种操作</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CFO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现金收支、成本计算、资金计划、应收款管理、财务核算</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COO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设备采购计划、生产安排、库存管理、处理渠道订单、对渠道发货</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CSO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与渠道的沟通交流、直营店的开设与管理、产品的销售、广告的投放、销售返利政策的制定、审定代理资质</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p:txBody>
      </p:sp>
      <p:sp>
        <p:nvSpPr>
          <p:cNvPr id="41" name="Rectangle 40"/>
          <p:cNvSpPr>
            <a:spLocks noChangeArrowheads="1"/>
          </p:cNvSpPr>
          <p:nvPr/>
        </p:nvSpPr>
        <p:spPr bwMode="auto">
          <a:xfrm>
            <a:off x="1222375" y="2416175"/>
            <a:ext cx="7597775" cy="2308225"/>
          </a:xfrm>
          <a:prstGeom prst="rect">
            <a:avLst/>
          </a:prstGeom>
          <a:solidFill>
            <a:schemeClr val="bg1"/>
          </a:solidFill>
          <a:ln w="9525">
            <a:solidFill>
              <a:srgbClr val="FF0000"/>
            </a:solidFill>
            <a:miter lim="800000"/>
            <a:headEnd/>
            <a:tailEnd/>
          </a:ln>
          <a:effectLst/>
        </p:spPr>
        <p:txBody>
          <a:bodyPr anchor="ctr">
            <a:spAutoFit/>
          </a:bodyPr>
          <a:lstStyle/>
          <a:p>
            <a:pPr eaLnBrk="0" hangingPunct="0">
              <a:defRPr/>
            </a:pPr>
            <a:r>
              <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渠道商</a:t>
            </a:r>
            <a:endPar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CEO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总体协调、统筹管理</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CIO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在信息系统中进行各种操作</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CFO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现金收支、成本计算、资金计划、应收款管理、应付款管理、财务核算</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COO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与制造商的沟通交流、申请代理资质、向制造商订货、库存管理</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CSO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渠道的开拓和管理、与终端的沟通交流、对终端发货、销售返利政策的制定</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p:txBody>
      </p:sp>
      <p:sp>
        <p:nvSpPr>
          <p:cNvPr id="42" name="Rectangle 41"/>
          <p:cNvSpPr>
            <a:spLocks noChangeArrowheads="1"/>
          </p:cNvSpPr>
          <p:nvPr/>
        </p:nvSpPr>
        <p:spPr bwMode="auto">
          <a:xfrm>
            <a:off x="2843213" y="4216400"/>
            <a:ext cx="6229350" cy="2032000"/>
          </a:xfrm>
          <a:prstGeom prst="rect">
            <a:avLst/>
          </a:prstGeom>
          <a:solidFill>
            <a:schemeClr val="bg1"/>
          </a:solidFill>
          <a:ln w="9525">
            <a:solidFill>
              <a:srgbClr val="FF0000"/>
            </a:solidFill>
            <a:miter lim="800000"/>
            <a:headEnd/>
            <a:tailEnd/>
          </a:ln>
          <a:effectLst/>
        </p:spPr>
        <p:txBody>
          <a:bodyPr anchor="ctr">
            <a:spAutoFit/>
          </a:bodyPr>
          <a:lstStyle/>
          <a:p>
            <a:pPr eaLnBrk="0" hangingPunct="0">
              <a:defRPr/>
            </a:pPr>
            <a:r>
              <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终端商</a:t>
            </a:r>
            <a:endPar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CEO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总体协调、统筹管理</a:t>
            </a:r>
            <a:endPar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CIO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在信息系统中进行各种操作</a:t>
            </a:r>
            <a:endPar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CFO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现金收支、成本计算、资金计划、应付款管理、财务核算</a:t>
            </a:r>
            <a:endPar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COO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与渠道商的沟通交流、向渠道商订货、库存管理</a:t>
            </a: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CSO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店面的开设与管理、产品的销售、广告的投放</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066800" y="4572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角色分工 </a:t>
            </a:r>
            <a:r>
              <a:rPr lang="en-US" altLang="zh-CN" sz="3200" b="1" i="1">
                <a:solidFill>
                  <a:srgbClr val="FF0000"/>
                </a:solidFill>
                <a:latin typeface="黑体" pitchFamily="2" charset="-122"/>
              </a:rPr>
              <a:t>— </a:t>
            </a:r>
            <a:r>
              <a:rPr lang="zh-CN" altLang="en-US" sz="2400" b="1" i="1">
                <a:solidFill>
                  <a:srgbClr val="0070C0"/>
                </a:solidFill>
                <a:latin typeface="黑体" pitchFamily="2" charset="-122"/>
              </a:rPr>
              <a:t>简化版</a:t>
            </a:r>
          </a:p>
        </p:txBody>
      </p:sp>
      <p:pic>
        <p:nvPicPr>
          <p:cNvPr id="21507" name="Picture 4"/>
          <p:cNvPicPr>
            <a:picLocks noChangeAspect="1" noChangeArrowheads="1"/>
          </p:cNvPicPr>
          <p:nvPr/>
        </p:nvPicPr>
        <p:blipFill>
          <a:blip r:embed="rId3" cstate="print"/>
          <a:srcRect/>
          <a:stretch>
            <a:fillRect/>
          </a:stretch>
        </p:blipFill>
        <p:spPr bwMode="auto">
          <a:xfrm>
            <a:off x="468313" y="1547813"/>
            <a:ext cx="1317625" cy="1374775"/>
          </a:xfrm>
          <a:prstGeom prst="rect">
            <a:avLst/>
          </a:prstGeom>
          <a:noFill/>
          <a:ln w="9525">
            <a:solidFill>
              <a:srgbClr val="FF9900"/>
            </a:solidFill>
            <a:miter lim="800000"/>
            <a:headEnd/>
            <a:tailEnd/>
          </a:ln>
        </p:spPr>
      </p:pic>
      <p:pic>
        <p:nvPicPr>
          <p:cNvPr id="21508" name="Picture 5"/>
          <p:cNvPicPr>
            <a:picLocks noChangeAspect="1" noChangeArrowheads="1"/>
          </p:cNvPicPr>
          <p:nvPr/>
        </p:nvPicPr>
        <p:blipFill>
          <a:blip r:embed="rId4" cstate="print"/>
          <a:srcRect/>
          <a:stretch>
            <a:fillRect/>
          </a:stretch>
        </p:blipFill>
        <p:spPr bwMode="auto">
          <a:xfrm>
            <a:off x="1785938" y="1571625"/>
            <a:ext cx="1285875" cy="1382713"/>
          </a:xfrm>
          <a:prstGeom prst="rect">
            <a:avLst/>
          </a:prstGeom>
          <a:noFill/>
          <a:ln w="9525">
            <a:solidFill>
              <a:srgbClr val="FF9900"/>
            </a:solidFill>
            <a:miter lim="800000"/>
            <a:headEnd/>
            <a:tailEnd/>
          </a:ln>
        </p:spPr>
      </p:pic>
      <p:pic>
        <p:nvPicPr>
          <p:cNvPr id="21509" name="Picture 6"/>
          <p:cNvPicPr>
            <a:picLocks noChangeAspect="1" noChangeArrowheads="1"/>
          </p:cNvPicPr>
          <p:nvPr/>
        </p:nvPicPr>
        <p:blipFill>
          <a:blip r:embed="rId5" cstate="print"/>
          <a:srcRect/>
          <a:stretch>
            <a:fillRect/>
          </a:stretch>
        </p:blipFill>
        <p:spPr bwMode="auto">
          <a:xfrm>
            <a:off x="3071813" y="1571625"/>
            <a:ext cx="1285875" cy="1398588"/>
          </a:xfrm>
          <a:prstGeom prst="rect">
            <a:avLst/>
          </a:prstGeom>
          <a:noFill/>
          <a:ln w="9525">
            <a:solidFill>
              <a:srgbClr val="FF9900"/>
            </a:solidFill>
            <a:miter lim="800000"/>
            <a:headEnd/>
            <a:tailEnd/>
          </a:ln>
        </p:spPr>
      </p:pic>
      <p:pic>
        <p:nvPicPr>
          <p:cNvPr id="21510" name="Picture 7"/>
          <p:cNvPicPr>
            <a:picLocks noChangeAspect="1" noChangeArrowheads="1"/>
          </p:cNvPicPr>
          <p:nvPr/>
        </p:nvPicPr>
        <p:blipFill>
          <a:blip r:embed="rId6" cstate="print"/>
          <a:srcRect/>
          <a:stretch>
            <a:fillRect/>
          </a:stretch>
        </p:blipFill>
        <p:spPr bwMode="auto">
          <a:xfrm>
            <a:off x="4357688" y="1571625"/>
            <a:ext cx="1214437" cy="1408113"/>
          </a:xfrm>
          <a:prstGeom prst="rect">
            <a:avLst/>
          </a:prstGeom>
          <a:noFill/>
          <a:ln w="9525">
            <a:solidFill>
              <a:srgbClr val="FF9900"/>
            </a:solidFill>
            <a:miter lim="800000"/>
            <a:headEnd/>
            <a:tailEnd/>
          </a:ln>
        </p:spPr>
      </p:pic>
      <p:pic>
        <p:nvPicPr>
          <p:cNvPr id="21511" name="Picture 8"/>
          <p:cNvPicPr>
            <a:picLocks noChangeAspect="1" noChangeArrowheads="1"/>
          </p:cNvPicPr>
          <p:nvPr/>
        </p:nvPicPr>
        <p:blipFill>
          <a:blip r:embed="rId7" cstate="print"/>
          <a:srcRect/>
          <a:stretch>
            <a:fillRect/>
          </a:stretch>
        </p:blipFill>
        <p:spPr bwMode="auto">
          <a:xfrm>
            <a:off x="5572125" y="1571625"/>
            <a:ext cx="1357313" cy="1420813"/>
          </a:xfrm>
          <a:prstGeom prst="rect">
            <a:avLst/>
          </a:prstGeom>
          <a:noFill/>
          <a:ln w="9525">
            <a:solidFill>
              <a:srgbClr val="FF9900"/>
            </a:solidFill>
            <a:miter lim="800000"/>
            <a:headEnd/>
            <a:tailEnd/>
          </a:ln>
        </p:spPr>
      </p:pic>
      <p:grpSp>
        <p:nvGrpSpPr>
          <p:cNvPr id="21512" name="组合 28"/>
          <p:cNvGrpSpPr>
            <a:grpSpLocks/>
          </p:cNvGrpSpPr>
          <p:nvPr/>
        </p:nvGrpSpPr>
        <p:grpSpPr bwMode="auto">
          <a:xfrm>
            <a:off x="468313" y="2965450"/>
            <a:ext cx="2584450" cy="2809875"/>
            <a:chOff x="468313" y="2965450"/>
            <a:chExt cx="2585222" cy="2809429"/>
          </a:xfrm>
        </p:grpSpPr>
        <p:sp>
          <p:nvSpPr>
            <p:cNvPr id="21535" name="Text Box 9"/>
            <p:cNvSpPr txBox="1">
              <a:spLocks noChangeArrowheads="1"/>
            </p:cNvSpPr>
            <p:nvPr/>
          </p:nvSpPr>
          <p:spPr bwMode="auto">
            <a:xfrm>
              <a:off x="468313" y="2965450"/>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生产制造</a:t>
              </a:r>
              <a:endParaRPr lang="en-US" altLang="zh-CN" sz="1400"/>
            </a:p>
            <a:p>
              <a:pPr algn="ctr"/>
              <a:endParaRPr lang="zh-CN" altLang="en-US" sz="1400"/>
            </a:p>
          </p:txBody>
        </p:sp>
        <p:sp>
          <p:nvSpPr>
            <p:cNvPr id="6177" name="Rectangle 12"/>
            <p:cNvSpPr>
              <a:spLocks noChangeArrowheads="1"/>
            </p:cNvSpPr>
            <p:nvPr/>
          </p:nvSpPr>
          <p:spPr bwMode="auto">
            <a:xfrm>
              <a:off x="1764100" y="3571779"/>
              <a:ext cx="1286259" cy="220310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日常财务记账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提供财务报表</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日常现金管理</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往来账款管理</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成本费用控制</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资金规划调度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预算执行控制</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财务分析与协助决策</a:t>
              </a:r>
            </a:p>
          </p:txBody>
        </p:sp>
        <p:sp>
          <p:nvSpPr>
            <p:cNvPr id="21537" name="Text Box 19"/>
            <p:cNvSpPr txBox="1">
              <a:spLocks noChangeArrowheads="1"/>
            </p:cNvSpPr>
            <p:nvPr/>
          </p:nvSpPr>
          <p:spPr bwMode="auto">
            <a:xfrm>
              <a:off x="2267717" y="2972322"/>
              <a:ext cx="785818"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财务经理</a:t>
              </a:r>
            </a:p>
          </p:txBody>
        </p:sp>
      </p:grpSp>
      <p:grpSp>
        <p:nvGrpSpPr>
          <p:cNvPr id="21513" name="组合 29"/>
          <p:cNvGrpSpPr>
            <a:grpSpLocks/>
          </p:cNvGrpSpPr>
          <p:nvPr/>
        </p:nvGrpSpPr>
        <p:grpSpPr bwMode="auto">
          <a:xfrm>
            <a:off x="468313" y="2971800"/>
            <a:ext cx="1827212" cy="2803525"/>
            <a:chOff x="-818312" y="2892376"/>
            <a:chExt cx="1827912" cy="2802557"/>
          </a:xfrm>
        </p:grpSpPr>
        <p:sp>
          <p:nvSpPr>
            <p:cNvPr id="21532" name="Text Box 9"/>
            <p:cNvSpPr txBox="1">
              <a:spLocks noChangeArrowheads="1"/>
            </p:cNvSpPr>
            <p:nvPr/>
          </p:nvSpPr>
          <p:spPr bwMode="auto">
            <a:xfrm>
              <a:off x="477813" y="2892376"/>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生产制造</a:t>
              </a:r>
              <a:endParaRPr lang="en-US" altLang="zh-CN" sz="1400"/>
            </a:p>
            <a:p>
              <a:pPr algn="ctr"/>
              <a:endParaRPr lang="zh-CN" altLang="en-US" sz="1400"/>
            </a:p>
          </p:txBody>
        </p:sp>
        <p:sp>
          <p:nvSpPr>
            <p:cNvPr id="6174" name="Rectangle 12"/>
            <p:cNvSpPr>
              <a:spLocks noChangeArrowheads="1"/>
            </p:cNvSpPr>
            <p:nvPr/>
          </p:nvSpPr>
          <p:spPr bwMode="auto">
            <a:xfrm>
              <a:off x="-818312" y="3492244"/>
              <a:ext cx="1286368" cy="2202689"/>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solidFill>
                    <a:srgbClr val="000000"/>
                  </a:solidFill>
                  <a:latin typeface="楷体_GB2312" pitchFamily="49" charset="-122"/>
                </a:rPr>
                <a:t>制定发展战略</a:t>
              </a:r>
            </a:p>
            <a:p>
              <a:pPr>
                <a:lnSpc>
                  <a:spcPct val="130000"/>
                </a:lnSpc>
                <a:buSzPct val="80000"/>
                <a:buFont typeface="Wingdings" pitchFamily="2" charset="2"/>
                <a:buChar char="l"/>
                <a:defRPr/>
              </a:pPr>
              <a:r>
                <a:rPr lang="zh-CN" altLang="en-US" sz="1200" dirty="0">
                  <a:solidFill>
                    <a:srgbClr val="000000"/>
                  </a:solidFill>
                  <a:latin typeface="楷体_GB2312" pitchFamily="49" charset="-122"/>
                </a:rPr>
                <a:t>竞争格局分析</a:t>
              </a:r>
            </a:p>
            <a:p>
              <a:pPr>
                <a:lnSpc>
                  <a:spcPct val="130000"/>
                </a:lnSpc>
                <a:buSzPct val="80000"/>
                <a:buFont typeface="Wingdings" pitchFamily="2" charset="2"/>
                <a:buChar char="l"/>
                <a:defRPr/>
              </a:pPr>
              <a:r>
                <a:rPr lang="zh-CN" altLang="en-US" sz="1200" dirty="0">
                  <a:solidFill>
                    <a:srgbClr val="000000"/>
                  </a:solidFill>
                  <a:latin typeface="Arial" pitchFamily="34" charset="0"/>
                </a:rPr>
                <a:t>产品策略选择</a:t>
              </a:r>
            </a:p>
            <a:p>
              <a:pPr>
                <a:lnSpc>
                  <a:spcPct val="130000"/>
                </a:lnSpc>
                <a:buSzPct val="80000"/>
                <a:buFont typeface="Wingdings" pitchFamily="2" charset="2"/>
                <a:buChar char="l"/>
                <a:defRPr/>
              </a:pPr>
              <a:r>
                <a:rPr lang="zh-CN" altLang="en-US" sz="1100" dirty="0">
                  <a:solidFill>
                    <a:srgbClr val="000000"/>
                  </a:solidFill>
                  <a:latin typeface="Arial" pitchFamily="34" charset="0"/>
                </a:rPr>
                <a:t>生产商务通平衡</a:t>
              </a:r>
              <a:endParaRPr lang="en-US" altLang="zh-CN" sz="1100" dirty="0">
                <a:solidFill>
                  <a:srgbClr val="000000"/>
                </a:solidFill>
                <a:latin typeface="Arial" pitchFamily="34" charset="0"/>
              </a:endParaRPr>
            </a:p>
            <a:p>
              <a:pPr>
                <a:lnSpc>
                  <a:spcPct val="130000"/>
                </a:lnSpc>
                <a:buSzPct val="80000"/>
                <a:buFont typeface="Wingdings" pitchFamily="2" charset="2"/>
                <a:buChar char="l"/>
                <a:defRPr/>
              </a:pPr>
              <a:r>
                <a:rPr lang="zh-CN" altLang="en-US" sz="1100" dirty="0">
                  <a:solidFill>
                    <a:srgbClr val="000000"/>
                  </a:solidFill>
                  <a:latin typeface="Arial" pitchFamily="34" charset="0"/>
                </a:rPr>
                <a:t>车间管理</a:t>
              </a:r>
            </a:p>
            <a:p>
              <a:pPr>
                <a:lnSpc>
                  <a:spcPct val="130000"/>
                </a:lnSpc>
                <a:buSzPct val="80000"/>
                <a:buFont typeface="Wingdings" pitchFamily="2" charset="2"/>
                <a:buChar char="l"/>
                <a:defRPr/>
              </a:pPr>
              <a:r>
                <a:rPr lang="zh-CN" altLang="en-US" sz="1200" dirty="0">
                  <a:solidFill>
                    <a:srgbClr val="000000"/>
                  </a:solidFill>
                  <a:latin typeface="Arial" pitchFamily="34" charset="0"/>
                </a:rPr>
                <a:t>代理商管理</a:t>
              </a:r>
            </a:p>
            <a:p>
              <a:pPr>
                <a:lnSpc>
                  <a:spcPct val="130000"/>
                </a:lnSpc>
                <a:buSzPct val="80000"/>
                <a:buFont typeface="Wingdings" pitchFamily="2" charset="2"/>
                <a:buChar char="l"/>
                <a:defRPr/>
              </a:pPr>
              <a:r>
                <a:rPr lang="zh-CN" altLang="en-US" sz="1200" dirty="0">
                  <a:solidFill>
                    <a:srgbClr val="000000"/>
                  </a:solidFill>
                  <a:latin typeface="Arial" pitchFamily="34" charset="0"/>
                </a:rPr>
                <a:t>仓储管理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发货销售管理</a:t>
              </a:r>
              <a:endParaRPr lang="en-US" altLang="zh-CN" sz="1200" dirty="0">
                <a:effectLst>
                  <a:outerShdw blurRad="38100" dist="38100" dir="2700000" algn="tl">
                    <a:srgbClr val="C0C0C0"/>
                  </a:outerShdw>
                </a:effectLst>
                <a:latin typeface="黑体" pitchFamily="2" charset="-122"/>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采购到货管理</a:t>
              </a:r>
            </a:p>
            <a:p>
              <a:pPr>
                <a:lnSpc>
                  <a:spcPct val="130000"/>
                </a:lnSpc>
                <a:buSzPct val="80000"/>
                <a:defRPr/>
              </a:pPr>
              <a:endParaRPr lang="zh-CN" altLang="en-US" sz="1200" dirty="0">
                <a:solidFill>
                  <a:srgbClr val="000000"/>
                </a:solidFill>
                <a:latin typeface="Arial" pitchFamily="34" charset="0"/>
              </a:endParaRPr>
            </a:p>
          </p:txBody>
        </p:sp>
        <p:sp>
          <p:nvSpPr>
            <p:cNvPr id="21534" name="Text Box 19"/>
            <p:cNvSpPr txBox="1">
              <a:spLocks noChangeArrowheads="1"/>
            </p:cNvSpPr>
            <p:nvPr/>
          </p:nvSpPr>
          <p:spPr bwMode="auto">
            <a:xfrm>
              <a:off x="-314263" y="2892376"/>
              <a:ext cx="785818"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物流经理</a:t>
              </a:r>
              <a:endParaRPr lang="en-US" altLang="zh-CN" sz="1400">
                <a:solidFill>
                  <a:schemeClr val="bg1"/>
                </a:solidFill>
              </a:endParaRPr>
            </a:p>
          </p:txBody>
        </p:sp>
      </p:grpSp>
      <p:grpSp>
        <p:nvGrpSpPr>
          <p:cNvPr id="21514" name="组合 50"/>
          <p:cNvGrpSpPr>
            <a:grpSpLocks/>
          </p:cNvGrpSpPr>
          <p:nvPr/>
        </p:nvGrpSpPr>
        <p:grpSpPr bwMode="auto">
          <a:xfrm>
            <a:off x="3048000" y="2971800"/>
            <a:ext cx="5281613" cy="2803525"/>
            <a:chOff x="2917245" y="3016309"/>
            <a:chExt cx="5280652" cy="2803624"/>
          </a:xfrm>
        </p:grpSpPr>
        <p:grpSp>
          <p:nvGrpSpPr>
            <p:cNvPr id="21516" name="组合 33"/>
            <p:cNvGrpSpPr>
              <a:grpSpLocks/>
            </p:cNvGrpSpPr>
            <p:nvPr/>
          </p:nvGrpSpPr>
          <p:grpSpPr bwMode="auto">
            <a:xfrm>
              <a:off x="2917245" y="3016309"/>
              <a:ext cx="2688917" cy="2803624"/>
              <a:chOff x="385194" y="3035325"/>
              <a:chExt cx="2688917" cy="2803624"/>
            </a:xfrm>
          </p:grpSpPr>
          <p:sp>
            <p:nvSpPr>
              <p:cNvPr id="21529" name="Text Box 9"/>
              <p:cNvSpPr txBox="1">
                <a:spLocks noChangeArrowheads="1"/>
              </p:cNvSpPr>
              <p:nvPr/>
            </p:nvSpPr>
            <p:spPr bwMode="auto">
              <a:xfrm>
                <a:off x="385194" y="3035325"/>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渠道分销</a:t>
                </a:r>
              </a:p>
            </p:txBody>
          </p:sp>
          <p:sp>
            <p:nvSpPr>
              <p:cNvPr id="6171" name="Rectangle 12"/>
              <p:cNvSpPr>
                <a:spLocks noChangeArrowheads="1"/>
              </p:cNvSpPr>
              <p:nvPr/>
            </p:nvSpPr>
            <p:spPr bwMode="auto">
              <a:xfrm>
                <a:off x="1691469" y="3637009"/>
                <a:ext cx="1287228" cy="220194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日常财务记账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提供财务报表</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日常现金管理</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往来账款管理</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成本费用控制</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资金规划调度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预算执行控制</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财务分析与协助决策</a:t>
                </a:r>
              </a:p>
            </p:txBody>
          </p:sp>
          <p:sp>
            <p:nvSpPr>
              <p:cNvPr id="21531" name="Text Box 19"/>
              <p:cNvSpPr txBox="1">
                <a:spLocks noChangeArrowheads="1"/>
              </p:cNvSpPr>
              <p:nvPr/>
            </p:nvSpPr>
            <p:spPr bwMode="auto">
              <a:xfrm>
                <a:off x="2288293" y="3035326"/>
                <a:ext cx="785818"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财务经理</a:t>
                </a:r>
              </a:p>
            </p:txBody>
          </p:sp>
        </p:grpSp>
        <p:grpSp>
          <p:nvGrpSpPr>
            <p:cNvPr id="21517" name="组合 37"/>
            <p:cNvGrpSpPr>
              <a:grpSpLocks/>
            </p:cNvGrpSpPr>
            <p:nvPr/>
          </p:nvGrpSpPr>
          <p:grpSpPr bwMode="auto">
            <a:xfrm>
              <a:off x="2928356" y="3016309"/>
              <a:ext cx="1889679" cy="2803624"/>
              <a:chOff x="-889579" y="3035325"/>
              <a:chExt cx="1889679" cy="2803624"/>
            </a:xfrm>
          </p:grpSpPr>
          <p:sp>
            <p:nvSpPr>
              <p:cNvPr id="21526" name="Text Box 9"/>
              <p:cNvSpPr txBox="1">
                <a:spLocks noChangeArrowheads="1"/>
              </p:cNvSpPr>
              <p:nvPr/>
            </p:nvSpPr>
            <p:spPr bwMode="auto">
              <a:xfrm>
                <a:off x="394474" y="3035325"/>
                <a:ext cx="605626"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渠道</a:t>
                </a:r>
                <a:r>
                  <a:rPr lang="en-US" altLang="zh-CN" sz="1400"/>
                  <a:t/>
                </a:r>
                <a:br>
                  <a:rPr lang="en-US" altLang="zh-CN" sz="1400"/>
                </a:br>
                <a:r>
                  <a:rPr lang="zh-CN" altLang="en-US" sz="1400"/>
                  <a:t>分销</a:t>
                </a:r>
              </a:p>
            </p:txBody>
          </p:sp>
          <p:sp>
            <p:nvSpPr>
              <p:cNvPr id="6168" name="Rectangle 12"/>
              <p:cNvSpPr>
                <a:spLocks noChangeArrowheads="1"/>
              </p:cNvSpPr>
              <p:nvPr/>
            </p:nvSpPr>
            <p:spPr bwMode="auto">
              <a:xfrm>
                <a:off x="-889579" y="3637009"/>
                <a:ext cx="1285641" cy="220194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solidFill>
                      <a:srgbClr val="000000"/>
                    </a:solidFill>
                    <a:latin typeface="楷体_GB2312" pitchFamily="49" charset="-122"/>
                  </a:rPr>
                  <a:t>制定发展战略</a:t>
                </a:r>
              </a:p>
              <a:p>
                <a:pPr>
                  <a:lnSpc>
                    <a:spcPct val="130000"/>
                  </a:lnSpc>
                  <a:buSzPct val="80000"/>
                  <a:buFont typeface="Wingdings" pitchFamily="2" charset="2"/>
                  <a:buChar char="l"/>
                  <a:defRPr/>
                </a:pPr>
                <a:r>
                  <a:rPr lang="zh-CN" altLang="en-US" sz="1200" dirty="0">
                    <a:solidFill>
                      <a:srgbClr val="000000"/>
                    </a:solidFill>
                    <a:latin typeface="楷体_GB2312" pitchFamily="49" charset="-122"/>
                  </a:rPr>
                  <a:t>竞争格局分析</a:t>
                </a:r>
              </a:p>
              <a:p>
                <a:pPr>
                  <a:lnSpc>
                    <a:spcPct val="130000"/>
                  </a:lnSpc>
                  <a:buSzPct val="80000"/>
                  <a:buFont typeface="Wingdings" pitchFamily="2" charset="2"/>
                  <a:buChar char="l"/>
                  <a:defRPr/>
                </a:pPr>
                <a:r>
                  <a:rPr lang="zh-CN" altLang="en-US" sz="1200" dirty="0">
                    <a:solidFill>
                      <a:srgbClr val="000000"/>
                    </a:solidFill>
                    <a:latin typeface="Arial" pitchFamily="34" charset="0"/>
                  </a:rPr>
                  <a:t>产品策略选择</a:t>
                </a:r>
              </a:p>
              <a:p>
                <a:pPr>
                  <a:lnSpc>
                    <a:spcPct val="130000"/>
                  </a:lnSpc>
                  <a:buSzPct val="80000"/>
                  <a:buFont typeface="Wingdings" pitchFamily="2" charset="2"/>
                  <a:buChar char="l"/>
                  <a:defRPr/>
                </a:pPr>
                <a:r>
                  <a:rPr lang="zh-CN" altLang="en-US" sz="1100" dirty="0">
                    <a:solidFill>
                      <a:srgbClr val="000000"/>
                    </a:solidFill>
                    <a:latin typeface="Arial" pitchFamily="34" charset="0"/>
                  </a:rPr>
                  <a:t>市场选择</a:t>
                </a:r>
                <a:endParaRPr lang="en-US" altLang="zh-CN" sz="1100" dirty="0">
                  <a:solidFill>
                    <a:srgbClr val="000000"/>
                  </a:solidFill>
                  <a:latin typeface="Arial" pitchFamily="34" charset="0"/>
                </a:endParaRPr>
              </a:p>
              <a:p>
                <a:pPr>
                  <a:lnSpc>
                    <a:spcPct val="130000"/>
                  </a:lnSpc>
                  <a:buSzPct val="80000"/>
                  <a:buFont typeface="Wingdings" pitchFamily="2" charset="2"/>
                  <a:buChar char="l"/>
                  <a:defRPr/>
                </a:pPr>
                <a:r>
                  <a:rPr lang="zh-CN" altLang="en-US" sz="1100" dirty="0">
                    <a:solidFill>
                      <a:srgbClr val="000000"/>
                    </a:solidFill>
                    <a:latin typeface="Arial" pitchFamily="34" charset="0"/>
                  </a:rPr>
                  <a:t>渠道建设管理</a:t>
                </a:r>
              </a:p>
              <a:p>
                <a:pPr>
                  <a:lnSpc>
                    <a:spcPct val="130000"/>
                  </a:lnSpc>
                  <a:buSzPct val="80000"/>
                  <a:buFont typeface="Wingdings" pitchFamily="2" charset="2"/>
                  <a:buChar char="l"/>
                  <a:defRPr/>
                </a:pPr>
                <a:r>
                  <a:rPr lang="zh-CN" altLang="en-US" sz="1200" dirty="0">
                    <a:solidFill>
                      <a:srgbClr val="000000"/>
                    </a:solidFill>
                    <a:latin typeface="Arial" pitchFamily="34" charset="0"/>
                  </a:rPr>
                  <a:t>运输管理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solidFill>
                      <a:srgbClr val="000000"/>
                    </a:solidFill>
                    <a:latin typeface="Arial" pitchFamily="34" charset="0"/>
                  </a:rPr>
                  <a:t>仓储管理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发货销售管理</a:t>
                </a:r>
                <a:endParaRPr lang="en-US" altLang="zh-CN" sz="1200" dirty="0">
                  <a:effectLst>
                    <a:outerShdw blurRad="38100" dist="38100" dir="2700000" algn="tl">
                      <a:srgbClr val="C0C0C0"/>
                    </a:outerShdw>
                  </a:effectLst>
                  <a:latin typeface="黑体" pitchFamily="2" charset="-122"/>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采购到货管理</a:t>
                </a:r>
              </a:p>
            </p:txBody>
          </p:sp>
          <p:sp>
            <p:nvSpPr>
              <p:cNvPr id="21528" name="Text Box 19"/>
              <p:cNvSpPr txBox="1">
                <a:spLocks noChangeArrowheads="1"/>
              </p:cNvSpPr>
              <p:nvPr/>
            </p:nvSpPr>
            <p:spPr bwMode="auto">
              <a:xfrm>
                <a:off x="-367387" y="3035325"/>
                <a:ext cx="761861"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渠道经理</a:t>
                </a:r>
              </a:p>
            </p:txBody>
          </p:sp>
        </p:grpSp>
        <p:grpSp>
          <p:nvGrpSpPr>
            <p:cNvPr id="21518" name="组合 41"/>
            <p:cNvGrpSpPr>
              <a:grpSpLocks/>
            </p:cNvGrpSpPr>
            <p:nvPr/>
          </p:nvGrpSpPr>
          <p:grpSpPr bwMode="auto">
            <a:xfrm>
              <a:off x="5572132" y="3016310"/>
              <a:ext cx="2625765" cy="2803623"/>
              <a:chOff x="468313" y="3035326"/>
              <a:chExt cx="2625765" cy="2803623"/>
            </a:xfrm>
          </p:grpSpPr>
          <p:sp>
            <p:nvSpPr>
              <p:cNvPr id="21523" name="Text Box 9"/>
              <p:cNvSpPr txBox="1">
                <a:spLocks noChangeArrowheads="1"/>
              </p:cNvSpPr>
              <p:nvPr/>
            </p:nvSpPr>
            <p:spPr bwMode="auto">
              <a:xfrm>
                <a:off x="468313" y="3035326"/>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终端零售</a:t>
                </a:r>
              </a:p>
            </p:txBody>
          </p:sp>
          <p:sp>
            <p:nvSpPr>
              <p:cNvPr id="6165" name="Rectangle 12"/>
              <p:cNvSpPr>
                <a:spLocks noChangeArrowheads="1"/>
              </p:cNvSpPr>
              <p:nvPr/>
            </p:nvSpPr>
            <p:spPr bwMode="auto">
              <a:xfrm>
                <a:off x="1784628" y="3637009"/>
                <a:ext cx="1285641" cy="220194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日常财务记账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提供财务报表</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日常现金管理</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往来账款管理</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成本费用控制</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资金规划调度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预算执行控制</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财务分析与协助决策</a:t>
                </a:r>
              </a:p>
            </p:txBody>
          </p:sp>
          <p:sp>
            <p:nvSpPr>
              <p:cNvPr id="21525" name="Text Box 19"/>
              <p:cNvSpPr txBox="1">
                <a:spLocks noChangeArrowheads="1"/>
              </p:cNvSpPr>
              <p:nvPr/>
            </p:nvSpPr>
            <p:spPr bwMode="auto">
              <a:xfrm>
                <a:off x="2236821" y="3035326"/>
                <a:ext cx="857257" cy="533400"/>
              </a:xfrm>
              <a:prstGeom prst="rect">
                <a:avLst/>
              </a:prstGeom>
              <a:solidFill>
                <a:srgbClr val="666699"/>
              </a:solidFill>
              <a:ln w="22225">
                <a:solidFill>
                  <a:srgbClr val="666699"/>
                </a:solidFill>
                <a:miter lim="800000"/>
                <a:headEnd/>
                <a:tailEnd/>
              </a:ln>
            </p:spPr>
            <p:txBody>
              <a:bodyPr lIns="0" tIns="118800" rIns="0"/>
              <a:lstStyle/>
              <a:p>
                <a:pPr algn="ctr"/>
                <a:r>
                  <a:rPr lang="zh-CN" altLang="en-US" sz="1400">
                    <a:solidFill>
                      <a:schemeClr val="bg1"/>
                    </a:solidFill>
                  </a:rPr>
                  <a:t>财务经理</a:t>
                </a:r>
              </a:p>
            </p:txBody>
          </p:sp>
        </p:grpSp>
        <p:grpSp>
          <p:nvGrpSpPr>
            <p:cNvPr id="21519" name="组合 45"/>
            <p:cNvGrpSpPr>
              <a:grpSpLocks/>
            </p:cNvGrpSpPr>
            <p:nvPr/>
          </p:nvGrpSpPr>
          <p:grpSpPr bwMode="auto">
            <a:xfrm>
              <a:off x="5593283" y="3016310"/>
              <a:ext cx="1756771" cy="2803623"/>
              <a:chOff x="-796420" y="3035326"/>
              <a:chExt cx="1756771" cy="2803623"/>
            </a:xfrm>
          </p:grpSpPr>
          <p:sp>
            <p:nvSpPr>
              <p:cNvPr id="21520" name="Text Box 9"/>
              <p:cNvSpPr txBox="1">
                <a:spLocks noChangeArrowheads="1"/>
              </p:cNvSpPr>
              <p:nvPr/>
            </p:nvSpPr>
            <p:spPr bwMode="auto">
              <a:xfrm>
                <a:off x="428564" y="3035326"/>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终端零售</a:t>
                </a:r>
              </a:p>
            </p:txBody>
          </p:sp>
          <p:sp>
            <p:nvSpPr>
              <p:cNvPr id="6162" name="Rectangle 12"/>
              <p:cNvSpPr>
                <a:spLocks noChangeArrowheads="1"/>
              </p:cNvSpPr>
              <p:nvPr/>
            </p:nvSpPr>
            <p:spPr bwMode="auto">
              <a:xfrm>
                <a:off x="-796420" y="3637009"/>
                <a:ext cx="1285641" cy="220194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solidFill>
                      <a:srgbClr val="000000"/>
                    </a:solidFill>
                    <a:latin typeface="楷体_GB2312" pitchFamily="49" charset="-122"/>
                  </a:rPr>
                  <a:t>制定发展战略</a:t>
                </a:r>
              </a:p>
              <a:p>
                <a:pPr>
                  <a:lnSpc>
                    <a:spcPct val="130000"/>
                  </a:lnSpc>
                  <a:buSzPct val="80000"/>
                  <a:buFont typeface="Wingdings" pitchFamily="2" charset="2"/>
                  <a:buChar char="l"/>
                  <a:defRPr/>
                </a:pPr>
                <a:r>
                  <a:rPr lang="zh-CN" altLang="en-US" sz="1200" dirty="0">
                    <a:solidFill>
                      <a:srgbClr val="000000"/>
                    </a:solidFill>
                    <a:latin typeface="楷体_GB2312" pitchFamily="49" charset="-122"/>
                  </a:rPr>
                  <a:t>竞争格局分析</a:t>
                </a:r>
              </a:p>
              <a:p>
                <a:pPr>
                  <a:lnSpc>
                    <a:spcPct val="130000"/>
                  </a:lnSpc>
                  <a:buSzPct val="80000"/>
                  <a:buFont typeface="Wingdings" pitchFamily="2" charset="2"/>
                  <a:buChar char="l"/>
                  <a:defRPr/>
                </a:pPr>
                <a:r>
                  <a:rPr lang="zh-CN" altLang="en-US" sz="1200" dirty="0">
                    <a:solidFill>
                      <a:srgbClr val="000000"/>
                    </a:solidFill>
                    <a:latin typeface="Arial" pitchFamily="34" charset="0"/>
                  </a:rPr>
                  <a:t>产品策略选择</a:t>
                </a:r>
              </a:p>
              <a:p>
                <a:pPr>
                  <a:lnSpc>
                    <a:spcPct val="130000"/>
                  </a:lnSpc>
                  <a:buSzPct val="80000"/>
                  <a:buFont typeface="Wingdings" pitchFamily="2" charset="2"/>
                  <a:buChar char="l"/>
                  <a:defRPr/>
                </a:pPr>
                <a:r>
                  <a:rPr lang="zh-CN" altLang="en-US" sz="1100" dirty="0">
                    <a:solidFill>
                      <a:srgbClr val="000000"/>
                    </a:solidFill>
                    <a:latin typeface="Arial" pitchFamily="34" charset="0"/>
                  </a:rPr>
                  <a:t>市场选择</a:t>
                </a:r>
                <a:endParaRPr lang="en-US" altLang="zh-CN" sz="1100" dirty="0">
                  <a:solidFill>
                    <a:srgbClr val="000000"/>
                  </a:solidFill>
                  <a:latin typeface="Arial" pitchFamily="34" charset="0"/>
                </a:endParaRPr>
              </a:p>
              <a:p>
                <a:pPr>
                  <a:lnSpc>
                    <a:spcPct val="130000"/>
                  </a:lnSpc>
                  <a:buSzPct val="80000"/>
                  <a:buFont typeface="Wingdings" pitchFamily="2" charset="2"/>
                  <a:buChar char="l"/>
                  <a:defRPr/>
                </a:pPr>
                <a:r>
                  <a:rPr lang="zh-CN" altLang="en-US" sz="1100" dirty="0">
                    <a:solidFill>
                      <a:srgbClr val="000000"/>
                    </a:solidFill>
                    <a:latin typeface="Arial" pitchFamily="34" charset="0"/>
                  </a:rPr>
                  <a:t>门店建设管理</a:t>
                </a:r>
              </a:p>
              <a:p>
                <a:pPr>
                  <a:lnSpc>
                    <a:spcPct val="130000"/>
                  </a:lnSpc>
                  <a:buSzPct val="80000"/>
                  <a:buFont typeface="Wingdings" pitchFamily="2" charset="2"/>
                  <a:buChar char="l"/>
                  <a:defRPr/>
                </a:pPr>
                <a:r>
                  <a:rPr lang="zh-CN" altLang="en-US" sz="1200" dirty="0">
                    <a:solidFill>
                      <a:srgbClr val="000000"/>
                    </a:solidFill>
                    <a:latin typeface="Arial" pitchFamily="34" charset="0"/>
                  </a:rPr>
                  <a:t>运输管理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solidFill>
                      <a:srgbClr val="000000"/>
                    </a:solidFill>
                    <a:latin typeface="Arial" pitchFamily="34" charset="0"/>
                  </a:rPr>
                  <a:t>仓储管理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采购到货管理</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终端零售管理</a:t>
                </a:r>
                <a:endParaRPr lang="en-US" altLang="zh-CN" sz="1200" dirty="0">
                  <a:effectLst>
                    <a:outerShdw blurRad="38100" dist="38100" dir="2700000" algn="tl">
                      <a:srgbClr val="C0C0C0"/>
                    </a:outerShdw>
                  </a:effectLst>
                  <a:latin typeface="黑体" pitchFamily="2" charset="-122"/>
                </a:endParaRPr>
              </a:p>
            </p:txBody>
          </p:sp>
          <p:sp>
            <p:nvSpPr>
              <p:cNvPr id="21522" name="Text Box 19"/>
              <p:cNvSpPr txBox="1">
                <a:spLocks noChangeArrowheads="1"/>
              </p:cNvSpPr>
              <p:nvPr/>
            </p:nvSpPr>
            <p:spPr bwMode="auto">
              <a:xfrm>
                <a:off x="-292976" y="3035326"/>
                <a:ext cx="785818"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营销经理</a:t>
                </a:r>
              </a:p>
            </p:txBody>
          </p:sp>
        </p:grpSp>
      </p:grpSp>
      <p:pic>
        <p:nvPicPr>
          <p:cNvPr id="21515" name="Picture 4" descr="wc"/>
          <p:cNvPicPr preferRelativeResize="0">
            <a:picLocks noChangeArrowheads="1"/>
          </p:cNvPicPr>
          <p:nvPr/>
        </p:nvPicPr>
        <p:blipFill>
          <a:blip r:embed="rId8" cstate="print"/>
          <a:srcRect/>
          <a:stretch>
            <a:fillRect/>
          </a:stretch>
        </p:blipFill>
        <p:spPr bwMode="auto">
          <a:xfrm>
            <a:off x="7019925" y="1557338"/>
            <a:ext cx="1285875" cy="1428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76"/>
          <p:cNvSpPr>
            <a:spLocks noChangeArrowheads="1"/>
          </p:cNvSpPr>
          <p:nvPr/>
        </p:nvSpPr>
        <p:spPr bwMode="auto">
          <a:xfrm>
            <a:off x="1143000" y="457200"/>
            <a:ext cx="63722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供应链管理沙盘盘面介绍</a:t>
            </a:r>
          </a:p>
        </p:txBody>
      </p:sp>
      <p:sp>
        <p:nvSpPr>
          <p:cNvPr id="22531" name="Text Box 8"/>
          <p:cNvSpPr txBox="1">
            <a:spLocks noChangeArrowheads="1"/>
          </p:cNvSpPr>
          <p:nvPr/>
        </p:nvSpPr>
        <p:spPr bwMode="auto">
          <a:xfrm>
            <a:off x="533400" y="1371600"/>
            <a:ext cx="1676400" cy="523875"/>
          </a:xfrm>
          <a:prstGeom prst="rect">
            <a:avLst/>
          </a:prstGeom>
          <a:noFill/>
          <a:ln w="9525">
            <a:noFill/>
            <a:miter lim="800000"/>
            <a:headEnd/>
            <a:tailEnd/>
          </a:ln>
        </p:spPr>
        <p:txBody>
          <a:bodyPr>
            <a:spAutoFit/>
          </a:bodyPr>
          <a:lstStyle/>
          <a:p>
            <a:r>
              <a:rPr lang="zh-CN" altLang="en-US" sz="2800"/>
              <a:t>生产制造</a:t>
            </a:r>
          </a:p>
        </p:txBody>
      </p:sp>
      <p:sp>
        <p:nvSpPr>
          <p:cNvPr id="22532" name="Text Box 9"/>
          <p:cNvSpPr txBox="1">
            <a:spLocks noChangeArrowheads="1"/>
          </p:cNvSpPr>
          <p:nvPr/>
        </p:nvSpPr>
        <p:spPr bwMode="auto">
          <a:xfrm>
            <a:off x="3733800" y="3895725"/>
            <a:ext cx="1828800" cy="523875"/>
          </a:xfrm>
          <a:prstGeom prst="rect">
            <a:avLst/>
          </a:prstGeom>
          <a:noFill/>
          <a:ln w="9525">
            <a:noFill/>
            <a:miter lim="800000"/>
            <a:headEnd/>
            <a:tailEnd/>
          </a:ln>
        </p:spPr>
        <p:txBody>
          <a:bodyPr>
            <a:spAutoFit/>
          </a:bodyPr>
          <a:lstStyle/>
          <a:p>
            <a:r>
              <a:rPr lang="zh-CN" altLang="en-US" sz="2800"/>
              <a:t>分销渠道</a:t>
            </a:r>
          </a:p>
        </p:txBody>
      </p:sp>
      <p:sp>
        <p:nvSpPr>
          <p:cNvPr id="22533" name="Text Box 10"/>
          <p:cNvSpPr txBox="1">
            <a:spLocks noChangeArrowheads="1"/>
          </p:cNvSpPr>
          <p:nvPr/>
        </p:nvSpPr>
        <p:spPr bwMode="auto">
          <a:xfrm>
            <a:off x="6705600" y="1371600"/>
            <a:ext cx="1828800" cy="523875"/>
          </a:xfrm>
          <a:prstGeom prst="rect">
            <a:avLst/>
          </a:prstGeom>
          <a:noFill/>
          <a:ln w="9525">
            <a:noFill/>
            <a:miter lim="800000"/>
            <a:headEnd/>
            <a:tailEnd/>
          </a:ln>
        </p:spPr>
        <p:txBody>
          <a:bodyPr>
            <a:spAutoFit/>
          </a:bodyPr>
          <a:lstStyle/>
          <a:p>
            <a:pPr algn="r"/>
            <a:r>
              <a:rPr lang="zh-CN" altLang="en-US" sz="2800"/>
              <a:t>终端零售</a:t>
            </a:r>
          </a:p>
        </p:txBody>
      </p:sp>
      <p:pic>
        <p:nvPicPr>
          <p:cNvPr id="22534" name="Picture 21" descr="MCj04398050000[1]"/>
          <p:cNvPicPr>
            <a:picLocks noChangeAspect="1" noChangeArrowheads="1"/>
          </p:cNvPicPr>
          <p:nvPr/>
        </p:nvPicPr>
        <p:blipFill>
          <a:blip r:embed="rId2" cstate="print"/>
          <a:srcRect/>
          <a:stretch>
            <a:fillRect/>
          </a:stretch>
        </p:blipFill>
        <p:spPr bwMode="auto">
          <a:xfrm rot="-5868748">
            <a:off x="711200" y="5054600"/>
            <a:ext cx="1511300" cy="1511300"/>
          </a:xfrm>
          <a:prstGeom prst="rect">
            <a:avLst/>
          </a:prstGeom>
          <a:noFill/>
          <a:ln w="9525">
            <a:noFill/>
            <a:miter lim="800000"/>
            <a:headEnd/>
            <a:tailEnd/>
          </a:ln>
        </p:spPr>
      </p:pic>
      <p:pic>
        <p:nvPicPr>
          <p:cNvPr id="22535" name="Picture 26" descr="MCj04398050000[1]"/>
          <p:cNvPicPr>
            <a:picLocks noChangeAspect="1" noChangeArrowheads="1"/>
          </p:cNvPicPr>
          <p:nvPr/>
        </p:nvPicPr>
        <p:blipFill>
          <a:blip r:embed="rId2" cstate="print"/>
          <a:srcRect/>
          <a:stretch>
            <a:fillRect/>
          </a:stretch>
        </p:blipFill>
        <p:spPr bwMode="auto">
          <a:xfrm rot="-9735289">
            <a:off x="6588125" y="5084763"/>
            <a:ext cx="1290638" cy="1290637"/>
          </a:xfrm>
          <a:prstGeom prst="rect">
            <a:avLst/>
          </a:prstGeom>
          <a:noFill/>
          <a:ln w="9525">
            <a:noFill/>
            <a:miter lim="800000"/>
            <a:headEnd/>
            <a:tailEnd/>
          </a:ln>
        </p:spPr>
      </p:pic>
      <p:pic>
        <p:nvPicPr>
          <p:cNvPr id="22536" name="Picture 32" descr="MCj04398050000[1]"/>
          <p:cNvPicPr>
            <a:picLocks noChangeAspect="1" noChangeArrowheads="1"/>
          </p:cNvPicPr>
          <p:nvPr/>
        </p:nvPicPr>
        <p:blipFill>
          <a:blip r:embed="rId2" cstate="print">
            <a:grayscl/>
          </a:blip>
          <a:srcRect/>
          <a:stretch>
            <a:fillRect/>
          </a:stretch>
        </p:blipFill>
        <p:spPr bwMode="auto">
          <a:xfrm rot="6133955">
            <a:off x="2419350" y="3105150"/>
            <a:ext cx="1409700" cy="1409700"/>
          </a:xfrm>
          <a:prstGeom prst="rect">
            <a:avLst/>
          </a:prstGeom>
          <a:noFill/>
          <a:ln w="9525">
            <a:noFill/>
            <a:miter lim="800000"/>
            <a:headEnd/>
            <a:tailEnd/>
          </a:ln>
        </p:spPr>
      </p:pic>
      <p:pic>
        <p:nvPicPr>
          <p:cNvPr id="22537" name="Picture 33" descr="MCj04398050000[1]"/>
          <p:cNvPicPr>
            <a:picLocks noChangeAspect="1" noChangeArrowheads="1"/>
          </p:cNvPicPr>
          <p:nvPr/>
        </p:nvPicPr>
        <p:blipFill>
          <a:blip r:embed="rId2" cstate="print">
            <a:grayscl/>
          </a:blip>
          <a:srcRect/>
          <a:stretch>
            <a:fillRect/>
          </a:stretch>
        </p:blipFill>
        <p:spPr bwMode="auto">
          <a:xfrm rot="424986">
            <a:off x="5327650" y="3270250"/>
            <a:ext cx="1204913" cy="1204913"/>
          </a:xfrm>
          <a:prstGeom prst="rect">
            <a:avLst/>
          </a:prstGeom>
          <a:noFill/>
          <a:ln w="9525">
            <a:noFill/>
            <a:miter lim="800000"/>
            <a:headEnd/>
            <a:tailEnd/>
          </a:ln>
        </p:spPr>
      </p:pic>
      <p:pic>
        <p:nvPicPr>
          <p:cNvPr id="22538" name="Picture 13"/>
          <p:cNvPicPr>
            <a:picLocks noChangeAspect="1" noChangeArrowheads="1"/>
          </p:cNvPicPr>
          <p:nvPr/>
        </p:nvPicPr>
        <p:blipFill>
          <a:blip r:embed="rId3" cstate="print"/>
          <a:srcRect/>
          <a:stretch>
            <a:fillRect/>
          </a:stretch>
        </p:blipFill>
        <p:spPr bwMode="auto">
          <a:xfrm>
            <a:off x="228600" y="1905000"/>
            <a:ext cx="2259013" cy="3419475"/>
          </a:xfrm>
          <a:prstGeom prst="rect">
            <a:avLst/>
          </a:prstGeom>
          <a:noFill/>
          <a:ln w="9525" algn="ctr">
            <a:noFill/>
            <a:miter lim="800000"/>
            <a:headEnd/>
            <a:tailEnd/>
          </a:ln>
        </p:spPr>
      </p:pic>
      <p:pic>
        <p:nvPicPr>
          <p:cNvPr id="22539" name="Picture 14"/>
          <p:cNvPicPr>
            <a:picLocks noChangeAspect="1" noChangeArrowheads="1"/>
          </p:cNvPicPr>
          <p:nvPr/>
        </p:nvPicPr>
        <p:blipFill>
          <a:blip r:embed="rId4" cstate="print"/>
          <a:srcRect/>
          <a:stretch>
            <a:fillRect/>
          </a:stretch>
        </p:blipFill>
        <p:spPr bwMode="auto">
          <a:xfrm>
            <a:off x="2590800" y="4419600"/>
            <a:ext cx="3733800" cy="2209800"/>
          </a:xfrm>
          <a:prstGeom prst="rect">
            <a:avLst/>
          </a:prstGeom>
          <a:noFill/>
          <a:ln w="9525" algn="ctr">
            <a:noFill/>
            <a:miter lim="800000"/>
            <a:headEnd/>
            <a:tailEnd/>
          </a:ln>
        </p:spPr>
      </p:pic>
      <p:pic>
        <p:nvPicPr>
          <p:cNvPr id="22540" name="Picture 15"/>
          <p:cNvPicPr>
            <a:picLocks noChangeAspect="1" noChangeArrowheads="1"/>
          </p:cNvPicPr>
          <p:nvPr/>
        </p:nvPicPr>
        <p:blipFill>
          <a:blip r:embed="rId5" cstate="print"/>
          <a:srcRect/>
          <a:stretch>
            <a:fillRect/>
          </a:stretch>
        </p:blipFill>
        <p:spPr bwMode="auto">
          <a:xfrm>
            <a:off x="6629400" y="1905000"/>
            <a:ext cx="2209800" cy="343852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76"/>
          <p:cNvSpPr>
            <a:spLocks noChangeArrowheads="1"/>
          </p:cNvSpPr>
          <p:nvPr/>
        </p:nvSpPr>
        <p:spPr bwMode="auto">
          <a:xfrm>
            <a:off x="1295400" y="228600"/>
            <a:ext cx="6253163" cy="64770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供应链管理沙盘介绍 </a:t>
            </a:r>
          </a:p>
        </p:txBody>
      </p:sp>
      <p:sp>
        <p:nvSpPr>
          <p:cNvPr id="23555" name="Rectangle 54"/>
          <p:cNvSpPr>
            <a:spLocks noChangeArrowheads="1"/>
          </p:cNvSpPr>
          <p:nvPr/>
        </p:nvSpPr>
        <p:spPr bwMode="auto">
          <a:xfrm>
            <a:off x="971550" y="2460625"/>
            <a:ext cx="7127875" cy="792163"/>
          </a:xfrm>
          <a:prstGeom prst="rect">
            <a:avLst/>
          </a:prstGeom>
          <a:gradFill rotWithShape="1">
            <a:gsLst>
              <a:gs pos="0">
                <a:srgbClr val="FFFF99">
                  <a:alpha val="56000"/>
                </a:srgbClr>
              </a:gs>
              <a:gs pos="100000">
                <a:srgbClr val="FFFFFF"/>
              </a:gs>
            </a:gsLst>
            <a:lin ang="0" scaled="1"/>
          </a:gradFill>
          <a:ln w="25400">
            <a:noFill/>
            <a:miter lim="800000"/>
            <a:headEnd/>
            <a:tailEnd/>
          </a:ln>
        </p:spPr>
        <p:txBody>
          <a:bodyPr wrap="none" lIns="144000" tIns="0" rIns="144000" bIns="0" anchor="ctr"/>
          <a:lstStyle/>
          <a:p>
            <a:pPr>
              <a:lnSpc>
                <a:spcPct val="110000"/>
              </a:lnSpc>
              <a:spcBef>
                <a:spcPct val="50000"/>
              </a:spcBef>
            </a:pPr>
            <a:endParaRPr lang="zh-CN" altLang="en-US"/>
          </a:p>
        </p:txBody>
      </p:sp>
      <p:sp>
        <p:nvSpPr>
          <p:cNvPr id="23556" name="Text Box 56"/>
          <p:cNvSpPr txBox="1">
            <a:spLocks noChangeArrowheads="1"/>
          </p:cNvSpPr>
          <p:nvPr/>
        </p:nvSpPr>
        <p:spPr bwMode="auto">
          <a:xfrm>
            <a:off x="1235075" y="2655888"/>
            <a:ext cx="1752600" cy="384175"/>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400" i="1">
                <a:solidFill>
                  <a:schemeClr val="tx2"/>
                </a:solidFill>
              </a:rPr>
              <a:t>资金</a:t>
            </a:r>
            <a:r>
              <a:rPr lang="en-US" altLang="zh-CN" sz="2400" i="1">
                <a:solidFill>
                  <a:schemeClr val="tx2"/>
                </a:solidFill>
              </a:rPr>
              <a:t>/</a:t>
            </a:r>
            <a:r>
              <a:rPr lang="zh-CN" altLang="en-US" sz="2400" i="1">
                <a:solidFill>
                  <a:schemeClr val="tx2"/>
                </a:solidFill>
              </a:rPr>
              <a:t>现金</a:t>
            </a:r>
          </a:p>
        </p:txBody>
      </p:sp>
      <p:grpSp>
        <p:nvGrpSpPr>
          <p:cNvPr id="23557" name="Group 58"/>
          <p:cNvGrpSpPr>
            <a:grpSpLocks/>
          </p:cNvGrpSpPr>
          <p:nvPr/>
        </p:nvGrpSpPr>
        <p:grpSpPr bwMode="auto">
          <a:xfrm>
            <a:off x="4906963" y="2393950"/>
            <a:ext cx="673100" cy="769938"/>
            <a:chOff x="2064" y="1871"/>
            <a:chExt cx="424" cy="607"/>
          </a:xfrm>
        </p:grpSpPr>
        <p:sp>
          <p:nvSpPr>
            <p:cNvPr id="23642"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43"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4"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5"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6"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7"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8" name="Text Box 65"/>
            <p:cNvSpPr txBox="1">
              <a:spLocks noChangeArrowheads="1"/>
            </p:cNvSpPr>
            <p:nvPr/>
          </p:nvSpPr>
          <p:spPr bwMode="auto">
            <a:xfrm>
              <a:off x="2139" y="1886"/>
              <a:ext cx="300" cy="207"/>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M</a:t>
              </a:r>
            </a:p>
          </p:txBody>
        </p:sp>
      </p:grpSp>
      <p:grpSp>
        <p:nvGrpSpPr>
          <p:cNvPr id="23558" name="Group 95"/>
          <p:cNvGrpSpPr>
            <a:grpSpLocks/>
          </p:cNvGrpSpPr>
          <p:nvPr/>
        </p:nvGrpSpPr>
        <p:grpSpPr bwMode="auto">
          <a:xfrm>
            <a:off x="5915025" y="2395538"/>
            <a:ext cx="673100" cy="788987"/>
            <a:chOff x="3726" y="2120"/>
            <a:chExt cx="424" cy="497"/>
          </a:xfrm>
        </p:grpSpPr>
        <p:sp>
          <p:nvSpPr>
            <p:cNvPr id="23635"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36"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37"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38"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39"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40"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41" name="Text Box 81"/>
            <p:cNvSpPr txBox="1">
              <a:spLocks noChangeArrowheads="1"/>
            </p:cNvSpPr>
            <p:nvPr/>
          </p:nvSpPr>
          <p:spPr bwMode="auto">
            <a:xfrm>
              <a:off x="3751" y="2120"/>
              <a:ext cx="375"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0.1M</a:t>
              </a:r>
            </a:p>
          </p:txBody>
        </p:sp>
      </p:grpSp>
      <p:pic>
        <p:nvPicPr>
          <p:cNvPr id="23559" name="Picture 90" descr="h line"/>
          <p:cNvPicPr>
            <a:picLocks noChangeAspect="1" noChangeArrowheads="1"/>
          </p:cNvPicPr>
          <p:nvPr/>
        </p:nvPicPr>
        <p:blipFill>
          <a:blip r:embed="rId3" cstate="print">
            <a:lum bright="24000" contrast="-18000"/>
          </a:blip>
          <a:srcRect/>
          <a:stretch>
            <a:fillRect/>
          </a:stretch>
        </p:blipFill>
        <p:spPr bwMode="auto">
          <a:xfrm>
            <a:off x="900113" y="3213100"/>
            <a:ext cx="7343775" cy="204788"/>
          </a:xfrm>
          <a:prstGeom prst="rect">
            <a:avLst/>
          </a:prstGeom>
          <a:noFill/>
          <a:ln w="9525">
            <a:noFill/>
            <a:miter lim="800000"/>
            <a:headEnd/>
            <a:tailEnd/>
          </a:ln>
        </p:spPr>
      </p:pic>
      <p:grpSp>
        <p:nvGrpSpPr>
          <p:cNvPr id="23560" name="Group 91"/>
          <p:cNvGrpSpPr>
            <a:grpSpLocks/>
          </p:cNvGrpSpPr>
          <p:nvPr/>
        </p:nvGrpSpPr>
        <p:grpSpPr bwMode="auto">
          <a:xfrm rot="5283976" flipH="1">
            <a:off x="3304381" y="2609057"/>
            <a:ext cx="325437" cy="381000"/>
            <a:chOff x="3552" y="960"/>
            <a:chExt cx="215" cy="182"/>
          </a:xfrm>
        </p:grpSpPr>
        <p:sp>
          <p:nvSpPr>
            <p:cNvPr id="23633" name="Freeform 92"/>
            <p:cNvSpPr>
              <a:spLocks/>
            </p:cNvSpPr>
            <p:nvPr/>
          </p:nvSpPr>
          <p:spPr bwMode="auto">
            <a:xfrm>
              <a:off x="3648" y="960"/>
              <a:ext cx="119" cy="182"/>
            </a:xfrm>
            <a:custGeom>
              <a:avLst/>
              <a:gdLst>
                <a:gd name="T0" fmla="*/ 0 w 262"/>
                <a:gd name="T1" fmla="*/ 0 h 375"/>
                <a:gd name="T2" fmla="*/ 0 w 262"/>
                <a:gd name="T3" fmla="*/ 0 h 375"/>
                <a:gd name="T4" fmla="*/ 0 w 262"/>
                <a:gd name="T5" fmla="*/ 0 h 375"/>
                <a:gd name="T6" fmla="*/ 0 w 262"/>
                <a:gd name="T7" fmla="*/ 0 h 375"/>
                <a:gd name="T8" fmla="*/ 0 60000 65536"/>
                <a:gd name="T9" fmla="*/ 0 60000 65536"/>
                <a:gd name="T10" fmla="*/ 0 60000 65536"/>
                <a:gd name="T11" fmla="*/ 0 60000 65536"/>
                <a:gd name="T12" fmla="*/ 0 w 262"/>
                <a:gd name="T13" fmla="*/ 0 h 375"/>
                <a:gd name="T14" fmla="*/ 262 w 262"/>
                <a:gd name="T15" fmla="*/ 375 h 375"/>
              </a:gdLst>
              <a:ahLst/>
              <a:cxnLst>
                <a:cxn ang="T8">
                  <a:pos x="T0" y="T1"/>
                </a:cxn>
                <a:cxn ang="T9">
                  <a:pos x="T2" y="T3"/>
                </a:cxn>
                <a:cxn ang="T10">
                  <a:pos x="T4" y="T5"/>
                </a:cxn>
                <a:cxn ang="T11">
                  <a:pos x="T6" y="T7"/>
                </a:cxn>
              </a:cxnLst>
              <a:rect l="T12" t="T13" r="T14" b="T15"/>
              <a:pathLst>
                <a:path w="262" h="375">
                  <a:moveTo>
                    <a:pt x="212" y="374"/>
                  </a:moveTo>
                  <a:lnTo>
                    <a:pt x="261" y="316"/>
                  </a:lnTo>
                  <a:lnTo>
                    <a:pt x="0" y="0"/>
                  </a:lnTo>
                  <a:lnTo>
                    <a:pt x="212"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rot="10800000" vert="eaVert"/>
            <a:lstStyle/>
            <a:p>
              <a:endParaRPr lang="zh-CN" altLang="en-US"/>
            </a:p>
          </p:txBody>
        </p:sp>
        <p:sp>
          <p:nvSpPr>
            <p:cNvPr id="23634" name="Freeform 93"/>
            <p:cNvSpPr>
              <a:spLocks/>
            </p:cNvSpPr>
            <p:nvPr/>
          </p:nvSpPr>
          <p:spPr bwMode="auto">
            <a:xfrm>
              <a:off x="3552" y="960"/>
              <a:ext cx="194" cy="182"/>
            </a:xfrm>
            <a:custGeom>
              <a:avLst/>
              <a:gdLst>
                <a:gd name="T0" fmla="*/ 0 w 426"/>
                <a:gd name="T1" fmla="*/ 0 h 375"/>
                <a:gd name="T2" fmla="*/ 0 w 426"/>
                <a:gd name="T3" fmla="*/ 0 h 375"/>
                <a:gd name="T4" fmla="*/ 0 w 426"/>
                <a:gd name="T5" fmla="*/ 0 h 375"/>
                <a:gd name="T6" fmla="*/ 0 w 426"/>
                <a:gd name="T7" fmla="*/ 0 h 375"/>
                <a:gd name="T8" fmla="*/ 0 60000 65536"/>
                <a:gd name="T9" fmla="*/ 0 60000 65536"/>
                <a:gd name="T10" fmla="*/ 0 60000 65536"/>
                <a:gd name="T11" fmla="*/ 0 60000 65536"/>
                <a:gd name="T12" fmla="*/ 0 w 426"/>
                <a:gd name="T13" fmla="*/ 0 h 375"/>
                <a:gd name="T14" fmla="*/ 426 w 426"/>
                <a:gd name="T15" fmla="*/ 375 h 375"/>
              </a:gdLst>
              <a:ahLst/>
              <a:cxnLst>
                <a:cxn ang="T8">
                  <a:pos x="T0" y="T1"/>
                </a:cxn>
                <a:cxn ang="T9">
                  <a:pos x="T2" y="T3"/>
                </a:cxn>
                <a:cxn ang="T10">
                  <a:pos x="T4" y="T5"/>
                </a:cxn>
                <a:cxn ang="T11">
                  <a:pos x="T6" y="T7"/>
                </a:cxn>
              </a:cxnLst>
              <a:rect l="T12" t="T13" r="T14" b="T15"/>
              <a:pathLst>
                <a:path w="426" h="375">
                  <a:moveTo>
                    <a:pt x="0" y="374"/>
                  </a:moveTo>
                  <a:lnTo>
                    <a:pt x="425" y="374"/>
                  </a:lnTo>
                  <a:lnTo>
                    <a:pt x="213" y="0"/>
                  </a:lnTo>
                  <a:lnTo>
                    <a:pt x="0"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rot="10800000" vert="eaVert"/>
            <a:lstStyle/>
            <a:p>
              <a:endParaRPr lang="zh-CN" altLang="en-US"/>
            </a:p>
          </p:txBody>
        </p:sp>
      </p:grpSp>
      <p:sp>
        <p:nvSpPr>
          <p:cNvPr id="23561" name="Rectangle 95"/>
          <p:cNvSpPr>
            <a:spLocks noChangeArrowheads="1"/>
          </p:cNvSpPr>
          <p:nvPr/>
        </p:nvSpPr>
        <p:spPr bwMode="auto">
          <a:xfrm>
            <a:off x="973138" y="1225550"/>
            <a:ext cx="7127875" cy="792163"/>
          </a:xfrm>
          <a:prstGeom prst="rect">
            <a:avLst/>
          </a:prstGeom>
          <a:gradFill rotWithShape="1">
            <a:gsLst>
              <a:gs pos="0">
                <a:srgbClr val="FFFF99">
                  <a:alpha val="56000"/>
                </a:srgbClr>
              </a:gs>
              <a:gs pos="100000">
                <a:srgbClr val="FFFFFF"/>
              </a:gs>
            </a:gsLst>
            <a:lin ang="0" scaled="1"/>
          </a:gradFill>
          <a:ln w="25400">
            <a:noFill/>
            <a:miter lim="800000"/>
            <a:headEnd/>
            <a:tailEnd/>
          </a:ln>
        </p:spPr>
        <p:txBody>
          <a:bodyPr wrap="none" lIns="144000" tIns="0" rIns="144000" bIns="0" anchor="ctr"/>
          <a:lstStyle/>
          <a:p>
            <a:pPr>
              <a:lnSpc>
                <a:spcPct val="110000"/>
              </a:lnSpc>
              <a:spcBef>
                <a:spcPct val="50000"/>
              </a:spcBef>
            </a:pPr>
            <a:endParaRPr lang="zh-CN" altLang="en-US"/>
          </a:p>
        </p:txBody>
      </p:sp>
      <p:sp>
        <p:nvSpPr>
          <p:cNvPr id="23562" name="Text Box 97"/>
          <p:cNvSpPr txBox="1">
            <a:spLocks noChangeArrowheads="1"/>
          </p:cNvSpPr>
          <p:nvPr/>
        </p:nvSpPr>
        <p:spPr bwMode="auto">
          <a:xfrm>
            <a:off x="1474788" y="1460500"/>
            <a:ext cx="1584325" cy="384175"/>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400" i="1">
                <a:solidFill>
                  <a:schemeClr val="tx2"/>
                </a:solidFill>
              </a:rPr>
              <a:t>产品</a:t>
            </a:r>
            <a:endParaRPr lang="en-US" altLang="zh-CN" sz="2400" i="1">
              <a:solidFill>
                <a:schemeClr val="tx2"/>
              </a:solidFill>
            </a:endParaRPr>
          </a:p>
        </p:txBody>
      </p:sp>
      <p:grpSp>
        <p:nvGrpSpPr>
          <p:cNvPr id="23563" name="Group 96"/>
          <p:cNvGrpSpPr>
            <a:grpSpLocks/>
          </p:cNvGrpSpPr>
          <p:nvPr/>
        </p:nvGrpSpPr>
        <p:grpSpPr bwMode="auto">
          <a:xfrm>
            <a:off x="5913438" y="1225550"/>
            <a:ext cx="673100" cy="763588"/>
            <a:chOff x="3725" y="1348"/>
            <a:chExt cx="424" cy="481"/>
          </a:xfrm>
        </p:grpSpPr>
        <p:sp>
          <p:nvSpPr>
            <p:cNvPr id="23626" name="AutoShape 106"/>
            <p:cNvSpPr>
              <a:spLocks noChangeArrowheads="1"/>
            </p:cNvSpPr>
            <p:nvPr/>
          </p:nvSpPr>
          <p:spPr bwMode="auto">
            <a:xfrm>
              <a:off x="372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27" name="Oval 107"/>
            <p:cNvSpPr>
              <a:spLocks noChangeArrowheads="1"/>
            </p:cNvSpPr>
            <p:nvPr/>
          </p:nvSpPr>
          <p:spPr bwMode="auto">
            <a:xfrm>
              <a:off x="3739" y="1714"/>
              <a:ext cx="395" cy="103"/>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8" name="Oval 108"/>
            <p:cNvSpPr>
              <a:spLocks noChangeArrowheads="1"/>
            </p:cNvSpPr>
            <p:nvPr/>
          </p:nvSpPr>
          <p:spPr bwMode="auto">
            <a:xfrm>
              <a:off x="3739" y="1657"/>
              <a:ext cx="395" cy="103"/>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9" name="Oval 109"/>
            <p:cNvSpPr>
              <a:spLocks noChangeArrowheads="1"/>
            </p:cNvSpPr>
            <p:nvPr/>
          </p:nvSpPr>
          <p:spPr bwMode="auto">
            <a:xfrm>
              <a:off x="3739" y="1600"/>
              <a:ext cx="395" cy="103"/>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30" name="Oval 110"/>
            <p:cNvSpPr>
              <a:spLocks noChangeArrowheads="1"/>
            </p:cNvSpPr>
            <p:nvPr/>
          </p:nvSpPr>
          <p:spPr bwMode="auto">
            <a:xfrm>
              <a:off x="3739" y="1566"/>
              <a:ext cx="403" cy="82"/>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31" name="Oval 111"/>
            <p:cNvSpPr>
              <a:spLocks noChangeArrowheads="1"/>
            </p:cNvSpPr>
            <p:nvPr/>
          </p:nvSpPr>
          <p:spPr bwMode="auto">
            <a:xfrm>
              <a:off x="3739" y="1513"/>
              <a:ext cx="403" cy="82"/>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32" name="Text Box 112"/>
            <p:cNvSpPr txBox="1">
              <a:spLocks noChangeArrowheads="1"/>
            </p:cNvSpPr>
            <p:nvPr/>
          </p:nvSpPr>
          <p:spPr bwMode="auto">
            <a:xfrm>
              <a:off x="3800" y="1360"/>
              <a:ext cx="300"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P3</a:t>
              </a:r>
            </a:p>
          </p:txBody>
        </p:sp>
      </p:grpSp>
      <p:grpSp>
        <p:nvGrpSpPr>
          <p:cNvPr id="23564" name="Group 97"/>
          <p:cNvGrpSpPr>
            <a:grpSpLocks/>
          </p:cNvGrpSpPr>
          <p:nvPr/>
        </p:nvGrpSpPr>
        <p:grpSpPr bwMode="auto">
          <a:xfrm>
            <a:off x="4905375" y="1225550"/>
            <a:ext cx="673100" cy="763588"/>
            <a:chOff x="3090" y="1348"/>
            <a:chExt cx="424" cy="481"/>
          </a:xfrm>
        </p:grpSpPr>
        <p:sp>
          <p:nvSpPr>
            <p:cNvPr id="23619" name="AutoShape 113"/>
            <p:cNvSpPr>
              <a:spLocks noChangeArrowheads="1"/>
            </p:cNvSpPr>
            <p:nvPr/>
          </p:nvSpPr>
          <p:spPr bwMode="auto">
            <a:xfrm>
              <a:off x="3090"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20" name="Oval 114"/>
            <p:cNvSpPr>
              <a:spLocks noChangeArrowheads="1"/>
            </p:cNvSpPr>
            <p:nvPr/>
          </p:nvSpPr>
          <p:spPr bwMode="auto">
            <a:xfrm>
              <a:off x="3104" y="1714"/>
              <a:ext cx="395" cy="103"/>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1" name="Oval 115"/>
            <p:cNvSpPr>
              <a:spLocks noChangeArrowheads="1"/>
            </p:cNvSpPr>
            <p:nvPr/>
          </p:nvSpPr>
          <p:spPr bwMode="auto">
            <a:xfrm>
              <a:off x="3104" y="1657"/>
              <a:ext cx="395" cy="103"/>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2" name="Oval 116"/>
            <p:cNvSpPr>
              <a:spLocks noChangeArrowheads="1"/>
            </p:cNvSpPr>
            <p:nvPr/>
          </p:nvSpPr>
          <p:spPr bwMode="auto">
            <a:xfrm>
              <a:off x="3104" y="1600"/>
              <a:ext cx="395" cy="103"/>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3" name="Oval 117"/>
            <p:cNvSpPr>
              <a:spLocks noChangeArrowheads="1"/>
            </p:cNvSpPr>
            <p:nvPr/>
          </p:nvSpPr>
          <p:spPr bwMode="auto">
            <a:xfrm>
              <a:off x="3104" y="1566"/>
              <a:ext cx="403" cy="82"/>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4" name="Oval 118"/>
            <p:cNvSpPr>
              <a:spLocks noChangeArrowheads="1"/>
            </p:cNvSpPr>
            <p:nvPr/>
          </p:nvSpPr>
          <p:spPr bwMode="auto">
            <a:xfrm>
              <a:off x="3104" y="1513"/>
              <a:ext cx="403" cy="82"/>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5" name="Text Box 119"/>
            <p:cNvSpPr txBox="1">
              <a:spLocks noChangeArrowheads="1"/>
            </p:cNvSpPr>
            <p:nvPr/>
          </p:nvSpPr>
          <p:spPr bwMode="auto">
            <a:xfrm>
              <a:off x="3165" y="1360"/>
              <a:ext cx="300"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P2</a:t>
              </a:r>
            </a:p>
          </p:txBody>
        </p:sp>
      </p:grpSp>
      <p:grpSp>
        <p:nvGrpSpPr>
          <p:cNvPr id="23565" name="Group 98"/>
          <p:cNvGrpSpPr>
            <a:grpSpLocks/>
          </p:cNvGrpSpPr>
          <p:nvPr/>
        </p:nvGrpSpPr>
        <p:grpSpPr bwMode="auto">
          <a:xfrm>
            <a:off x="3897313" y="1225550"/>
            <a:ext cx="673100" cy="763588"/>
            <a:chOff x="2455" y="1348"/>
            <a:chExt cx="424" cy="481"/>
          </a:xfrm>
        </p:grpSpPr>
        <p:sp>
          <p:nvSpPr>
            <p:cNvPr id="23612"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13"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4"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5"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6"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7"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8" name="Text Box 126"/>
            <p:cNvSpPr txBox="1">
              <a:spLocks noChangeArrowheads="1"/>
            </p:cNvSpPr>
            <p:nvPr/>
          </p:nvSpPr>
          <p:spPr bwMode="auto">
            <a:xfrm>
              <a:off x="2530" y="1360"/>
              <a:ext cx="300"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P1</a:t>
              </a:r>
            </a:p>
          </p:txBody>
        </p:sp>
      </p:grpSp>
      <p:pic>
        <p:nvPicPr>
          <p:cNvPr id="23566" name="Picture 127" descr="h line"/>
          <p:cNvPicPr>
            <a:picLocks noChangeAspect="1" noChangeArrowheads="1"/>
          </p:cNvPicPr>
          <p:nvPr/>
        </p:nvPicPr>
        <p:blipFill>
          <a:blip r:embed="rId3" cstate="print">
            <a:lum bright="24000" contrast="-18000"/>
          </a:blip>
          <a:srcRect/>
          <a:stretch>
            <a:fillRect/>
          </a:stretch>
        </p:blipFill>
        <p:spPr bwMode="auto">
          <a:xfrm>
            <a:off x="900113" y="1989138"/>
            <a:ext cx="7343775" cy="203200"/>
          </a:xfrm>
          <a:prstGeom prst="rect">
            <a:avLst/>
          </a:prstGeom>
          <a:noFill/>
          <a:ln w="9525">
            <a:noFill/>
            <a:miter lim="800000"/>
            <a:headEnd/>
            <a:tailEnd/>
          </a:ln>
        </p:spPr>
      </p:pic>
      <p:grpSp>
        <p:nvGrpSpPr>
          <p:cNvPr id="23567" name="Group 128"/>
          <p:cNvGrpSpPr>
            <a:grpSpLocks/>
          </p:cNvGrpSpPr>
          <p:nvPr/>
        </p:nvGrpSpPr>
        <p:grpSpPr bwMode="auto">
          <a:xfrm rot="5283976" flipH="1">
            <a:off x="3303588" y="1428750"/>
            <a:ext cx="323850" cy="381000"/>
            <a:chOff x="3552" y="960"/>
            <a:chExt cx="215" cy="182"/>
          </a:xfrm>
        </p:grpSpPr>
        <p:sp>
          <p:nvSpPr>
            <p:cNvPr id="23610" name="Freeform 129"/>
            <p:cNvSpPr>
              <a:spLocks/>
            </p:cNvSpPr>
            <p:nvPr/>
          </p:nvSpPr>
          <p:spPr bwMode="auto">
            <a:xfrm>
              <a:off x="3648" y="960"/>
              <a:ext cx="119" cy="182"/>
            </a:xfrm>
            <a:custGeom>
              <a:avLst/>
              <a:gdLst>
                <a:gd name="T0" fmla="*/ 0 w 262"/>
                <a:gd name="T1" fmla="*/ 0 h 375"/>
                <a:gd name="T2" fmla="*/ 0 w 262"/>
                <a:gd name="T3" fmla="*/ 0 h 375"/>
                <a:gd name="T4" fmla="*/ 0 w 262"/>
                <a:gd name="T5" fmla="*/ 0 h 375"/>
                <a:gd name="T6" fmla="*/ 0 w 262"/>
                <a:gd name="T7" fmla="*/ 0 h 375"/>
                <a:gd name="T8" fmla="*/ 0 60000 65536"/>
                <a:gd name="T9" fmla="*/ 0 60000 65536"/>
                <a:gd name="T10" fmla="*/ 0 60000 65536"/>
                <a:gd name="T11" fmla="*/ 0 60000 65536"/>
                <a:gd name="T12" fmla="*/ 0 w 262"/>
                <a:gd name="T13" fmla="*/ 0 h 375"/>
                <a:gd name="T14" fmla="*/ 262 w 262"/>
                <a:gd name="T15" fmla="*/ 375 h 375"/>
              </a:gdLst>
              <a:ahLst/>
              <a:cxnLst>
                <a:cxn ang="T8">
                  <a:pos x="T0" y="T1"/>
                </a:cxn>
                <a:cxn ang="T9">
                  <a:pos x="T2" y="T3"/>
                </a:cxn>
                <a:cxn ang="T10">
                  <a:pos x="T4" y="T5"/>
                </a:cxn>
                <a:cxn ang="T11">
                  <a:pos x="T6" y="T7"/>
                </a:cxn>
              </a:cxnLst>
              <a:rect l="T12" t="T13" r="T14" b="T15"/>
              <a:pathLst>
                <a:path w="262" h="375">
                  <a:moveTo>
                    <a:pt x="212" y="374"/>
                  </a:moveTo>
                  <a:lnTo>
                    <a:pt x="261" y="316"/>
                  </a:lnTo>
                  <a:lnTo>
                    <a:pt x="0" y="0"/>
                  </a:lnTo>
                  <a:lnTo>
                    <a:pt x="212"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rot="10800000" vert="eaVert"/>
            <a:lstStyle/>
            <a:p>
              <a:endParaRPr lang="zh-CN" altLang="en-US"/>
            </a:p>
          </p:txBody>
        </p:sp>
        <p:sp>
          <p:nvSpPr>
            <p:cNvPr id="23611" name="Freeform 130"/>
            <p:cNvSpPr>
              <a:spLocks/>
            </p:cNvSpPr>
            <p:nvPr/>
          </p:nvSpPr>
          <p:spPr bwMode="auto">
            <a:xfrm>
              <a:off x="3552" y="960"/>
              <a:ext cx="194" cy="182"/>
            </a:xfrm>
            <a:custGeom>
              <a:avLst/>
              <a:gdLst>
                <a:gd name="T0" fmla="*/ 0 w 426"/>
                <a:gd name="T1" fmla="*/ 0 h 375"/>
                <a:gd name="T2" fmla="*/ 0 w 426"/>
                <a:gd name="T3" fmla="*/ 0 h 375"/>
                <a:gd name="T4" fmla="*/ 0 w 426"/>
                <a:gd name="T5" fmla="*/ 0 h 375"/>
                <a:gd name="T6" fmla="*/ 0 w 426"/>
                <a:gd name="T7" fmla="*/ 0 h 375"/>
                <a:gd name="T8" fmla="*/ 0 60000 65536"/>
                <a:gd name="T9" fmla="*/ 0 60000 65536"/>
                <a:gd name="T10" fmla="*/ 0 60000 65536"/>
                <a:gd name="T11" fmla="*/ 0 60000 65536"/>
                <a:gd name="T12" fmla="*/ 0 w 426"/>
                <a:gd name="T13" fmla="*/ 0 h 375"/>
                <a:gd name="T14" fmla="*/ 426 w 426"/>
                <a:gd name="T15" fmla="*/ 375 h 375"/>
              </a:gdLst>
              <a:ahLst/>
              <a:cxnLst>
                <a:cxn ang="T8">
                  <a:pos x="T0" y="T1"/>
                </a:cxn>
                <a:cxn ang="T9">
                  <a:pos x="T2" y="T3"/>
                </a:cxn>
                <a:cxn ang="T10">
                  <a:pos x="T4" y="T5"/>
                </a:cxn>
                <a:cxn ang="T11">
                  <a:pos x="T6" y="T7"/>
                </a:cxn>
              </a:cxnLst>
              <a:rect l="T12" t="T13" r="T14" b="T15"/>
              <a:pathLst>
                <a:path w="426" h="375">
                  <a:moveTo>
                    <a:pt x="0" y="374"/>
                  </a:moveTo>
                  <a:lnTo>
                    <a:pt x="425" y="374"/>
                  </a:lnTo>
                  <a:lnTo>
                    <a:pt x="213" y="0"/>
                  </a:lnTo>
                  <a:lnTo>
                    <a:pt x="0"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rot="10800000" vert="eaVert"/>
            <a:lstStyle/>
            <a:p>
              <a:endParaRPr lang="zh-CN" altLang="en-US"/>
            </a:p>
          </p:txBody>
        </p:sp>
      </p:grpSp>
      <p:grpSp>
        <p:nvGrpSpPr>
          <p:cNvPr id="23568" name="Group 94"/>
          <p:cNvGrpSpPr>
            <a:grpSpLocks/>
          </p:cNvGrpSpPr>
          <p:nvPr/>
        </p:nvGrpSpPr>
        <p:grpSpPr bwMode="auto">
          <a:xfrm>
            <a:off x="3865563" y="2398713"/>
            <a:ext cx="673100" cy="788987"/>
            <a:chOff x="2435" y="2122"/>
            <a:chExt cx="424" cy="497"/>
          </a:xfrm>
        </p:grpSpPr>
        <p:sp>
          <p:nvSpPr>
            <p:cNvPr id="23603" name="AutoShape 75"/>
            <p:cNvSpPr>
              <a:spLocks noChangeArrowheads="1"/>
            </p:cNvSpPr>
            <p:nvPr/>
          </p:nvSpPr>
          <p:spPr bwMode="auto">
            <a:xfrm>
              <a:off x="2435" y="2135"/>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04" name="Oval 76"/>
            <p:cNvSpPr>
              <a:spLocks noChangeArrowheads="1"/>
            </p:cNvSpPr>
            <p:nvPr/>
          </p:nvSpPr>
          <p:spPr bwMode="auto">
            <a:xfrm>
              <a:off x="2449" y="2503"/>
              <a:ext cx="395" cy="104"/>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5" name="Oval 77"/>
            <p:cNvSpPr>
              <a:spLocks noChangeArrowheads="1"/>
            </p:cNvSpPr>
            <p:nvPr/>
          </p:nvSpPr>
          <p:spPr bwMode="auto">
            <a:xfrm>
              <a:off x="2449" y="2446"/>
              <a:ext cx="395" cy="104"/>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6" name="Oval 78"/>
            <p:cNvSpPr>
              <a:spLocks noChangeArrowheads="1"/>
            </p:cNvSpPr>
            <p:nvPr/>
          </p:nvSpPr>
          <p:spPr bwMode="auto">
            <a:xfrm>
              <a:off x="2449" y="2389"/>
              <a:ext cx="395" cy="103"/>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7" name="Oval 79"/>
            <p:cNvSpPr>
              <a:spLocks noChangeArrowheads="1"/>
            </p:cNvSpPr>
            <p:nvPr/>
          </p:nvSpPr>
          <p:spPr bwMode="auto">
            <a:xfrm>
              <a:off x="2449" y="2354"/>
              <a:ext cx="403" cy="82"/>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8" name="Oval 80"/>
            <p:cNvSpPr>
              <a:spLocks noChangeArrowheads="1"/>
            </p:cNvSpPr>
            <p:nvPr/>
          </p:nvSpPr>
          <p:spPr bwMode="auto">
            <a:xfrm>
              <a:off x="2449" y="2301"/>
              <a:ext cx="403" cy="82"/>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9" name="Text Box 81"/>
            <p:cNvSpPr txBox="1">
              <a:spLocks noChangeArrowheads="1"/>
            </p:cNvSpPr>
            <p:nvPr/>
          </p:nvSpPr>
          <p:spPr bwMode="auto">
            <a:xfrm>
              <a:off x="2460" y="2122"/>
              <a:ext cx="375"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10M</a:t>
              </a:r>
            </a:p>
          </p:txBody>
        </p:sp>
      </p:grpSp>
      <p:sp>
        <p:nvSpPr>
          <p:cNvPr id="23569" name="Rectangle 95"/>
          <p:cNvSpPr>
            <a:spLocks noChangeArrowheads="1"/>
          </p:cNvSpPr>
          <p:nvPr/>
        </p:nvSpPr>
        <p:spPr bwMode="auto">
          <a:xfrm>
            <a:off x="990600" y="3810000"/>
            <a:ext cx="7127875" cy="944563"/>
          </a:xfrm>
          <a:prstGeom prst="rect">
            <a:avLst/>
          </a:prstGeom>
          <a:gradFill rotWithShape="1">
            <a:gsLst>
              <a:gs pos="0">
                <a:srgbClr val="FFFF99">
                  <a:alpha val="56000"/>
                </a:srgbClr>
              </a:gs>
              <a:gs pos="100000">
                <a:srgbClr val="FFFFFF"/>
              </a:gs>
            </a:gsLst>
            <a:lin ang="0" scaled="1"/>
          </a:gradFill>
          <a:ln w="25400">
            <a:noFill/>
            <a:miter lim="800000"/>
            <a:headEnd/>
            <a:tailEnd/>
          </a:ln>
        </p:spPr>
        <p:txBody>
          <a:bodyPr wrap="none" lIns="144000" tIns="0" rIns="144000" bIns="0" anchor="ctr"/>
          <a:lstStyle/>
          <a:p>
            <a:pPr>
              <a:lnSpc>
                <a:spcPct val="110000"/>
              </a:lnSpc>
              <a:spcBef>
                <a:spcPct val="50000"/>
              </a:spcBef>
            </a:pPr>
            <a:endParaRPr lang="zh-CN" altLang="en-US"/>
          </a:p>
        </p:txBody>
      </p:sp>
      <p:pic>
        <p:nvPicPr>
          <p:cNvPr id="23570" name="Picture 127" descr="h line"/>
          <p:cNvPicPr>
            <a:picLocks noChangeAspect="1" noChangeArrowheads="1"/>
          </p:cNvPicPr>
          <p:nvPr/>
        </p:nvPicPr>
        <p:blipFill>
          <a:blip r:embed="rId3" cstate="print">
            <a:lum bright="24000" contrast="-18000"/>
          </a:blip>
          <a:srcRect/>
          <a:stretch>
            <a:fillRect/>
          </a:stretch>
        </p:blipFill>
        <p:spPr bwMode="auto">
          <a:xfrm>
            <a:off x="914400" y="4572000"/>
            <a:ext cx="7343775" cy="203200"/>
          </a:xfrm>
          <a:prstGeom prst="rect">
            <a:avLst/>
          </a:prstGeom>
          <a:noFill/>
          <a:ln w="9525">
            <a:noFill/>
            <a:miter lim="800000"/>
            <a:headEnd/>
            <a:tailEnd/>
          </a:ln>
        </p:spPr>
      </p:pic>
      <p:sp>
        <p:nvSpPr>
          <p:cNvPr id="23571" name="Text Box 97"/>
          <p:cNvSpPr txBox="1">
            <a:spLocks noChangeArrowheads="1"/>
          </p:cNvSpPr>
          <p:nvPr/>
        </p:nvSpPr>
        <p:spPr bwMode="auto">
          <a:xfrm>
            <a:off x="1371600" y="3962400"/>
            <a:ext cx="1584325" cy="384175"/>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400" i="1">
                <a:solidFill>
                  <a:schemeClr val="tx2"/>
                </a:solidFill>
              </a:rPr>
              <a:t>设备</a:t>
            </a:r>
            <a:endParaRPr lang="en-US" altLang="zh-CN" sz="2400" i="1">
              <a:solidFill>
                <a:schemeClr val="tx2"/>
              </a:solidFill>
            </a:endParaRPr>
          </a:p>
        </p:txBody>
      </p:sp>
      <p:grpSp>
        <p:nvGrpSpPr>
          <p:cNvPr id="23572" name="Group 128"/>
          <p:cNvGrpSpPr>
            <a:grpSpLocks/>
          </p:cNvGrpSpPr>
          <p:nvPr/>
        </p:nvGrpSpPr>
        <p:grpSpPr bwMode="auto">
          <a:xfrm rot="5283976" flipH="1">
            <a:off x="3305175" y="4010025"/>
            <a:ext cx="323850" cy="381000"/>
            <a:chOff x="3552" y="960"/>
            <a:chExt cx="215" cy="182"/>
          </a:xfrm>
        </p:grpSpPr>
        <p:sp>
          <p:nvSpPr>
            <p:cNvPr id="23601" name="Freeform 129"/>
            <p:cNvSpPr>
              <a:spLocks/>
            </p:cNvSpPr>
            <p:nvPr/>
          </p:nvSpPr>
          <p:spPr bwMode="auto">
            <a:xfrm>
              <a:off x="3648" y="960"/>
              <a:ext cx="119" cy="182"/>
            </a:xfrm>
            <a:custGeom>
              <a:avLst/>
              <a:gdLst>
                <a:gd name="T0" fmla="*/ 0 w 262"/>
                <a:gd name="T1" fmla="*/ 0 h 375"/>
                <a:gd name="T2" fmla="*/ 0 w 262"/>
                <a:gd name="T3" fmla="*/ 0 h 375"/>
                <a:gd name="T4" fmla="*/ 0 w 262"/>
                <a:gd name="T5" fmla="*/ 0 h 375"/>
                <a:gd name="T6" fmla="*/ 0 w 262"/>
                <a:gd name="T7" fmla="*/ 0 h 375"/>
                <a:gd name="T8" fmla="*/ 0 60000 65536"/>
                <a:gd name="T9" fmla="*/ 0 60000 65536"/>
                <a:gd name="T10" fmla="*/ 0 60000 65536"/>
                <a:gd name="T11" fmla="*/ 0 60000 65536"/>
                <a:gd name="T12" fmla="*/ 0 w 262"/>
                <a:gd name="T13" fmla="*/ 0 h 375"/>
                <a:gd name="T14" fmla="*/ 262 w 262"/>
                <a:gd name="T15" fmla="*/ 375 h 375"/>
              </a:gdLst>
              <a:ahLst/>
              <a:cxnLst>
                <a:cxn ang="T8">
                  <a:pos x="T0" y="T1"/>
                </a:cxn>
                <a:cxn ang="T9">
                  <a:pos x="T2" y="T3"/>
                </a:cxn>
                <a:cxn ang="T10">
                  <a:pos x="T4" y="T5"/>
                </a:cxn>
                <a:cxn ang="T11">
                  <a:pos x="T6" y="T7"/>
                </a:cxn>
              </a:cxnLst>
              <a:rect l="T12" t="T13" r="T14" b="T15"/>
              <a:pathLst>
                <a:path w="262" h="375">
                  <a:moveTo>
                    <a:pt x="212" y="374"/>
                  </a:moveTo>
                  <a:lnTo>
                    <a:pt x="261" y="316"/>
                  </a:lnTo>
                  <a:lnTo>
                    <a:pt x="0" y="0"/>
                  </a:lnTo>
                  <a:lnTo>
                    <a:pt x="212"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a:lstStyle/>
            <a:p>
              <a:endParaRPr lang="zh-CN" altLang="en-US"/>
            </a:p>
          </p:txBody>
        </p:sp>
        <p:sp>
          <p:nvSpPr>
            <p:cNvPr id="23602" name="Freeform 130"/>
            <p:cNvSpPr>
              <a:spLocks/>
            </p:cNvSpPr>
            <p:nvPr/>
          </p:nvSpPr>
          <p:spPr bwMode="auto">
            <a:xfrm>
              <a:off x="3552" y="960"/>
              <a:ext cx="194" cy="182"/>
            </a:xfrm>
            <a:custGeom>
              <a:avLst/>
              <a:gdLst>
                <a:gd name="T0" fmla="*/ 0 w 426"/>
                <a:gd name="T1" fmla="*/ 0 h 375"/>
                <a:gd name="T2" fmla="*/ 0 w 426"/>
                <a:gd name="T3" fmla="*/ 0 h 375"/>
                <a:gd name="T4" fmla="*/ 0 w 426"/>
                <a:gd name="T5" fmla="*/ 0 h 375"/>
                <a:gd name="T6" fmla="*/ 0 w 426"/>
                <a:gd name="T7" fmla="*/ 0 h 375"/>
                <a:gd name="T8" fmla="*/ 0 60000 65536"/>
                <a:gd name="T9" fmla="*/ 0 60000 65536"/>
                <a:gd name="T10" fmla="*/ 0 60000 65536"/>
                <a:gd name="T11" fmla="*/ 0 60000 65536"/>
                <a:gd name="T12" fmla="*/ 0 w 426"/>
                <a:gd name="T13" fmla="*/ 0 h 375"/>
                <a:gd name="T14" fmla="*/ 426 w 426"/>
                <a:gd name="T15" fmla="*/ 375 h 375"/>
              </a:gdLst>
              <a:ahLst/>
              <a:cxnLst>
                <a:cxn ang="T8">
                  <a:pos x="T0" y="T1"/>
                </a:cxn>
                <a:cxn ang="T9">
                  <a:pos x="T2" y="T3"/>
                </a:cxn>
                <a:cxn ang="T10">
                  <a:pos x="T4" y="T5"/>
                </a:cxn>
                <a:cxn ang="T11">
                  <a:pos x="T6" y="T7"/>
                </a:cxn>
              </a:cxnLst>
              <a:rect l="T12" t="T13" r="T14" b="T15"/>
              <a:pathLst>
                <a:path w="426" h="375">
                  <a:moveTo>
                    <a:pt x="0" y="374"/>
                  </a:moveTo>
                  <a:lnTo>
                    <a:pt x="425" y="374"/>
                  </a:lnTo>
                  <a:lnTo>
                    <a:pt x="213" y="0"/>
                  </a:lnTo>
                  <a:lnTo>
                    <a:pt x="0"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a:lstStyle/>
            <a:p>
              <a:endParaRPr lang="zh-CN" altLang="en-US"/>
            </a:p>
          </p:txBody>
        </p:sp>
      </p:grpSp>
      <p:grpSp>
        <p:nvGrpSpPr>
          <p:cNvPr id="23573" name="Group 96"/>
          <p:cNvGrpSpPr>
            <a:grpSpLocks/>
          </p:cNvGrpSpPr>
          <p:nvPr/>
        </p:nvGrpSpPr>
        <p:grpSpPr bwMode="auto">
          <a:xfrm>
            <a:off x="6875463" y="1219200"/>
            <a:ext cx="673100" cy="763588"/>
            <a:chOff x="3725" y="1348"/>
            <a:chExt cx="424" cy="481"/>
          </a:xfrm>
        </p:grpSpPr>
        <p:sp>
          <p:nvSpPr>
            <p:cNvPr id="23594" name="AutoShape 106"/>
            <p:cNvSpPr>
              <a:spLocks noChangeArrowheads="1"/>
            </p:cNvSpPr>
            <p:nvPr/>
          </p:nvSpPr>
          <p:spPr bwMode="auto">
            <a:xfrm>
              <a:off x="372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595" name="Oval 107"/>
            <p:cNvSpPr>
              <a:spLocks noChangeArrowheads="1"/>
            </p:cNvSpPr>
            <p:nvPr/>
          </p:nvSpPr>
          <p:spPr bwMode="auto">
            <a:xfrm>
              <a:off x="3739" y="1714"/>
              <a:ext cx="395" cy="103"/>
            </a:xfrm>
            <a:prstGeom prst="ellipse">
              <a:avLst/>
            </a:prstGeom>
            <a:solidFill>
              <a:srgbClr val="00B05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130" name="Oval 108"/>
            <p:cNvSpPr>
              <a:spLocks noChangeArrowheads="1"/>
            </p:cNvSpPr>
            <p:nvPr/>
          </p:nvSpPr>
          <p:spPr bwMode="auto">
            <a:xfrm>
              <a:off x="3739" y="1657"/>
              <a:ext cx="395" cy="103"/>
            </a:xfrm>
            <a:prstGeom prst="ellipse">
              <a:avLst/>
            </a:prstGeom>
            <a:solidFill>
              <a:srgbClr val="00B050"/>
            </a:solidFill>
            <a:ln w="12700">
              <a:solidFill>
                <a:srgbClr val="FFFFFF"/>
              </a:solidFill>
              <a:round/>
              <a:headEnd/>
              <a:tailEnd/>
            </a:ln>
          </p:spPr>
          <p:txBody>
            <a:bodyPr wrap="none" anchor="ctr"/>
            <a:lstStyle/>
            <a:p>
              <a:pPr>
                <a:lnSpc>
                  <a:spcPct val="110000"/>
                </a:lnSpc>
                <a:spcBef>
                  <a:spcPct val="50000"/>
                </a:spcBef>
                <a:defRPr/>
              </a:pPr>
              <a:endParaRPr lang="zh-CN" altLang="en-US" dirty="0">
                <a:solidFill>
                  <a:schemeClr val="accent1">
                    <a:lumMod val="75000"/>
                  </a:schemeClr>
                </a:solidFill>
                <a:latin typeface="Arial" pitchFamily="34" charset="0"/>
              </a:endParaRPr>
            </a:p>
          </p:txBody>
        </p:sp>
        <p:sp>
          <p:nvSpPr>
            <p:cNvPr id="23597" name="Oval 109"/>
            <p:cNvSpPr>
              <a:spLocks noChangeArrowheads="1"/>
            </p:cNvSpPr>
            <p:nvPr/>
          </p:nvSpPr>
          <p:spPr bwMode="auto">
            <a:xfrm>
              <a:off x="3739" y="1600"/>
              <a:ext cx="395" cy="103"/>
            </a:xfrm>
            <a:prstGeom prst="ellipse">
              <a:avLst/>
            </a:prstGeom>
            <a:solidFill>
              <a:srgbClr val="00B05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598" name="Oval 110"/>
            <p:cNvSpPr>
              <a:spLocks noChangeArrowheads="1"/>
            </p:cNvSpPr>
            <p:nvPr/>
          </p:nvSpPr>
          <p:spPr bwMode="auto">
            <a:xfrm>
              <a:off x="3739" y="1566"/>
              <a:ext cx="403" cy="82"/>
            </a:xfrm>
            <a:prstGeom prst="ellipse">
              <a:avLst/>
            </a:prstGeom>
            <a:solidFill>
              <a:srgbClr val="00B050"/>
            </a:solidFill>
            <a:ln w="12700">
              <a:solidFill>
                <a:srgbClr val="FFFFFF"/>
              </a:solidFill>
              <a:round/>
              <a:headEnd/>
              <a:tailEnd/>
            </a:ln>
          </p:spPr>
          <p:txBody>
            <a:bodyPr wrap="none" anchor="ctr"/>
            <a:lstStyle/>
            <a:p>
              <a:pPr>
                <a:lnSpc>
                  <a:spcPct val="110000"/>
                </a:lnSpc>
                <a:spcBef>
                  <a:spcPct val="50000"/>
                </a:spcBef>
              </a:pPr>
              <a:endParaRPr lang="zh-CN" altLang="en-US">
                <a:solidFill>
                  <a:srgbClr val="00B050"/>
                </a:solidFill>
              </a:endParaRPr>
            </a:p>
          </p:txBody>
        </p:sp>
        <p:sp>
          <p:nvSpPr>
            <p:cNvPr id="23599" name="Oval 111"/>
            <p:cNvSpPr>
              <a:spLocks noChangeArrowheads="1"/>
            </p:cNvSpPr>
            <p:nvPr/>
          </p:nvSpPr>
          <p:spPr bwMode="auto">
            <a:xfrm>
              <a:off x="3739" y="1513"/>
              <a:ext cx="403" cy="82"/>
            </a:xfrm>
            <a:prstGeom prst="ellipse">
              <a:avLst/>
            </a:prstGeom>
            <a:solidFill>
              <a:srgbClr val="00B050"/>
            </a:solidFill>
            <a:ln w="12700">
              <a:solidFill>
                <a:schemeClr val="accent1"/>
              </a:solidFill>
              <a:round/>
              <a:headEnd/>
              <a:tailEnd/>
            </a:ln>
          </p:spPr>
          <p:txBody>
            <a:bodyPr wrap="none" anchor="ctr"/>
            <a:lstStyle/>
            <a:p>
              <a:pPr>
                <a:lnSpc>
                  <a:spcPct val="110000"/>
                </a:lnSpc>
                <a:spcBef>
                  <a:spcPct val="50000"/>
                </a:spcBef>
              </a:pPr>
              <a:endParaRPr lang="zh-CN" altLang="en-US"/>
            </a:p>
          </p:txBody>
        </p:sp>
        <p:sp>
          <p:nvSpPr>
            <p:cNvPr id="23600" name="Text Box 112"/>
            <p:cNvSpPr txBox="1">
              <a:spLocks noChangeArrowheads="1"/>
            </p:cNvSpPr>
            <p:nvPr/>
          </p:nvSpPr>
          <p:spPr bwMode="auto">
            <a:xfrm>
              <a:off x="3800" y="1360"/>
              <a:ext cx="300" cy="167"/>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P4</a:t>
              </a:r>
            </a:p>
          </p:txBody>
        </p:sp>
      </p:grpSp>
      <p:sp>
        <p:nvSpPr>
          <p:cNvPr id="23574" name="Rectangle 95"/>
          <p:cNvSpPr>
            <a:spLocks noChangeArrowheads="1"/>
          </p:cNvSpPr>
          <p:nvPr/>
        </p:nvSpPr>
        <p:spPr bwMode="auto">
          <a:xfrm>
            <a:off x="990600" y="5181600"/>
            <a:ext cx="7127875" cy="792163"/>
          </a:xfrm>
          <a:prstGeom prst="rect">
            <a:avLst/>
          </a:prstGeom>
          <a:gradFill rotWithShape="1">
            <a:gsLst>
              <a:gs pos="0">
                <a:srgbClr val="FFFF99">
                  <a:alpha val="56000"/>
                </a:srgbClr>
              </a:gs>
              <a:gs pos="100000">
                <a:srgbClr val="FFFFFF"/>
              </a:gs>
            </a:gsLst>
            <a:lin ang="0" scaled="1"/>
          </a:gradFill>
          <a:ln w="25400">
            <a:noFill/>
            <a:miter lim="800000"/>
            <a:headEnd/>
            <a:tailEnd/>
          </a:ln>
        </p:spPr>
        <p:txBody>
          <a:bodyPr wrap="none" lIns="144000" tIns="0" rIns="144000" bIns="0" anchor="ctr"/>
          <a:lstStyle/>
          <a:p>
            <a:pPr>
              <a:lnSpc>
                <a:spcPct val="110000"/>
              </a:lnSpc>
              <a:spcBef>
                <a:spcPct val="50000"/>
              </a:spcBef>
            </a:pPr>
            <a:endParaRPr lang="zh-CN" altLang="en-US"/>
          </a:p>
        </p:txBody>
      </p:sp>
      <p:sp>
        <p:nvSpPr>
          <p:cNvPr id="23575" name="Text Box 97"/>
          <p:cNvSpPr txBox="1">
            <a:spLocks noChangeArrowheads="1"/>
          </p:cNvSpPr>
          <p:nvPr/>
        </p:nvSpPr>
        <p:spPr bwMode="auto">
          <a:xfrm>
            <a:off x="1219200" y="5410200"/>
            <a:ext cx="1584325" cy="384175"/>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400" i="1">
                <a:solidFill>
                  <a:schemeClr val="tx2"/>
                </a:solidFill>
              </a:rPr>
              <a:t>门店</a:t>
            </a:r>
            <a:endParaRPr lang="en-US" altLang="zh-CN" sz="2400" i="1">
              <a:solidFill>
                <a:schemeClr val="tx2"/>
              </a:solidFill>
            </a:endParaRPr>
          </a:p>
        </p:txBody>
      </p:sp>
      <p:grpSp>
        <p:nvGrpSpPr>
          <p:cNvPr id="23576" name="Group 128"/>
          <p:cNvGrpSpPr>
            <a:grpSpLocks/>
          </p:cNvGrpSpPr>
          <p:nvPr/>
        </p:nvGrpSpPr>
        <p:grpSpPr bwMode="auto">
          <a:xfrm rot="5283976" flipH="1">
            <a:off x="3305175" y="5381625"/>
            <a:ext cx="323850" cy="381000"/>
            <a:chOff x="3552" y="960"/>
            <a:chExt cx="215" cy="182"/>
          </a:xfrm>
        </p:grpSpPr>
        <p:sp>
          <p:nvSpPr>
            <p:cNvPr id="23592" name="Freeform 129"/>
            <p:cNvSpPr>
              <a:spLocks/>
            </p:cNvSpPr>
            <p:nvPr/>
          </p:nvSpPr>
          <p:spPr bwMode="auto">
            <a:xfrm>
              <a:off x="3648" y="960"/>
              <a:ext cx="119" cy="182"/>
            </a:xfrm>
            <a:custGeom>
              <a:avLst/>
              <a:gdLst>
                <a:gd name="T0" fmla="*/ 0 w 262"/>
                <a:gd name="T1" fmla="*/ 0 h 375"/>
                <a:gd name="T2" fmla="*/ 0 w 262"/>
                <a:gd name="T3" fmla="*/ 0 h 375"/>
                <a:gd name="T4" fmla="*/ 0 w 262"/>
                <a:gd name="T5" fmla="*/ 0 h 375"/>
                <a:gd name="T6" fmla="*/ 0 w 262"/>
                <a:gd name="T7" fmla="*/ 0 h 375"/>
                <a:gd name="T8" fmla="*/ 0 60000 65536"/>
                <a:gd name="T9" fmla="*/ 0 60000 65536"/>
                <a:gd name="T10" fmla="*/ 0 60000 65536"/>
                <a:gd name="T11" fmla="*/ 0 60000 65536"/>
                <a:gd name="T12" fmla="*/ 0 w 262"/>
                <a:gd name="T13" fmla="*/ 0 h 375"/>
                <a:gd name="T14" fmla="*/ 262 w 262"/>
                <a:gd name="T15" fmla="*/ 375 h 375"/>
              </a:gdLst>
              <a:ahLst/>
              <a:cxnLst>
                <a:cxn ang="T8">
                  <a:pos x="T0" y="T1"/>
                </a:cxn>
                <a:cxn ang="T9">
                  <a:pos x="T2" y="T3"/>
                </a:cxn>
                <a:cxn ang="T10">
                  <a:pos x="T4" y="T5"/>
                </a:cxn>
                <a:cxn ang="T11">
                  <a:pos x="T6" y="T7"/>
                </a:cxn>
              </a:cxnLst>
              <a:rect l="T12" t="T13" r="T14" b="T15"/>
              <a:pathLst>
                <a:path w="262" h="375">
                  <a:moveTo>
                    <a:pt x="212" y="374"/>
                  </a:moveTo>
                  <a:lnTo>
                    <a:pt x="261" y="316"/>
                  </a:lnTo>
                  <a:lnTo>
                    <a:pt x="0" y="0"/>
                  </a:lnTo>
                  <a:lnTo>
                    <a:pt x="212"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a:lstStyle/>
            <a:p>
              <a:endParaRPr lang="zh-CN" altLang="en-US"/>
            </a:p>
          </p:txBody>
        </p:sp>
        <p:sp>
          <p:nvSpPr>
            <p:cNvPr id="23593" name="Freeform 130"/>
            <p:cNvSpPr>
              <a:spLocks/>
            </p:cNvSpPr>
            <p:nvPr/>
          </p:nvSpPr>
          <p:spPr bwMode="auto">
            <a:xfrm>
              <a:off x="3552" y="960"/>
              <a:ext cx="194" cy="182"/>
            </a:xfrm>
            <a:custGeom>
              <a:avLst/>
              <a:gdLst>
                <a:gd name="T0" fmla="*/ 0 w 426"/>
                <a:gd name="T1" fmla="*/ 0 h 375"/>
                <a:gd name="T2" fmla="*/ 0 w 426"/>
                <a:gd name="T3" fmla="*/ 0 h 375"/>
                <a:gd name="T4" fmla="*/ 0 w 426"/>
                <a:gd name="T5" fmla="*/ 0 h 375"/>
                <a:gd name="T6" fmla="*/ 0 w 426"/>
                <a:gd name="T7" fmla="*/ 0 h 375"/>
                <a:gd name="T8" fmla="*/ 0 60000 65536"/>
                <a:gd name="T9" fmla="*/ 0 60000 65536"/>
                <a:gd name="T10" fmla="*/ 0 60000 65536"/>
                <a:gd name="T11" fmla="*/ 0 60000 65536"/>
                <a:gd name="T12" fmla="*/ 0 w 426"/>
                <a:gd name="T13" fmla="*/ 0 h 375"/>
                <a:gd name="T14" fmla="*/ 426 w 426"/>
                <a:gd name="T15" fmla="*/ 375 h 375"/>
              </a:gdLst>
              <a:ahLst/>
              <a:cxnLst>
                <a:cxn ang="T8">
                  <a:pos x="T0" y="T1"/>
                </a:cxn>
                <a:cxn ang="T9">
                  <a:pos x="T2" y="T3"/>
                </a:cxn>
                <a:cxn ang="T10">
                  <a:pos x="T4" y="T5"/>
                </a:cxn>
                <a:cxn ang="T11">
                  <a:pos x="T6" y="T7"/>
                </a:cxn>
              </a:cxnLst>
              <a:rect l="T12" t="T13" r="T14" b="T15"/>
              <a:pathLst>
                <a:path w="426" h="375">
                  <a:moveTo>
                    <a:pt x="0" y="374"/>
                  </a:moveTo>
                  <a:lnTo>
                    <a:pt x="425" y="374"/>
                  </a:lnTo>
                  <a:lnTo>
                    <a:pt x="213" y="0"/>
                  </a:lnTo>
                  <a:lnTo>
                    <a:pt x="0"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a:lstStyle/>
            <a:p>
              <a:endParaRPr lang="zh-CN" altLang="en-US"/>
            </a:p>
          </p:txBody>
        </p:sp>
      </p:grpSp>
      <p:sp>
        <p:nvSpPr>
          <p:cNvPr id="23577" name="Oval 137"/>
          <p:cNvSpPr>
            <a:spLocks noChangeArrowheads="1"/>
          </p:cNvSpPr>
          <p:nvPr/>
        </p:nvSpPr>
        <p:spPr bwMode="auto">
          <a:xfrm>
            <a:off x="3886200" y="5410200"/>
            <a:ext cx="1008063" cy="358775"/>
          </a:xfrm>
          <a:prstGeom prst="ellipse">
            <a:avLst/>
          </a:prstGeom>
          <a:solidFill>
            <a:srgbClr val="C0C0C0"/>
          </a:solidFill>
          <a:ln w="25400">
            <a:noFill/>
            <a:round/>
            <a:headEnd/>
            <a:tailEnd/>
          </a:ln>
        </p:spPr>
        <p:txBody>
          <a:bodyPr wrap="none" lIns="144000" tIns="0" rIns="144000" bIns="0" anchor="ctr"/>
          <a:lstStyle/>
          <a:p>
            <a:endParaRPr lang="zh-CN" altLang="en-US"/>
          </a:p>
        </p:txBody>
      </p:sp>
      <p:sp>
        <p:nvSpPr>
          <p:cNvPr id="23578" name="Rectangle 173"/>
          <p:cNvSpPr>
            <a:spLocks noChangeArrowheads="1"/>
          </p:cNvSpPr>
          <p:nvPr/>
        </p:nvSpPr>
        <p:spPr bwMode="auto">
          <a:xfrm>
            <a:off x="3733800" y="5105400"/>
            <a:ext cx="1304925" cy="268288"/>
          </a:xfrm>
          <a:prstGeom prst="rect">
            <a:avLst/>
          </a:prstGeom>
          <a:noFill/>
          <a:ln w="25400">
            <a:noFill/>
            <a:miter lim="800000"/>
            <a:headEnd/>
            <a:tailEnd/>
          </a:ln>
        </p:spPr>
        <p:txBody>
          <a:bodyPr wrap="none" lIns="144000" tIns="0" rIns="144000" bIns="0">
            <a:spAutoFit/>
          </a:bodyPr>
          <a:lstStyle/>
          <a:p>
            <a:pPr>
              <a:lnSpc>
                <a:spcPct val="110000"/>
              </a:lnSpc>
              <a:spcBef>
                <a:spcPct val="50000"/>
              </a:spcBef>
            </a:pPr>
            <a:r>
              <a:rPr lang="zh-CN" altLang="en-US" sz="1600">
                <a:solidFill>
                  <a:schemeClr val="tx2"/>
                </a:solidFill>
              </a:rPr>
              <a:t>终端商门店</a:t>
            </a:r>
          </a:p>
        </p:txBody>
      </p:sp>
      <p:grpSp>
        <p:nvGrpSpPr>
          <p:cNvPr id="23579" name="Group 97"/>
          <p:cNvGrpSpPr>
            <a:grpSpLocks/>
          </p:cNvGrpSpPr>
          <p:nvPr/>
        </p:nvGrpSpPr>
        <p:grpSpPr bwMode="auto">
          <a:xfrm>
            <a:off x="4238625" y="5362575"/>
            <a:ext cx="288925" cy="369888"/>
            <a:chOff x="2640" y="3408"/>
            <a:chExt cx="182" cy="233"/>
          </a:xfrm>
        </p:grpSpPr>
        <p:sp>
          <p:nvSpPr>
            <p:cNvPr id="23590" name="Oval 168"/>
            <p:cNvSpPr>
              <a:spLocks noChangeArrowheads="1"/>
            </p:cNvSpPr>
            <p:nvPr/>
          </p:nvSpPr>
          <p:spPr bwMode="auto">
            <a:xfrm>
              <a:off x="2688" y="3408"/>
              <a:ext cx="91" cy="90"/>
            </a:xfrm>
            <a:prstGeom prst="ellipse">
              <a:avLst/>
            </a:prstGeom>
            <a:solidFill>
              <a:srgbClr val="0000CC"/>
            </a:solidFill>
            <a:ln w="6350">
              <a:solidFill>
                <a:schemeClr val="bg1"/>
              </a:solidFill>
              <a:round/>
              <a:headEnd/>
              <a:tailEnd/>
            </a:ln>
          </p:spPr>
          <p:txBody>
            <a:bodyPr wrap="none" lIns="144000" tIns="0" rIns="144000" bIns="0" anchor="ctr"/>
            <a:lstStyle/>
            <a:p>
              <a:endParaRPr lang="zh-CN" altLang="en-US"/>
            </a:p>
          </p:txBody>
        </p:sp>
        <p:sp>
          <p:nvSpPr>
            <p:cNvPr id="23591" name="AutoShape 169"/>
            <p:cNvSpPr>
              <a:spLocks noChangeArrowheads="1"/>
            </p:cNvSpPr>
            <p:nvPr/>
          </p:nvSpPr>
          <p:spPr bwMode="auto">
            <a:xfrm flipV="1">
              <a:off x="2640" y="3504"/>
              <a:ext cx="182" cy="13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6527 w 21600"/>
                <a:gd name="T13" fmla="*/ 6622 h 21600"/>
                <a:gd name="T14" fmla="*/ 15073 w 21600"/>
                <a:gd name="T15" fmla="*/ 14978 h 21600"/>
              </a:gdLst>
              <a:ahLst/>
              <a:cxnLst>
                <a:cxn ang="T8">
                  <a:pos x="T0" y="T1"/>
                </a:cxn>
                <a:cxn ang="T9">
                  <a:pos x="T2" y="T3"/>
                </a:cxn>
                <a:cxn ang="T10">
                  <a:pos x="T4" y="T5"/>
                </a:cxn>
                <a:cxn ang="T11">
                  <a:pos x="T6" y="T7"/>
                </a:cxn>
              </a:cxnLst>
              <a:rect l="T12" t="T13" r="T14" b="T15"/>
              <a:pathLst>
                <a:path w="21600" h="21600">
                  <a:moveTo>
                    <a:pt x="0" y="0"/>
                  </a:moveTo>
                  <a:lnTo>
                    <a:pt x="9494" y="21600"/>
                  </a:lnTo>
                  <a:lnTo>
                    <a:pt x="12106" y="21600"/>
                  </a:lnTo>
                  <a:lnTo>
                    <a:pt x="21600" y="0"/>
                  </a:lnTo>
                  <a:close/>
                </a:path>
              </a:pathLst>
            </a:custGeom>
            <a:solidFill>
              <a:srgbClr val="0000CC"/>
            </a:solidFill>
            <a:ln w="6350">
              <a:solidFill>
                <a:schemeClr val="bg1"/>
              </a:solidFill>
              <a:miter lim="800000"/>
              <a:headEnd/>
              <a:tailEnd/>
            </a:ln>
          </p:spPr>
          <p:txBody>
            <a:bodyPr rot="10800000" wrap="none" lIns="144000" tIns="0" rIns="144000" bIns="0" anchor="ctr"/>
            <a:lstStyle/>
            <a:p>
              <a:endParaRPr lang="zh-CN" altLang="en-US"/>
            </a:p>
          </p:txBody>
        </p:sp>
      </p:grpSp>
      <p:sp>
        <p:nvSpPr>
          <p:cNvPr id="23580" name="Oval 135"/>
          <p:cNvSpPr>
            <a:spLocks noChangeArrowheads="1"/>
          </p:cNvSpPr>
          <p:nvPr/>
        </p:nvSpPr>
        <p:spPr bwMode="auto">
          <a:xfrm>
            <a:off x="6019800" y="5486400"/>
            <a:ext cx="1008063" cy="358775"/>
          </a:xfrm>
          <a:prstGeom prst="ellipse">
            <a:avLst/>
          </a:prstGeom>
          <a:solidFill>
            <a:srgbClr val="C0C0C0"/>
          </a:solidFill>
          <a:ln w="25400">
            <a:noFill/>
            <a:round/>
            <a:headEnd/>
            <a:tailEnd/>
          </a:ln>
        </p:spPr>
        <p:txBody>
          <a:bodyPr wrap="none" lIns="144000" tIns="0" rIns="144000" bIns="0" anchor="ctr"/>
          <a:lstStyle/>
          <a:p>
            <a:endParaRPr lang="zh-CN" altLang="en-US"/>
          </a:p>
        </p:txBody>
      </p:sp>
      <p:sp>
        <p:nvSpPr>
          <p:cNvPr id="23581" name="Oval 151"/>
          <p:cNvSpPr>
            <a:spLocks noChangeArrowheads="1"/>
          </p:cNvSpPr>
          <p:nvPr/>
        </p:nvSpPr>
        <p:spPr bwMode="auto">
          <a:xfrm>
            <a:off x="6477000" y="5334000"/>
            <a:ext cx="146050" cy="142875"/>
          </a:xfrm>
          <a:prstGeom prst="ellipse">
            <a:avLst/>
          </a:prstGeom>
          <a:solidFill>
            <a:srgbClr val="FFCC00"/>
          </a:solidFill>
          <a:ln w="6350">
            <a:solidFill>
              <a:schemeClr val="bg1"/>
            </a:solidFill>
            <a:round/>
            <a:headEnd/>
            <a:tailEnd/>
          </a:ln>
        </p:spPr>
        <p:txBody>
          <a:bodyPr wrap="none" lIns="144000" tIns="0" rIns="144000" bIns="0" anchor="ctr"/>
          <a:lstStyle/>
          <a:p>
            <a:endParaRPr lang="zh-CN" altLang="en-US"/>
          </a:p>
        </p:txBody>
      </p:sp>
      <p:sp>
        <p:nvSpPr>
          <p:cNvPr id="23582" name="AutoShape 152"/>
          <p:cNvSpPr>
            <a:spLocks noChangeArrowheads="1"/>
          </p:cNvSpPr>
          <p:nvPr/>
        </p:nvSpPr>
        <p:spPr bwMode="auto">
          <a:xfrm flipV="1">
            <a:off x="6400800" y="5486400"/>
            <a:ext cx="288925" cy="2174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547 w 21600"/>
              <a:gd name="T13" fmla="*/ 6547 h 21600"/>
              <a:gd name="T14" fmla="*/ 15053 w 21600"/>
              <a:gd name="T15" fmla="*/ 15053 h 21600"/>
            </a:gdLst>
            <a:ahLst/>
            <a:cxnLst>
              <a:cxn ang="T8">
                <a:pos x="T0" y="T1"/>
              </a:cxn>
              <a:cxn ang="T9">
                <a:pos x="T2" y="T3"/>
              </a:cxn>
              <a:cxn ang="T10">
                <a:pos x="T4" y="T5"/>
              </a:cxn>
              <a:cxn ang="T11">
                <a:pos x="T6" y="T7"/>
              </a:cxn>
            </a:cxnLst>
            <a:rect l="T12" t="T13" r="T14" b="T15"/>
            <a:pathLst>
              <a:path w="21600" h="21600">
                <a:moveTo>
                  <a:pt x="0" y="0"/>
                </a:moveTo>
                <a:lnTo>
                  <a:pt x="9494" y="21600"/>
                </a:lnTo>
                <a:lnTo>
                  <a:pt x="12106" y="21600"/>
                </a:lnTo>
                <a:lnTo>
                  <a:pt x="21600" y="0"/>
                </a:lnTo>
                <a:close/>
              </a:path>
            </a:pathLst>
          </a:custGeom>
          <a:solidFill>
            <a:srgbClr val="FFCC00"/>
          </a:solidFill>
          <a:ln w="6350">
            <a:solidFill>
              <a:schemeClr val="bg1"/>
            </a:solidFill>
            <a:miter lim="800000"/>
            <a:headEnd/>
            <a:tailEnd/>
          </a:ln>
        </p:spPr>
        <p:txBody>
          <a:bodyPr rot="10800000" wrap="none" lIns="144000" tIns="0" rIns="144000" bIns="0" anchor="ctr"/>
          <a:lstStyle/>
          <a:p>
            <a:endParaRPr lang="zh-CN" altLang="en-US"/>
          </a:p>
        </p:txBody>
      </p:sp>
      <p:sp>
        <p:nvSpPr>
          <p:cNvPr id="23583" name="Rectangle 173"/>
          <p:cNvSpPr>
            <a:spLocks noChangeArrowheads="1"/>
          </p:cNvSpPr>
          <p:nvPr/>
        </p:nvSpPr>
        <p:spPr bwMode="auto">
          <a:xfrm>
            <a:off x="5791200" y="5029200"/>
            <a:ext cx="1508125" cy="268288"/>
          </a:xfrm>
          <a:prstGeom prst="rect">
            <a:avLst/>
          </a:prstGeom>
          <a:noFill/>
          <a:ln w="25400">
            <a:noFill/>
            <a:miter lim="800000"/>
            <a:headEnd/>
            <a:tailEnd/>
          </a:ln>
        </p:spPr>
        <p:txBody>
          <a:bodyPr wrap="none" lIns="144000" tIns="0" rIns="144000" bIns="0">
            <a:spAutoFit/>
          </a:bodyPr>
          <a:lstStyle/>
          <a:p>
            <a:pPr>
              <a:lnSpc>
                <a:spcPct val="110000"/>
              </a:lnSpc>
              <a:spcBef>
                <a:spcPct val="50000"/>
              </a:spcBef>
            </a:pPr>
            <a:r>
              <a:rPr lang="zh-CN" altLang="en-US" sz="1600">
                <a:solidFill>
                  <a:schemeClr val="tx2"/>
                </a:solidFill>
              </a:rPr>
              <a:t>制造商直营店</a:t>
            </a:r>
          </a:p>
        </p:txBody>
      </p:sp>
      <p:grpSp>
        <p:nvGrpSpPr>
          <p:cNvPr id="23584" name="Group 150"/>
          <p:cNvGrpSpPr>
            <a:grpSpLocks/>
          </p:cNvGrpSpPr>
          <p:nvPr/>
        </p:nvGrpSpPr>
        <p:grpSpPr bwMode="auto">
          <a:xfrm rot="-5400000">
            <a:off x="4610100" y="3162300"/>
            <a:ext cx="762000" cy="2057400"/>
            <a:chOff x="1968" y="1008"/>
            <a:chExt cx="624" cy="1008"/>
          </a:xfrm>
        </p:grpSpPr>
        <p:sp>
          <p:nvSpPr>
            <p:cNvPr id="23586" name="AutoShape 122"/>
            <p:cNvSpPr>
              <a:spLocks noChangeArrowheads="1"/>
            </p:cNvSpPr>
            <p:nvPr/>
          </p:nvSpPr>
          <p:spPr bwMode="auto">
            <a:xfrm>
              <a:off x="1968" y="1008"/>
              <a:ext cx="624" cy="1008"/>
            </a:xfrm>
            <a:prstGeom prst="roundRect">
              <a:avLst>
                <a:gd name="adj" fmla="val 16667"/>
              </a:avLst>
            </a:prstGeom>
            <a:solidFill>
              <a:srgbClr val="333399"/>
            </a:solidFill>
            <a:ln w="9525">
              <a:solidFill>
                <a:srgbClr val="969696"/>
              </a:solidFill>
              <a:round/>
              <a:headEnd/>
              <a:tailEnd/>
            </a:ln>
          </p:spPr>
          <p:txBody>
            <a:bodyPr vert="eaVert" wrap="none" anchor="ctr"/>
            <a:lstStyle/>
            <a:p>
              <a:pPr>
                <a:lnSpc>
                  <a:spcPct val="110000"/>
                </a:lnSpc>
                <a:spcBef>
                  <a:spcPct val="50000"/>
                </a:spcBef>
              </a:pPr>
              <a:endParaRPr lang="zh-CN" altLang="en-US">
                <a:latin typeface="楷体_GB2312" pitchFamily="49" charset="-122"/>
              </a:endParaRPr>
            </a:p>
          </p:txBody>
        </p:sp>
        <p:sp>
          <p:nvSpPr>
            <p:cNvPr id="23587" name="Text Box 125"/>
            <p:cNvSpPr txBox="1">
              <a:spLocks noChangeArrowheads="1"/>
            </p:cNvSpPr>
            <p:nvPr/>
          </p:nvSpPr>
          <p:spPr bwMode="auto">
            <a:xfrm>
              <a:off x="2030" y="1157"/>
              <a:ext cx="500" cy="121"/>
            </a:xfrm>
            <a:prstGeom prst="rect">
              <a:avLst/>
            </a:prstGeom>
            <a:noFill/>
            <a:ln w="9525">
              <a:noFill/>
              <a:miter lim="800000"/>
              <a:headEnd/>
              <a:tailEnd/>
            </a:ln>
          </p:spPr>
          <p:txBody>
            <a:bodyPr lIns="0" tIns="0" rIns="0" bIns="0">
              <a:spAutoFit/>
            </a:bodyPr>
            <a:lstStyle/>
            <a:p>
              <a:pPr>
                <a:spcBef>
                  <a:spcPct val="50000"/>
                </a:spcBef>
              </a:pPr>
              <a:r>
                <a:rPr lang="zh-CN" altLang="en-US" sz="1600">
                  <a:solidFill>
                    <a:schemeClr val="bg1"/>
                  </a:solidFill>
                  <a:latin typeface="楷体_GB2312" pitchFamily="49" charset="-122"/>
                </a:rPr>
                <a:t>生产线</a:t>
              </a:r>
            </a:p>
          </p:txBody>
        </p:sp>
        <p:sp>
          <p:nvSpPr>
            <p:cNvPr id="23588" name="AutoShape 143"/>
            <p:cNvSpPr>
              <a:spLocks noChangeArrowheads="1"/>
            </p:cNvSpPr>
            <p:nvPr/>
          </p:nvSpPr>
          <p:spPr bwMode="auto">
            <a:xfrm>
              <a:off x="2112" y="1680"/>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1Q</a:t>
              </a:r>
            </a:p>
          </p:txBody>
        </p:sp>
        <p:sp>
          <p:nvSpPr>
            <p:cNvPr id="23589" name="AutoShape 144"/>
            <p:cNvSpPr>
              <a:spLocks noChangeArrowheads="1"/>
            </p:cNvSpPr>
            <p:nvPr/>
          </p:nvSpPr>
          <p:spPr bwMode="auto">
            <a:xfrm>
              <a:off x="2112" y="1296"/>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2Q</a:t>
              </a:r>
            </a:p>
          </p:txBody>
        </p:sp>
      </p:grpSp>
      <p:pic>
        <p:nvPicPr>
          <p:cNvPr id="23585" name="Picture 127" descr="h line"/>
          <p:cNvPicPr>
            <a:picLocks noChangeAspect="1" noChangeArrowheads="1"/>
          </p:cNvPicPr>
          <p:nvPr/>
        </p:nvPicPr>
        <p:blipFill>
          <a:blip r:embed="rId3" cstate="print">
            <a:lum bright="24000" contrast="-18000"/>
          </a:blip>
          <a:srcRect/>
          <a:stretch>
            <a:fillRect/>
          </a:stretch>
        </p:blipFill>
        <p:spPr bwMode="auto">
          <a:xfrm>
            <a:off x="914400" y="5867400"/>
            <a:ext cx="7343775" cy="203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2"/>
          <p:cNvSpPr>
            <a:spLocks noChangeArrowheads="1"/>
          </p:cNvSpPr>
          <p:nvPr/>
        </p:nvSpPr>
        <p:spPr bwMode="auto">
          <a:xfrm>
            <a:off x="395288" y="836613"/>
            <a:ext cx="7416800" cy="427037"/>
          </a:xfrm>
          <a:prstGeom prst="rect">
            <a:avLst/>
          </a:prstGeom>
          <a:noFill/>
          <a:ln w="9525">
            <a:noFill/>
            <a:miter lim="800000"/>
            <a:headEnd/>
            <a:tailEnd/>
          </a:ln>
        </p:spPr>
        <p:txBody>
          <a:bodyPr>
            <a:spAutoFit/>
          </a:bodyPr>
          <a:lstStyle/>
          <a:p>
            <a:r>
              <a:rPr lang="en-US" altLang="zh-CN" sz="2200">
                <a:latin typeface="黑体" pitchFamily="2" charset="-122"/>
              </a:rPr>
              <a:t>1</a:t>
            </a:r>
            <a:r>
              <a:rPr lang="zh-CN" altLang="en-US" sz="2200">
                <a:latin typeface="黑体" pitchFamily="2" charset="-122"/>
              </a:rPr>
              <a:t>、厂房购买、租赁、折旧与出售</a:t>
            </a:r>
          </a:p>
        </p:txBody>
      </p:sp>
      <p:sp>
        <p:nvSpPr>
          <p:cNvPr id="24579" name="Rectangle 102"/>
          <p:cNvSpPr>
            <a:spLocks noChangeArrowheads="1"/>
          </p:cNvSpPr>
          <p:nvPr/>
        </p:nvSpPr>
        <p:spPr bwMode="auto">
          <a:xfrm>
            <a:off x="1295400" y="228600"/>
            <a:ext cx="6296025" cy="649288"/>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制造商</a:t>
            </a:r>
          </a:p>
        </p:txBody>
      </p:sp>
      <p:graphicFrame>
        <p:nvGraphicFramePr>
          <p:cNvPr id="25681" name="Group 81"/>
          <p:cNvGraphicFramePr>
            <a:graphicFrameLocks noGrp="1"/>
          </p:cNvGraphicFramePr>
          <p:nvPr/>
        </p:nvGraphicFramePr>
        <p:xfrm>
          <a:off x="4321175" y="1454150"/>
          <a:ext cx="4643438" cy="1365568"/>
        </p:xfrm>
        <a:graphic>
          <a:graphicData uri="http://schemas.openxmlformats.org/drawingml/2006/table">
            <a:tbl>
              <a:tblPr/>
              <a:tblGrid>
                <a:gridCol w="611188"/>
                <a:gridCol w="719137"/>
                <a:gridCol w="728663"/>
                <a:gridCol w="706437"/>
                <a:gridCol w="1020763"/>
                <a:gridCol w="857250"/>
              </a:tblGrid>
              <a:tr h="72548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800" b="1" i="0" u="none" strike="noStrike" cap="none" normalizeH="0" baseline="0" dirty="0" smtClean="0">
                        <a:ln>
                          <a:noFill/>
                        </a:ln>
                        <a:solidFill>
                          <a:srgbClr val="FF0000"/>
                        </a:solidFill>
                        <a:effectLst>
                          <a:outerShdw blurRad="38100" dist="38100" dir="2700000" algn="tl">
                            <a:srgbClr val="000000"/>
                          </a:outerShdw>
                        </a:effectLst>
                        <a:latin typeface="黑体" pitchFamily="2" charset="-122"/>
                        <a:ea typeface="黑体" pitchFamily="2" charset="-122"/>
                      </a:endParaRPr>
                    </a:p>
                  </a:txBody>
                  <a:tcPr marR="0" anchor="ctr" horzOverflow="overflow">
                    <a:lnL w="285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买价</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租金</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折旧</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售价</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容量</a:t>
                      </a:r>
                    </a:p>
                  </a:txBody>
                  <a:tcPr marR="0" anchor="ctr" horzOverflow="overflow">
                    <a:lnL w="952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r>
              <a:tr h="6048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latin typeface="黑体" pitchFamily="2" charset="-122"/>
                          <a:ea typeface="黑体" pitchFamily="2" charset="-122"/>
                        </a:rPr>
                        <a:t>厂房</a:t>
                      </a:r>
                    </a:p>
                  </a:txBody>
                  <a:tcPr marR="0" anchor="ctr" horzOverflow="overflow">
                    <a:lnL w="285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40M</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rgbClr val="FF3300"/>
                          </a:solidFill>
                          <a:effectLst/>
                          <a:latin typeface="黑体" pitchFamily="2" charset="-122"/>
                          <a:ea typeface="黑体" pitchFamily="2" charset="-122"/>
                        </a:rPr>
                        <a:t>3M/</a:t>
                      </a:r>
                      <a:r>
                        <a:rPr kumimoji="0" lang="zh-CN" altLang="en-US" sz="1800" b="1" i="0" u="none" strike="noStrike" cap="none" normalizeH="0" baseline="0" dirty="0" smtClean="0">
                          <a:ln>
                            <a:noFill/>
                          </a:ln>
                          <a:solidFill>
                            <a:srgbClr val="FF3300"/>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rgbClr val="FF3300"/>
                          </a:solidFill>
                          <a:effectLst/>
                          <a:latin typeface="黑体" pitchFamily="2" charset="-122"/>
                          <a:ea typeface="黑体" pitchFamily="2" charset="-122"/>
                        </a:rPr>
                        <a:t>1M/</a:t>
                      </a:r>
                      <a:r>
                        <a:rPr kumimoji="0" lang="zh-CN" altLang="en-US" sz="1800" b="1" i="0" u="none" strike="noStrike" cap="none" normalizeH="0" baseline="0" dirty="0" smtClean="0">
                          <a:ln>
                            <a:noFill/>
                          </a:ln>
                          <a:solidFill>
                            <a:srgbClr val="FF3300"/>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按净值出售得现</a:t>
                      </a:r>
                      <a:endParaRPr kumimoji="0" lang="en-US" altLang="zh-CN" sz="1800" b="1" i="0" u="none" strike="noStrike" cap="none" normalizeH="0" baseline="0" dirty="0" smtClean="0">
                        <a:ln>
                          <a:noFill/>
                        </a:ln>
                        <a:solidFill>
                          <a:schemeClr val="tx1"/>
                        </a:solidFill>
                        <a:effectLst/>
                        <a:latin typeface="黑体" pitchFamily="2" charset="-122"/>
                        <a:ea typeface="黑体" pitchFamily="2" charset="-122"/>
                      </a:endParaRP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6</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条生产线</a:t>
                      </a:r>
                    </a:p>
                  </a:txBody>
                  <a:tcPr marR="0" anchor="ctr" horzOverflow="overflow">
                    <a:lnL w="952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graphicFrame>
        <p:nvGraphicFramePr>
          <p:cNvPr id="25682" name="Group 82"/>
          <p:cNvGraphicFramePr>
            <a:graphicFrameLocks noGrp="1"/>
          </p:cNvGraphicFramePr>
          <p:nvPr/>
        </p:nvGraphicFramePr>
        <p:xfrm>
          <a:off x="4321175" y="2909888"/>
          <a:ext cx="4643438" cy="1965516"/>
        </p:xfrm>
        <a:graphic>
          <a:graphicData uri="http://schemas.openxmlformats.org/drawingml/2006/table">
            <a:tbl>
              <a:tblPr/>
              <a:tblGrid>
                <a:gridCol w="611188"/>
                <a:gridCol w="603250"/>
                <a:gridCol w="714375"/>
                <a:gridCol w="928687"/>
                <a:gridCol w="785813"/>
                <a:gridCol w="1000125"/>
              </a:tblGrid>
              <a:tr h="51435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仓库</a:t>
                      </a:r>
                    </a:p>
                  </a:txBody>
                  <a:tcPr marR="0" anchor="ctr" horzOverflow="overflow">
                    <a:lnL w="285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买价</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租金</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仓储费</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折旧</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售价</a:t>
                      </a:r>
                    </a:p>
                  </a:txBody>
                  <a:tcPr marR="0" anchor="ctr" horzOverflow="overflow">
                    <a:lnL w="952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r>
              <a:tr h="57308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P1</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库</a:t>
                      </a:r>
                    </a:p>
                  </a:txBody>
                  <a:tcPr marR="0" anchor="ctr" horzOverflow="overflow">
                    <a:lnL w="285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20M</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1.5M</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a:t>
                      </a:r>
                      <a:r>
                        <a:rPr kumimoji="0" lang="zh-CN" altLang="en-US" sz="1800" b="1" i="0" u="none" strike="noStrike" cap="none" normalizeH="0" baseline="0" smtClean="0">
                          <a:ln>
                            <a:noFill/>
                          </a:ln>
                          <a:solidFill>
                            <a:srgbClr val="FF3300"/>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0.1M</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个产品</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0.5M</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a:t>
                      </a:r>
                      <a:r>
                        <a:rPr kumimoji="0" lang="zh-CN" altLang="en-US" sz="1800" b="1" i="0" u="none" strike="noStrike" cap="none" normalizeH="0" baseline="0" smtClean="0">
                          <a:ln>
                            <a:noFill/>
                          </a:ln>
                          <a:solidFill>
                            <a:srgbClr val="FF3300"/>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latin typeface="黑体" pitchFamily="2" charset="-122"/>
                          <a:ea typeface="黑体" pitchFamily="2" charset="-122"/>
                        </a:rPr>
                        <a:t>按净值出售得现</a:t>
                      </a:r>
                      <a:endParaRPr kumimoji="0" lang="en-US" altLang="zh-CN" sz="1800" b="1" i="0" u="none" strike="noStrike" cap="none" normalizeH="0" baseline="0" smtClean="0">
                        <a:ln>
                          <a:noFill/>
                        </a:ln>
                        <a:solidFill>
                          <a:schemeClr val="tx1"/>
                        </a:solidFill>
                        <a:effectLst/>
                        <a:latin typeface="黑体" pitchFamily="2" charset="-122"/>
                        <a:ea typeface="黑体" pitchFamily="2" charset="-122"/>
                      </a:endParaRPr>
                    </a:p>
                  </a:txBody>
                  <a:tcPr marR="0" anchor="ctr" horzOverflow="overflow">
                    <a:lnL w="952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r>
              <a:tr h="427038">
                <a:tc gridSpan="6">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P2</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a:t>
                      </a:r>
                      <a:r>
                        <a:rPr kumimoji="0" lang="en-US" altLang="zh-CN" sz="1800" b="1" i="0" u="none" strike="noStrike" cap="none" normalizeH="0" baseline="0" smtClean="0">
                          <a:ln>
                            <a:noFill/>
                          </a:ln>
                          <a:solidFill>
                            <a:schemeClr val="tx1"/>
                          </a:solidFill>
                          <a:effectLst/>
                          <a:latin typeface="黑体" pitchFamily="2" charset="-122"/>
                          <a:ea typeface="黑体" pitchFamily="2" charset="-122"/>
                        </a:rPr>
                        <a:t>P3</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a:t>
                      </a:r>
                      <a:r>
                        <a:rPr kumimoji="0" lang="en-US" altLang="zh-CN" sz="1800" b="1" i="0" u="none" strike="noStrike" cap="none" normalizeH="0" baseline="0" smtClean="0">
                          <a:ln>
                            <a:noFill/>
                          </a:ln>
                          <a:solidFill>
                            <a:schemeClr val="tx1"/>
                          </a:solidFill>
                          <a:effectLst/>
                          <a:latin typeface="黑体" pitchFamily="2" charset="-122"/>
                          <a:ea typeface="黑体" pitchFamily="2" charset="-122"/>
                        </a:rPr>
                        <a:t>P4</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库同上</a:t>
                      </a:r>
                    </a:p>
                  </a:txBody>
                  <a:tcPr marR="0" anchor="ctr" horzOverflow="overflow">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24628" name="矩形 8"/>
          <p:cNvSpPr>
            <a:spLocks noChangeArrowheads="1"/>
          </p:cNvSpPr>
          <p:nvPr/>
        </p:nvSpPr>
        <p:spPr bwMode="auto">
          <a:xfrm>
            <a:off x="214313" y="5257800"/>
            <a:ext cx="8929687" cy="371475"/>
          </a:xfrm>
          <a:prstGeom prst="rect">
            <a:avLst/>
          </a:prstGeom>
          <a:noFill/>
          <a:ln w="9525">
            <a:noFill/>
            <a:miter lim="800000"/>
            <a:headEnd/>
            <a:tailEnd/>
          </a:ln>
        </p:spPr>
        <p:txBody>
          <a:bodyPr>
            <a:spAutoFit/>
          </a:bodyPr>
          <a:lstStyle/>
          <a:p>
            <a:pPr>
              <a:lnSpc>
                <a:spcPct val="110000"/>
              </a:lnSpc>
              <a:spcBef>
                <a:spcPct val="50000"/>
              </a:spcBef>
            </a:pPr>
            <a:r>
              <a:rPr lang="zh-CN" altLang="en-US"/>
              <a:t>制造商可以选择购买或租赁厂房，在使用当季支付租金或购置款。</a:t>
            </a:r>
            <a:r>
              <a:rPr lang="zh-CN" altLang="en-US">
                <a:solidFill>
                  <a:srgbClr val="CC0000"/>
                </a:solidFill>
              </a:rPr>
              <a:t>租金按季度支付</a:t>
            </a:r>
            <a:r>
              <a:rPr lang="zh-CN" altLang="en-US"/>
              <a:t>。</a:t>
            </a:r>
            <a:endParaRPr lang="en-US" altLang="zh-CN"/>
          </a:p>
        </p:txBody>
      </p:sp>
      <p:sp>
        <p:nvSpPr>
          <p:cNvPr id="24629" name="矩形 9"/>
          <p:cNvSpPr>
            <a:spLocks noChangeArrowheads="1"/>
          </p:cNvSpPr>
          <p:nvPr/>
        </p:nvSpPr>
        <p:spPr bwMode="auto">
          <a:xfrm>
            <a:off x="214313" y="5562600"/>
            <a:ext cx="8786812" cy="695325"/>
          </a:xfrm>
          <a:prstGeom prst="rect">
            <a:avLst/>
          </a:prstGeom>
          <a:noFill/>
          <a:ln w="9525">
            <a:noFill/>
            <a:miter lim="800000"/>
            <a:headEnd/>
            <a:tailEnd/>
          </a:ln>
        </p:spPr>
        <p:txBody>
          <a:bodyPr>
            <a:spAutoFit/>
          </a:bodyPr>
          <a:lstStyle/>
          <a:p>
            <a:pPr>
              <a:lnSpc>
                <a:spcPct val="110000"/>
              </a:lnSpc>
              <a:spcBef>
                <a:spcPct val="50000"/>
              </a:spcBef>
            </a:pPr>
            <a:r>
              <a:rPr lang="zh-CN" altLang="en-US"/>
              <a:t>制造商可以选择购买或租赁仓库，仓库按产品区分，只能存放对应的产品。每季末应根据在仓库中存放产品的数量确认并支付仓储费。</a:t>
            </a:r>
          </a:p>
        </p:txBody>
      </p:sp>
      <p:pic>
        <p:nvPicPr>
          <p:cNvPr id="24632" name="Picture 70" descr="C:\DOCUME~1\dengyan\LOCALS~1\Temp\TK1(CWOB~M$K@`UDT~7U)PC.jpg"/>
          <p:cNvPicPr>
            <a:picLocks noChangeAspect="1" noChangeArrowheads="1"/>
          </p:cNvPicPr>
          <p:nvPr/>
        </p:nvPicPr>
        <p:blipFill>
          <a:blip r:embed="rId3" cstate="print"/>
          <a:srcRect/>
          <a:stretch>
            <a:fillRect/>
          </a:stretch>
        </p:blipFill>
        <p:spPr bwMode="auto">
          <a:xfrm>
            <a:off x="381000" y="1447800"/>
            <a:ext cx="3876675" cy="3581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2"/>
          <p:cNvSpPr>
            <a:spLocks noChangeArrowheads="1"/>
          </p:cNvSpPr>
          <p:nvPr/>
        </p:nvSpPr>
        <p:spPr bwMode="auto">
          <a:xfrm>
            <a:off x="395288" y="981075"/>
            <a:ext cx="7416800" cy="544513"/>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2</a:t>
            </a:r>
            <a:r>
              <a:rPr lang="zh-CN" altLang="en-US" sz="2200">
                <a:latin typeface="黑体" pitchFamily="2" charset="-122"/>
              </a:rPr>
              <a:t>、生产线的购买、折旧与维护</a:t>
            </a:r>
          </a:p>
        </p:txBody>
      </p:sp>
      <p:sp>
        <p:nvSpPr>
          <p:cNvPr id="25603" name="Rectangle 102"/>
          <p:cNvSpPr>
            <a:spLocks noChangeArrowheads="1"/>
          </p:cNvSpPr>
          <p:nvPr/>
        </p:nvSpPr>
        <p:spPr bwMode="auto">
          <a:xfrm>
            <a:off x="1219200" y="228600"/>
            <a:ext cx="59150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制造商</a:t>
            </a:r>
          </a:p>
        </p:txBody>
      </p:sp>
      <p:grpSp>
        <p:nvGrpSpPr>
          <p:cNvPr id="25604" name="Group 150"/>
          <p:cNvGrpSpPr>
            <a:grpSpLocks/>
          </p:cNvGrpSpPr>
          <p:nvPr/>
        </p:nvGrpSpPr>
        <p:grpSpPr bwMode="auto">
          <a:xfrm>
            <a:off x="755650" y="1773238"/>
            <a:ext cx="990600" cy="1600200"/>
            <a:chOff x="1968" y="1056"/>
            <a:chExt cx="624" cy="1008"/>
          </a:xfrm>
        </p:grpSpPr>
        <p:sp>
          <p:nvSpPr>
            <p:cNvPr id="25632" name="AutoShape 122"/>
            <p:cNvSpPr>
              <a:spLocks noChangeArrowheads="1"/>
            </p:cNvSpPr>
            <p:nvPr/>
          </p:nvSpPr>
          <p:spPr bwMode="auto">
            <a:xfrm>
              <a:off x="1968" y="1056"/>
              <a:ext cx="624" cy="1008"/>
            </a:xfrm>
            <a:prstGeom prst="roundRect">
              <a:avLst>
                <a:gd name="adj" fmla="val 16667"/>
              </a:avLst>
            </a:prstGeom>
            <a:solidFill>
              <a:srgbClr val="333399"/>
            </a:solidFill>
            <a:ln w="9525">
              <a:solidFill>
                <a:srgbClr val="969696"/>
              </a:solidFill>
              <a:round/>
              <a:headEnd/>
              <a:tailEnd/>
            </a:ln>
          </p:spPr>
          <p:txBody>
            <a:bodyPr wrap="none" anchor="ctr"/>
            <a:lstStyle/>
            <a:p>
              <a:pPr>
                <a:lnSpc>
                  <a:spcPct val="110000"/>
                </a:lnSpc>
                <a:spcBef>
                  <a:spcPct val="50000"/>
                </a:spcBef>
              </a:pPr>
              <a:endParaRPr lang="zh-CN" altLang="en-US">
                <a:latin typeface="楷体_GB2312" pitchFamily="49" charset="-122"/>
              </a:endParaRPr>
            </a:p>
          </p:txBody>
        </p:sp>
        <p:sp>
          <p:nvSpPr>
            <p:cNvPr id="25633" name="Text Box 125"/>
            <p:cNvSpPr txBox="1">
              <a:spLocks noChangeArrowheads="1"/>
            </p:cNvSpPr>
            <p:nvPr/>
          </p:nvSpPr>
          <p:spPr bwMode="auto">
            <a:xfrm>
              <a:off x="2086" y="1104"/>
              <a:ext cx="410" cy="154"/>
            </a:xfrm>
            <a:prstGeom prst="rect">
              <a:avLst/>
            </a:prstGeom>
            <a:noFill/>
            <a:ln w="9525">
              <a:noFill/>
              <a:miter lim="800000"/>
              <a:headEnd/>
              <a:tailEnd/>
            </a:ln>
          </p:spPr>
          <p:txBody>
            <a:bodyPr lIns="0" tIns="0" rIns="0" bIns="0">
              <a:spAutoFit/>
            </a:bodyPr>
            <a:lstStyle/>
            <a:p>
              <a:pPr>
                <a:spcBef>
                  <a:spcPct val="50000"/>
                </a:spcBef>
              </a:pPr>
              <a:r>
                <a:rPr lang="zh-CN" altLang="en-US" sz="1600">
                  <a:solidFill>
                    <a:schemeClr val="bg1"/>
                  </a:solidFill>
                  <a:latin typeface="楷体_GB2312" pitchFamily="49" charset="-122"/>
                </a:rPr>
                <a:t>生产线</a:t>
              </a:r>
            </a:p>
          </p:txBody>
        </p:sp>
        <p:sp>
          <p:nvSpPr>
            <p:cNvPr id="25634" name="AutoShape 143"/>
            <p:cNvSpPr>
              <a:spLocks noChangeArrowheads="1"/>
            </p:cNvSpPr>
            <p:nvPr/>
          </p:nvSpPr>
          <p:spPr bwMode="auto">
            <a:xfrm>
              <a:off x="2112" y="1680"/>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1Q</a:t>
              </a:r>
            </a:p>
          </p:txBody>
        </p:sp>
        <p:sp>
          <p:nvSpPr>
            <p:cNvPr id="25635" name="AutoShape 144"/>
            <p:cNvSpPr>
              <a:spLocks noChangeArrowheads="1"/>
            </p:cNvSpPr>
            <p:nvPr/>
          </p:nvSpPr>
          <p:spPr bwMode="auto">
            <a:xfrm>
              <a:off x="2112" y="1296"/>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2Q</a:t>
              </a:r>
            </a:p>
          </p:txBody>
        </p:sp>
      </p:grpSp>
      <p:graphicFrame>
        <p:nvGraphicFramePr>
          <p:cNvPr id="10326" name="Group 86"/>
          <p:cNvGraphicFramePr>
            <a:graphicFrameLocks noGrp="1"/>
          </p:cNvGraphicFramePr>
          <p:nvPr/>
        </p:nvGraphicFramePr>
        <p:xfrm>
          <a:off x="2124075" y="1844675"/>
          <a:ext cx="6481763" cy="1538288"/>
        </p:xfrm>
        <a:graphic>
          <a:graphicData uri="http://schemas.openxmlformats.org/drawingml/2006/table">
            <a:tbl>
              <a:tblPr/>
              <a:tblGrid>
                <a:gridCol w="833438"/>
                <a:gridCol w="898525"/>
                <a:gridCol w="833437"/>
                <a:gridCol w="1106488"/>
                <a:gridCol w="936625"/>
                <a:gridCol w="935037"/>
                <a:gridCol w="938213"/>
              </a:tblGrid>
              <a:tr h="7699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800" b="1" i="0" u="none" strike="noStrike" cap="none" normalizeH="0" baseline="0" dirty="0" smtClean="0">
                        <a:ln>
                          <a:noFill/>
                        </a:ln>
                        <a:solidFill>
                          <a:srgbClr val="FF0000"/>
                        </a:solidFill>
                        <a:effectLst>
                          <a:outerShdw blurRad="38100" dist="38100" dir="2700000" algn="tl">
                            <a:srgbClr val="000000"/>
                          </a:outerShdw>
                        </a:effectLst>
                        <a:latin typeface="黑体" pitchFamily="2" charset="-122"/>
                        <a:ea typeface="黑体" pitchFamily="2" charset="-122"/>
                      </a:endParaRPr>
                    </a:p>
                  </a:txBody>
                  <a:tcPr marL="0" marR="0" anchor="ct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购买</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价格</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生产</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周期</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生产批量</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维护费</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折旧</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规定</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残值</a:t>
                      </a:r>
                    </a:p>
                  </a:txBody>
                  <a:tcPr marL="0" marR="0" anchor="ct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76835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outerShdw blurRad="38100" dist="38100" dir="2700000" algn="tl">
                              <a:srgbClr val="FFFFFF"/>
                            </a:outerShdw>
                          </a:effectLst>
                          <a:latin typeface="黑体" pitchFamily="2" charset="-122"/>
                          <a:ea typeface="黑体" pitchFamily="2" charset="-122"/>
                        </a:rPr>
                        <a:t>生产线</a:t>
                      </a:r>
                    </a:p>
                  </a:txBody>
                  <a:tcPr marL="0" marR="0" anchor="ct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18M</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2Q</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20</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个</a:t>
                      </a: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批</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4M/</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年</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1M/</a:t>
                      </a:r>
                      <a:r>
                        <a:rPr kumimoji="0" lang="zh-CN" altLang="en-US" sz="1800" b="1" i="0" u="none" strike="noStrike" cap="none" normalizeH="0" baseline="0" smtClean="0">
                          <a:ln>
                            <a:noFill/>
                          </a:ln>
                          <a:solidFill>
                            <a:srgbClr val="FF3300"/>
                          </a:solidFill>
                          <a:effectLst/>
                          <a:latin typeface="黑体" pitchFamily="2" charset="-122"/>
                          <a:ea typeface="黑体" pitchFamily="2" charset="-122"/>
                        </a:rPr>
                        <a:t>季</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2M</a:t>
                      </a:r>
                    </a:p>
                  </a:txBody>
                  <a:tcPr marL="0" marR="0" anchor="ct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r>
            </a:tbl>
          </a:graphicData>
        </a:graphic>
      </p:graphicFrame>
      <p:sp>
        <p:nvSpPr>
          <p:cNvPr id="25631" name="矩形 24"/>
          <p:cNvSpPr>
            <a:spLocks noChangeArrowheads="1"/>
          </p:cNvSpPr>
          <p:nvPr/>
        </p:nvSpPr>
        <p:spPr bwMode="auto">
          <a:xfrm>
            <a:off x="674688" y="3789363"/>
            <a:ext cx="7858125" cy="2454275"/>
          </a:xfrm>
          <a:prstGeom prst="rect">
            <a:avLst/>
          </a:prstGeom>
          <a:noFill/>
          <a:ln w="9525">
            <a:noFill/>
            <a:miter lim="800000"/>
            <a:headEnd/>
            <a:tailEnd/>
          </a:ln>
        </p:spPr>
        <p:txBody>
          <a:bodyPr>
            <a:spAutoFit/>
          </a:bodyPr>
          <a:lstStyle/>
          <a:p>
            <a:pPr>
              <a:lnSpc>
                <a:spcPct val="110000"/>
              </a:lnSpc>
              <a:spcBef>
                <a:spcPct val="50000"/>
              </a:spcBef>
            </a:pPr>
            <a:r>
              <a:rPr lang="zh-CN" altLang="en-US">
                <a:latin typeface="黑体" pitchFamily="2" charset="-122"/>
              </a:rPr>
              <a:t>制造商只能通过购买获得生产线，生产线获得当期就可以投入生产。</a:t>
            </a:r>
          </a:p>
          <a:p>
            <a:pPr>
              <a:lnSpc>
                <a:spcPct val="110000"/>
              </a:lnSpc>
              <a:spcBef>
                <a:spcPct val="50000"/>
              </a:spcBef>
            </a:pPr>
            <a:r>
              <a:rPr lang="zh-CN" altLang="en-US">
                <a:latin typeface="黑体" pitchFamily="2" charset="-122"/>
              </a:rPr>
              <a:t>生产线按批量生产所有产品，每批为</a:t>
            </a:r>
            <a:r>
              <a:rPr lang="en-US" altLang="zh-CN">
                <a:latin typeface="黑体" pitchFamily="2" charset="-122"/>
              </a:rPr>
              <a:t>20</a:t>
            </a:r>
            <a:r>
              <a:rPr lang="zh-CN" altLang="en-US">
                <a:latin typeface="黑体" pitchFamily="2" charset="-122"/>
              </a:rPr>
              <a:t>个。</a:t>
            </a:r>
          </a:p>
          <a:p>
            <a:pPr>
              <a:lnSpc>
                <a:spcPct val="110000"/>
              </a:lnSpc>
              <a:spcBef>
                <a:spcPct val="50000"/>
              </a:spcBef>
            </a:pPr>
            <a:r>
              <a:rPr lang="zh-CN" altLang="en-US">
                <a:latin typeface="黑体" pitchFamily="2" charset="-122"/>
              </a:rPr>
              <a:t>每种产品的生产周期均为</a:t>
            </a:r>
            <a:r>
              <a:rPr lang="en-US" altLang="zh-CN">
                <a:latin typeface="黑体" pitchFamily="2" charset="-122"/>
              </a:rPr>
              <a:t>2Q</a:t>
            </a:r>
            <a:r>
              <a:rPr lang="zh-CN" altLang="en-US">
                <a:latin typeface="黑体" pitchFamily="2" charset="-122"/>
              </a:rPr>
              <a:t>，但可以流水生产。</a:t>
            </a:r>
          </a:p>
          <a:p>
            <a:pPr>
              <a:lnSpc>
                <a:spcPct val="110000"/>
              </a:lnSpc>
              <a:spcBef>
                <a:spcPct val="50000"/>
              </a:spcBef>
            </a:pPr>
            <a:r>
              <a:rPr lang="zh-CN" altLang="en-US">
                <a:latin typeface="黑体" pitchFamily="2" charset="-122"/>
              </a:rPr>
              <a:t>生产线可以生产所有产品，转产不需时间和费用，但在一条生产线上只能同时生产一种产品。</a:t>
            </a:r>
          </a:p>
          <a:p>
            <a:pPr>
              <a:lnSpc>
                <a:spcPct val="110000"/>
              </a:lnSpc>
              <a:spcBef>
                <a:spcPct val="50000"/>
              </a:spcBef>
            </a:pPr>
            <a:r>
              <a:rPr lang="zh-CN" altLang="en-US">
                <a:solidFill>
                  <a:srgbClr val="FF3300"/>
                </a:solidFill>
                <a:latin typeface="黑体" pitchFamily="2" charset="-122"/>
              </a:rPr>
              <a:t>注意 ：</a:t>
            </a:r>
            <a:r>
              <a:rPr lang="zh-CN" altLang="en-US">
                <a:solidFill>
                  <a:srgbClr val="FF3300"/>
                </a:solidFill>
                <a:latin typeface="黑体" pitchFamily="2" charset="-122"/>
                <a:sym typeface="Wingdings" pitchFamily="2" charset="2"/>
              </a:rPr>
              <a:t>（</a:t>
            </a:r>
            <a:r>
              <a:rPr lang="en-US" altLang="zh-CN">
                <a:solidFill>
                  <a:srgbClr val="FF3300"/>
                </a:solidFill>
                <a:latin typeface="黑体" pitchFamily="2" charset="-122"/>
                <a:sym typeface="Wingdings" pitchFamily="2" charset="2"/>
              </a:rPr>
              <a:t>1</a:t>
            </a:r>
            <a:r>
              <a:rPr lang="zh-CN" altLang="en-US">
                <a:solidFill>
                  <a:srgbClr val="FF3300"/>
                </a:solidFill>
                <a:latin typeface="黑体" pitchFamily="2" charset="-122"/>
                <a:sym typeface="Wingdings" pitchFamily="2" charset="2"/>
              </a:rPr>
              <a:t>）</a:t>
            </a:r>
            <a:r>
              <a:rPr lang="zh-CN" altLang="en-US">
                <a:solidFill>
                  <a:srgbClr val="FF3300"/>
                </a:solidFill>
                <a:latin typeface="黑体" pitchFamily="2" charset="-122"/>
              </a:rPr>
              <a:t>生产线一但投入，不能完全停产；（</a:t>
            </a:r>
            <a:r>
              <a:rPr lang="en-US" altLang="zh-CN">
                <a:solidFill>
                  <a:srgbClr val="FF3300"/>
                </a:solidFill>
                <a:latin typeface="黑体" pitchFamily="2" charset="-122"/>
              </a:rPr>
              <a:t>2</a:t>
            </a:r>
            <a:r>
              <a:rPr lang="zh-CN" altLang="en-US">
                <a:solidFill>
                  <a:srgbClr val="FF3300"/>
                </a:solidFill>
                <a:latin typeface="黑体" pitchFamily="2" charset="-122"/>
              </a:rPr>
              <a:t>）生产线不得出售。</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2"/>
          <p:cNvSpPr>
            <a:spLocks noChangeArrowheads="1"/>
          </p:cNvSpPr>
          <p:nvPr/>
        </p:nvSpPr>
        <p:spPr bwMode="auto">
          <a:xfrm>
            <a:off x="1219200" y="228600"/>
            <a:ext cx="6143625" cy="62071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制造商</a:t>
            </a:r>
          </a:p>
        </p:txBody>
      </p:sp>
      <p:pic>
        <p:nvPicPr>
          <p:cNvPr id="26627" name="图片 19" descr="Magical Snap - 2009.07.13 16.25 - 007.jpg"/>
          <p:cNvPicPr>
            <a:picLocks noChangeAspect="1"/>
          </p:cNvPicPr>
          <p:nvPr/>
        </p:nvPicPr>
        <p:blipFill>
          <a:blip r:embed="rId3" cstate="print"/>
          <a:srcRect/>
          <a:stretch>
            <a:fillRect/>
          </a:stretch>
        </p:blipFill>
        <p:spPr bwMode="auto">
          <a:xfrm>
            <a:off x="1619250" y="1484313"/>
            <a:ext cx="4351338" cy="1362075"/>
          </a:xfrm>
          <a:prstGeom prst="rect">
            <a:avLst/>
          </a:prstGeom>
          <a:noFill/>
          <a:ln w="9525">
            <a:noFill/>
            <a:miter lim="800000"/>
            <a:headEnd/>
            <a:tailEnd/>
          </a:ln>
        </p:spPr>
      </p:pic>
      <p:sp>
        <p:nvSpPr>
          <p:cNvPr id="26628" name="Rectangle 2052"/>
          <p:cNvSpPr>
            <a:spLocks noChangeArrowheads="1"/>
          </p:cNvSpPr>
          <p:nvPr/>
        </p:nvSpPr>
        <p:spPr bwMode="auto">
          <a:xfrm>
            <a:off x="684213" y="4652963"/>
            <a:ext cx="8002587" cy="1187450"/>
          </a:xfrm>
          <a:prstGeom prst="rect">
            <a:avLst/>
          </a:prstGeom>
          <a:noFill/>
          <a:ln w="9525">
            <a:noFill/>
            <a:miter lim="800000"/>
            <a:headEnd/>
            <a:tailEnd/>
          </a:ln>
        </p:spPr>
        <p:txBody>
          <a:bodyPr>
            <a:spAutoFit/>
          </a:bodyPr>
          <a:lstStyle/>
          <a:p>
            <a:pPr>
              <a:lnSpc>
                <a:spcPct val="120000"/>
              </a:lnSpc>
            </a:pPr>
            <a:r>
              <a:rPr lang="zh-CN" altLang="en-US" sz="2000" dirty="0"/>
              <a:t>多个新产品的研发投资可以同时进行，按季度平均支付。</a:t>
            </a:r>
          </a:p>
          <a:p>
            <a:pPr>
              <a:lnSpc>
                <a:spcPct val="120000"/>
              </a:lnSpc>
            </a:pPr>
            <a:r>
              <a:rPr lang="zh-CN" altLang="en-US" sz="2000" dirty="0"/>
              <a:t>可以随时中断或中止研发，但必须完成研发投资并取得生产资格证</a:t>
            </a:r>
          </a:p>
          <a:p>
            <a:pPr>
              <a:lnSpc>
                <a:spcPct val="120000"/>
              </a:lnSpc>
            </a:pPr>
            <a:r>
              <a:rPr lang="zh-CN" altLang="en-US" sz="2000" dirty="0"/>
              <a:t>后方可开始生产。</a:t>
            </a:r>
          </a:p>
        </p:txBody>
      </p:sp>
      <p:sp>
        <p:nvSpPr>
          <p:cNvPr id="26629" name="Rectangle 2053"/>
          <p:cNvSpPr>
            <a:spLocks noChangeArrowheads="1"/>
          </p:cNvSpPr>
          <p:nvPr/>
        </p:nvSpPr>
        <p:spPr bwMode="auto">
          <a:xfrm>
            <a:off x="684213" y="5805488"/>
            <a:ext cx="7488237" cy="701675"/>
          </a:xfrm>
          <a:prstGeom prst="rect">
            <a:avLst/>
          </a:prstGeom>
          <a:noFill/>
          <a:ln w="9525">
            <a:noFill/>
            <a:miter lim="800000"/>
            <a:headEnd/>
            <a:tailEnd/>
          </a:ln>
        </p:spPr>
        <p:txBody>
          <a:bodyPr>
            <a:spAutoFit/>
          </a:bodyPr>
          <a:lstStyle/>
          <a:p>
            <a:pPr>
              <a:spcBef>
                <a:spcPct val="50000"/>
              </a:spcBef>
            </a:pPr>
            <a:r>
              <a:rPr lang="zh-CN" altLang="en-US" sz="2000"/>
              <a:t>研发投资计入当期的综合费用，研发投资完成后持全部投资换取产品生产资格证。</a:t>
            </a:r>
          </a:p>
        </p:txBody>
      </p:sp>
      <p:graphicFrame>
        <p:nvGraphicFramePr>
          <p:cNvPr id="27754" name="Group 106"/>
          <p:cNvGraphicFramePr>
            <a:graphicFrameLocks noGrp="1"/>
          </p:cNvGraphicFramePr>
          <p:nvPr/>
        </p:nvGraphicFramePr>
        <p:xfrm>
          <a:off x="914400" y="3124200"/>
          <a:ext cx="7175500" cy="1463040"/>
        </p:xfrm>
        <a:graphic>
          <a:graphicData uri="http://schemas.openxmlformats.org/drawingml/2006/table">
            <a:tbl>
              <a:tblPr/>
              <a:tblGrid>
                <a:gridCol w="2255838"/>
                <a:gridCol w="1239837"/>
                <a:gridCol w="1203325"/>
                <a:gridCol w="1238250"/>
                <a:gridCol w="1238250"/>
              </a:tblGrid>
              <a:tr h="360363">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bg1"/>
                          </a:solidFill>
                          <a:effectLst/>
                          <a:latin typeface="楷体_GB2312" pitchFamily="49" charset="-122"/>
                          <a:ea typeface="楷体_GB2312" pitchFamily="49" charset="-122"/>
                        </a:rPr>
                        <a:t>产  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r>
              <a:tr h="36036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研发时间</a:t>
                      </a:r>
                      <a:endParaRPr kumimoji="1" lang="zh-CN" altLang="en-US"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2Q</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2Q</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2Q</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r>
              <a:tr h="358775">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研发投资</a:t>
                      </a:r>
                      <a:endParaRPr kumimoji="1" lang="zh-CN" altLang="en-US"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36M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48M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r>
              <a:tr h="36036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直接生产成本</a:t>
                      </a:r>
                      <a:endParaRPr kumimoji="1" lang="zh-CN" altLang="en-US"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1M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dirty="0" smtClean="0">
                          <a:ln>
                            <a:noFill/>
                          </a:ln>
                          <a:solidFill>
                            <a:schemeClr val="tx1"/>
                          </a:solidFill>
                          <a:effectLst/>
                          <a:latin typeface="楷体_GB2312" pitchFamily="49" charset="-122"/>
                          <a:ea typeface="楷体_GB2312" pitchFamily="49" charset="-122"/>
                        </a:rPr>
                        <a:t>3M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dirty="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dirty="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r>
            </a:tbl>
          </a:graphicData>
        </a:graphic>
      </p:graphicFrame>
      <p:sp>
        <p:nvSpPr>
          <p:cNvPr id="26662" name="Rectangle 42"/>
          <p:cNvSpPr>
            <a:spLocks noChangeArrowheads="1"/>
          </p:cNvSpPr>
          <p:nvPr/>
        </p:nvSpPr>
        <p:spPr bwMode="auto">
          <a:xfrm>
            <a:off x="900113" y="908050"/>
            <a:ext cx="7416800" cy="427038"/>
          </a:xfrm>
          <a:prstGeom prst="rect">
            <a:avLst/>
          </a:prstGeom>
          <a:noFill/>
          <a:ln w="9525">
            <a:noFill/>
            <a:miter lim="800000"/>
            <a:headEnd/>
            <a:tailEnd/>
          </a:ln>
        </p:spPr>
        <p:txBody>
          <a:bodyPr>
            <a:spAutoFit/>
          </a:bodyPr>
          <a:lstStyle/>
          <a:p>
            <a:r>
              <a:rPr lang="en-US" altLang="zh-CN" sz="2200">
                <a:latin typeface="黑体" pitchFamily="2" charset="-122"/>
              </a:rPr>
              <a:t>3</a:t>
            </a:r>
            <a:r>
              <a:rPr lang="zh-CN" altLang="en-US" sz="2200">
                <a:latin typeface="黑体" pitchFamily="2" charset="-122"/>
              </a:rPr>
              <a:t>、产品研发与生产</a:t>
            </a:r>
          </a:p>
        </p:txBody>
      </p:sp>
      <p:grpSp>
        <p:nvGrpSpPr>
          <p:cNvPr id="26663" name="Group 62"/>
          <p:cNvGrpSpPr>
            <a:grpSpLocks/>
          </p:cNvGrpSpPr>
          <p:nvPr/>
        </p:nvGrpSpPr>
        <p:grpSpPr bwMode="auto">
          <a:xfrm>
            <a:off x="6084888" y="1484313"/>
            <a:ext cx="1368425" cy="1368425"/>
            <a:chOff x="3833" y="935"/>
            <a:chExt cx="862" cy="862"/>
          </a:xfrm>
        </p:grpSpPr>
        <p:pic>
          <p:nvPicPr>
            <p:cNvPr id="26664" name="图片 19" descr="Magical Snap - 2009.07.13 16.25 - 007.jpg"/>
            <p:cNvPicPr preferRelativeResize="0">
              <a:picLocks noChangeAspect="1"/>
            </p:cNvPicPr>
            <p:nvPr/>
          </p:nvPicPr>
          <p:blipFill>
            <a:blip r:embed="rId3" cstate="print"/>
            <a:srcRect r="68552" b="-467"/>
            <a:stretch>
              <a:fillRect/>
            </a:stretch>
          </p:blipFill>
          <p:spPr bwMode="auto">
            <a:xfrm>
              <a:off x="3833" y="935"/>
              <a:ext cx="862" cy="862"/>
            </a:xfrm>
            <a:prstGeom prst="rect">
              <a:avLst/>
            </a:prstGeom>
            <a:solidFill>
              <a:schemeClr val="accent1"/>
            </a:solidFill>
            <a:ln w="9525">
              <a:noFill/>
              <a:miter lim="800000"/>
              <a:headEnd/>
              <a:tailEnd/>
            </a:ln>
          </p:spPr>
        </p:pic>
        <p:grpSp>
          <p:nvGrpSpPr>
            <p:cNvPr id="26665" name="Group 61"/>
            <p:cNvGrpSpPr>
              <a:grpSpLocks/>
            </p:cNvGrpSpPr>
            <p:nvPr/>
          </p:nvGrpSpPr>
          <p:grpSpPr bwMode="auto">
            <a:xfrm>
              <a:off x="3833" y="935"/>
              <a:ext cx="295" cy="227"/>
              <a:chOff x="3833" y="935"/>
              <a:chExt cx="295" cy="227"/>
            </a:xfrm>
          </p:grpSpPr>
          <p:pic>
            <p:nvPicPr>
              <p:cNvPr id="26666" name="图片 19" descr="Magical Snap - 2009.07.13 16.25 - 007.jpg"/>
              <p:cNvPicPr>
                <a:picLocks noChangeAspect="1"/>
              </p:cNvPicPr>
              <p:nvPr/>
            </p:nvPicPr>
            <p:blipFill>
              <a:blip r:embed="rId3" cstate="print"/>
              <a:srcRect l="24808" r="68552" b="73543"/>
              <a:stretch>
                <a:fillRect/>
              </a:stretch>
            </p:blipFill>
            <p:spPr bwMode="auto">
              <a:xfrm>
                <a:off x="3833" y="935"/>
                <a:ext cx="182" cy="227"/>
              </a:xfrm>
              <a:prstGeom prst="rect">
                <a:avLst/>
              </a:prstGeom>
              <a:noFill/>
              <a:ln w="9525">
                <a:noFill/>
                <a:miter lim="800000"/>
                <a:headEnd/>
                <a:tailEnd/>
              </a:ln>
            </p:spPr>
          </p:pic>
          <p:sp>
            <p:nvSpPr>
              <p:cNvPr id="26667" name="Rectangle 42"/>
              <p:cNvSpPr>
                <a:spLocks noChangeArrowheads="1"/>
              </p:cNvSpPr>
              <p:nvPr/>
            </p:nvSpPr>
            <p:spPr bwMode="auto">
              <a:xfrm>
                <a:off x="3840" y="960"/>
                <a:ext cx="288" cy="173"/>
              </a:xfrm>
              <a:prstGeom prst="rect">
                <a:avLst/>
              </a:prstGeom>
              <a:noFill/>
              <a:ln w="9525">
                <a:noFill/>
                <a:miter lim="800000"/>
                <a:headEnd/>
                <a:tailEnd/>
              </a:ln>
            </p:spPr>
            <p:txBody>
              <a:bodyPr>
                <a:spAutoFit/>
              </a:bodyPr>
              <a:lstStyle/>
              <a:p>
                <a:r>
                  <a:rPr lang="en-US" altLang="zh-CN" sz="1200"/>
                  <a:t>P4</a:t>
                </a:r>
              </a:p>
            </p:txBody>
          </p:sp>
        </p:grpSp>
      </p:gr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2"/>
          <p:cNvSpPr>
            <a:spLocks noChangeArrowheads="1"/>
          </p:cNvSpPr>
          <p:nvPr/>
        </p:nvSpPr>
        <p:spPr bwMode="auto">
          <a:xfrm>
            <a:off x="609600" y="990600"/>
            <a:ext cx="7704138" cy="544513"/>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4</a:t>
            </a:r>
            <a:r>
              <a:rPr lang="zh-CN" altLang="en-US" sz="2200">
                <a:latin typeface="黑体" pitchFamily="2" charset="-122"/>
              </a:rPr>
              <a:t>、直营店（旗舰店）建设</a:t>
            </a:r>
          </a:p>
        </p:txBody>
      </p:sp>
      <p:sp>
        <p:nvSpPr>
          <p:cNvPr id="27651" name="Rectangle 102"/>
          <p:cNvSpPr>
            <a:spLocks noChangeArrowheads="1"/>
          </p:cNvSpPr>
          <p:nvPr/>
        </p:nvSpPr>
        <p:spPr bwMode="auto">
          <a:xfrm>
            <a:off x="1219200" y="2286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制造商</a:t>
            </a:r>
          </a:p>
        </p:txBody>
      </p:sp>
      <p:graphicFrame>
        <p:nvGraphicFramePr>
          <p:cNvPr id="28702" name="Group 30"/>
          <p:cNvGraphicFramePr>
            <a:graphicFrameLocks noGrp="1"/>
          </p:cNvGraphicFramePr>
          <p:nvPr/>
        </p:nvGraphicFramePr>
        <p:xfrm>
          <a:off x="1066800" y="3200400"/>
          <a:ext cx="6553200" cy="777240"/>
        </p:xfrm>
        <a:graphic>
          <a:graphicData uri="http://schemas.openxmlformats.org/drawingml/2006/table">
            <a:tbl>
              <a:tblPr/>
              <a:tblGrid>
                <a:gridCol w="1117600"/>
                <a:gridCol w="1190625"/>
                <a:gridCol w="1341438"/>
                <a:gridCol w="2903537"/>
              </a:tblGrid>
              <a:tr h="36671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800" b="1" i="0" u="none" strike="noStrike" cap="none" normalizeH="0" baseline="0" dirty="0" smtClean="0">
                        <a:ln>
                          <a:noFill/>
                        </a:ln>
                        <a:solidFill>
                          <a:srgbClr val="FF0000"/>
                        </a:solidFill>
                        <a:effectLst>
                          <a:outerShdw blurRad="38100" dist="38100" dir="2700000" algn="tl">
                            <a:srgbClr val="000000"/>
                          </a:outerShdw>
                        </a:effectLst>
                        <a:latin typeface="黑体" pitchFamily="2" charset="-122"/>
                        <a:ea typeface="黑体" pitchFamily="2"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建店费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店面费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最大产品销售数量</a:t>
                      </a:r>
                      <a:r>
                        <a:rPr kumimoji="0" lang="en-US" altLang="zh-CN"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a:t>
                      </a:r>
                      <a:r>
                        <a:rPr kumimoji="0" lang="zh-CN" altLang="en-US"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latin typeface="黑体" pitchFamily="2" charset="-122"/>
                          <a:ea typeface="黑体" pitchFamily="2" charset="-122"/>
                        </a:rPr>
                        <a:t>直营店</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8 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1M/</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季</a:t>
                      </a:r>
                      <a:endParaRPr kumimoji="0" lang="en-US" altLang="zh-CN" sz="1800" b="1" i="0" u="none" strike="noStrike" cap="none" normalizeH="0" baseline="0" dirty="0" smtClean="0">
                        <a:ln>
                          <a:noFill/>
                        </a:ln>
                        <a:solidFill>
                          <a:schemeClr val="tx1"/>
                        </a:solidFill>
                        <a:effectLst/>
                        <a:latin typeface="黑体" pitchFamily="2" charset="-122"/>
                        <a:ea typeface="黑体" pitchFamily="2"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7</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个</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27669" name="Rectangle 15"/>
          <p:cNvSpPr>
            <a:spLocks noChangeArrowheads="1"/>
          </p:cNvSpPr>
          <p:nvPr/>
        </p:nvSpPr>
        <p:spPr bwMode="auto">
          <a:xfrm>
            <a:off x="457200" y="4570413"/>
            <a:ext cx="8424863" cy="1560512"/>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制造商可自由选择建设直营店的区域，但在同一时刻只能建设一家直营店。</a:t>
            </a:r>
          </a:p>
          <a:p>
            <a:pPr eaLnBrk="0" hangingPunct="0">
              <a:lnSpc>
                <a:spcPct val="110000"/>
              </a:lnSpc>
              <a:spcBef>
                <a:spcPct val="50000"/>
              </a:spcBef>
            </a:pPr>
            <a:r>
              <a:rPr lang="zh-CN" altLang="en-US"/>
              <a:t>如果希望在另外的区域开设直营店，必须先关闭原来的直营店，再在新的区域进行直营店的建设。</a:t>
            </a:r>
          </a:p>
          <a:p>
            <a:pPr eaLnBrk="0" hangingPunct="0">
              <a:lnSpc>
                <a:spcPct val="110000"/>
              </a:lnSpc>
              <a:spcBef>
                <a:spcPct val="50000"/>
              </a:spcBef>
            </a:pPr>
            <a:r>
              <a:rPr lang="zh-CN" altLang="zh-CN"/>
              <a:t>制造商可关闭直营店，关闭时无任何收入。</a:t>
            </a:r>
            <a:r>
              <a:rPr lang="zh-CN" altLang="en-US"/>
              <a:t>再次开店时需重新支付建设费用。</a:t>
            </a:r>
          </a:p>
        </p:txBody>
      </p:sp>
      <p:pic>
        <p:nvPicPr>
          <p:cNvPr id="27670" name="Picture 23" descr="C:\DOCUME~1\dengyan\LOCALS~1\Temp\[JRF{2@(0_3OT$P}2@R1X]6.jpg"/>
          <p:cNvPicPr>
            <a:picLocks noChangeAspect="1" noChangeArrowheads="1"/>
          </p:cNvPicPr>
          <p:nvPr/>
        </p:nvPicPr>
        <p:blipFill>
          <a:blip r:embed="rId2" cstate="print"/>
          <a:srcRect/>
          <a:stretch>
            <a:fillRect/>
          </a:stretch>
        </p:blipFill>
        <p:spPr bwMode="auto">
          <a:xfrm>
            <a:off x="4343400" y="1524000"/>
            <a:ext cx="1676400" cy="1549400"/>
          </a:xfrm>
          <a:prstGeom prst="rect">
            <a:avLst/>
          </a:prstGeom>
          <a:noFill/>
          <a:ln w="9525">
            <a:noFill/>
            <a:miter lim="800000"/>
            <a:headEnd/>
            <a:tailEnd/>
          </a:ln>
        </p:spPr>
      </p:pic>
      <p:sp>
        <p:nvSpPr>
          <p:cNvPr id="27671" name="Rectangle 42"/>
          <p:cNvSpPr>
            <a:spLocks noChangeArrowheads="1"/>
          </p:cNvSpPr>
          <p:nvPr/>
        </p:nvSpPr>
        <p:spPr bwMode="auto">
          <a:xfrm>
            <a:off x="3657600" y="2514600"/>
            <a:ext cx="762000" cy="341313"/>
          </a:xfrm>
          <a:prstGeom prst="rect">
            <a:avLst/>
          </a:prstGeom>
          <a:noFill/>
          <a:ln w="9525">
            <a:noFill/>
            <a:miter lim="800000"/>
            <a:headEnd/>
            <a:tailEnd/>
          </a:ln>
        </p:spPr>
        <p:txBody>
          <a:bodyPr>
            <a:spAutoFit/>
          </a:bodyPr>
          <a:lstStyle/>
          <a:p>
            <a:pPr>
              <a:lnSpc>
                <a:spcPct val="135000"/>
              </a:lnSpc>
            </a:pPr>
            <a:r>
              <a:rPr lang="zh-CN" altLang="en-US" sz="1400">
                <a:latin typeface="黑体" pitchFamily="2" charset="-122"/>
              </a:rPr>
              <a:t>直营店</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2"/>
          <p:cNvSpPr>
            <a:spLocks noChangeArrowheads="1"/>
          </p:cNvSpPr>
          <p:nvPr/>
        </p:nvSpPr>
        <p:spPr bwMode="auto">
          <a:xfrm>
            <a:off x="762000" y="1295400"/>
            <a:ext cx="7416800" cy="427038"/>
          </a:xfrm>
          <a:prstGeom prst="rect">
            <a:avLst/>
          </a:prstGeom>
          <a:noFill/>
          <a:ln w="9525">
            <a:noFill/>
            <a:miter lim="800000"/>
            <a:headEnd/>
            <a:tailEnd/>
          </a:ln>
        </p:spPr>
        <p:txBody>
          <a:bodyPr>
            <a:spAutoFit/>
          </a:bodyPr>
          <a:lstStyle/>
          <a:p>
            <a:r>
              <a:rPr lang="en-US" altLang="zh-CN" sz="2200">
                <a:latin typeface="黑体" pitchFamily="2" charset="-122"/>
              </a:rPr>
              <a:t>1</a:t>
            </a:r>
            <a:r>
              <a:rPr lang="zh-CN" altLang="en-US" sz="2200">
                <a:latin typeface="黑体" pitchFamily="2" charset="-122"/>
              </a:rPr>
              <a:t>、代理资质</a:t>
            </a:r>
          </a:p>
        </p:txBody>
      </p:sp>
      <p:sp>
        <p:nvSpPr>
          <p:cNvPr id="28675" name="Rectangle 102"/>
          <p:cNvSpPr>
            <a:spLocks noChangeArrowheads="1"/>
          </p:cNvSpPr>
          <p:nvPr/>
        </p:nvSpPr>
        <p:spPr bwMode="auto">
          <a:xfrm>
            <a:off x="990600" y="3810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分销渠道</a:t>
            </a:r>
          </a:p>
        </p:txBody>
      </p:sp>
      <p:pic>
        <p:nvPicPr>
          <p:cNvPr id="28676" name="图片 9" descr="Magical Snap - 2009.07.13 16.41 - 008.jpg"/>
          <p:cNvPicPr>
            <a:picLocks noChangeAspect="1"/>
          </p:cNvPicPr>
          <p:nvPr/>
        </p:nvPicPr>
        <p:blipFill>
          <a:blip r:embed="rId2" cstate="print"/>
          <a:srcRect/>
          <a:stretch>
            <a:fillRect/>
          </a:stretch>
        </p:blipFill>
        <p:spPr bwMode="auto">
          <a:xfrm>
            <a:off x="1189038" y="1928813"/>
            <a:ext cx="5091112" cy="1609725"/>
          </a:xfrm>
          <a:prstGeom prst="rect">
            <a:avLst/>
          </a:prstGeom>
          <a:noFill/>
          <a:ln w="9525">
            <a:noFill/>
            <a:miter lim="800000"/>
            <a:headEnd/>
            <a:tailEnd/>
          </a:ln>
        </p:spPr>
      </p:pic>
      <p:sp>
        <p:nvSpPr>
          <p:cNvPr id="28677" name="矩形 13"/>
          <p:cNvSpPr>
            <a:spLocks noChangeArrowheads="1"/>
          </p:cNvSpPr>
          <p:nvPr/>
        </p:nvSpPr>
        <p:spPr bwMode="auto">
          <a:xfrm>
            <a:off x="971550" y="4868863"/>
            <a:ext cx="7639050" cy="1401762"/>
          </a:xfrm>
          <a:prstGeom prst="rect">
            <a:avLst/>
          </a:prstGeom>
          <a:noFill/>
          <a:ln w="9525">
            <a:noFill/>
            <a:miter lim="800000"/>
            <a:headEnd/>
            <a:tailEnd/>
          </a:ln>
        </p:spPr>
        <p:txBody>
          <a:bodyPr>
            <a:spAutoFit/>
          </a:bodyPr>
          <a:lstStyle/>
          <a:p>
            <a:pPr>
              <a:lnSpc>
                <a:spcPct val="110000"/>
              </a:lnSpc>
              <a:spcBef>
                <a:spcPct val="50000"/>
              </a:spcBef>
            </a:pPr>
            <a:r>
              <a:rPr lang="zh-CN" altLang="en-US" sz="2000"/>
              <a:t>渠道商可以根据市场情况向制造商申请选择当年欲代理经销的产品</a:t>
            </a:r>
          </a:p>
          <a:p>
            <a:pPr>
              <a:lnSpc>
                <a:spcPct val="110000"/>
              </a:lnSpc>
              <a:spcBef>
                <a:spcPct val="50000"/>
              </a:spcBef>
            </a:pPr>
            <a:r>
              <a:rPr lang="zh-CN" altLang="en-US" sz="2000"/>
              <a:t>渠道选择的代理产品必须是上游制造商有资质生产的产品。</a:t>
            </a:r>
          </a:p>
          <a:p>
            <a:pPr>
              <a:lnSpc>
                <a:spcPct val="110000"/>
              </a:lnSpc>
              <a:spcBef>
                <a:spcPct val="50000"/>
              </a:spcBef>
            </a:pPr>
            <a:r>
              <a:rPr lang="zh-CN" altLang="en-US" sz="2000"/>
              <a:t>渠道在年初向制造商支付授权代理商品的代理费。</a:t>
            </a:r>
          </a:p>
        </p:txBody>
      </p:sp>
      <p:graphicFrame>
        <p:nvGraphicFramePr>
          <p:cNvPr id="29743" name="Group 47"/>
          <p:cNvGraphicFramePr>
            <a:graphicFrameLocks noGrp="1"/>
          </p:cNvGraphicFramePr>
          <p:nvPr/>
        </p:nvGraphicFramePr>
        <p:xfrm>
          <a:off x="1187450" y="3789363"/>
          <a:ext cx="6600825" cy="935038"/>
        </p:xfrm>
        <a:graphic>
          <a:graphicData uri="http://schemas.openxmlformats.org/drawingml/2006/table">
            <a:tbl>
              <a:tblPr/>
              <a:tblGrid>
                <a:gridCol w="1728788"/>
                <a:gridCol w="1212850"/>
                <a:gridCol w="1195387"/>
                <a:gridCol w="1231900"/>
                <a:gridCol w="1231900"/>
              </a:tblGrid>
              <a:tr h="468313">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bg1"/>
                          </a:solidFill>
                          <a:effectLst/>
                          <a:latin typeface="楷体_GB2312" pitchFamily="49" charset="-122"/>
                          <a:ea typeface="楷体_GB2312" pitchFamily="49" charset="-122"/>
                        </a:rPr>
                        <a:t>产品</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66725">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代理费</a:t>
                      </a: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年</a:t>
                      </a:r>
                      <a:endParaRPr kumimoji="1" lang="zh-CN" altLang="en-US"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r>
            </a:tbl>
          </a:graphicData>
        </a:graphic>
      </p:graphicFrame>
      <p:grpSp>
        <p:nvGrpSpPr>
          <p:cNvPr id="28698" name="Group 36"/>
          <p:cNvGrpSpPr>
            <a:grpSpLocks/>
          </p:cNvGrpSpPr>
          <p:nvPr/>
        </p:nvGrpSpPr>
        <p:grpSpPr bwMode="auto">
          <a:xfrm>
            <a:off x="6372225" y="1905000"/>
            <a:ext cx="1584325" cy="1644650"/>
            <a:chOff x="4014" y="1200"/>
            <a:chExt cx="998" cy="1036"/>
          </a:xfrm>
        </p:grpSpPr>
        <p:pic>
          <p:nvPicPr>
            <p:cNvPr id="28699" name="图片 9" descr="Magical Snap - 2009.07.13 16.41 - 008.jpg"/>
            <p:cNvPicPr>
              <a:picLocks noChangeAspect="1"/>
            </p:cNvPicPr>
            <p:nvPr/>
          </p:nvPicPr>
          <p:blipFill>
            <a:blip r:embed="rId2" cstate="print"/>
            <a:srcRect l="33926" r="34955" b="-2170"/>
            <a:stretch>
              <a:fillRect/>
            </a:stretch>
          </p:blipFill>
          <p:spPr bwMode="auto">
            <a:xfrm>
              <a:off x="4014" y="1200"/>
              <a:ext cx="998" cy="1036"/>
            </a:xfrm>
            <a:prstGeom prst="rect">
              <a:avLst/>
            </a:prstGeom>
            <a:noFill/>
            <a:ln w="9525">
              <a:noFill/>
              <a:miter lim="800000"/>
              <a:headEnd/>
              <a:tailEnd/>
            </a:ln>
          </p:spPr>
        </p:pic>
        <p:grpSp>
          <p:nvGrpSpPr>
            <p:cNvPr id="28700" name="Group 35"/>
            <p:cNvGrpSpPr>
              <a:grpSpLocks/>
            </p:cNvGrpSpPr>
            <p:nvPr/>
          </p:nvGrpSpPr>
          <p:grpSpPr bwMode="auto">
            <a:xfrm>
              <a:off x="4059" y="1200"/>
              <a:ext cx="272" cy="234"/>
              <a:chOff x="4059" y="1200"/>
              <a:chExt cx="272" cy="234"/>
            </a:xfrm>
          </p:grpSpPr>
          <p:pic>
            <p:nvPicPr>
              <p:cNvPr id="28701" name="图片 9" descr="Magical Snap - 2009.07.13 16.41 - 008.jpg"/>
              <p:cNvPicPr>
                <a:picLocks noChangeAspect="1"/>
              </p:cNvPicPr>
              <p:nvPr/>
            </p:nvPicPr>
            <p:blipFill>
              <a:blip r:embed="rId2" cstate="print"/>
              <a:srcRect l="59370" r="34955" b="77614"/>
              <a:stretch>
                <a:fillRect/>
              </a:stretch>
            </p:blipFill>
            <p:spPr bwMode="auto">
              <a:xfrm>
                <a:off x="4059" y="1207"/>
                <a:ext cx="182" cy="227"/>
              </a:xfrm>
              <a:prstGeom prst="rect">
                <a:avLst/>
              </a:prstGeom>
              <a:noFill/>
              <a:ln w="9525">
                <a:noFill/>
                <a:miter lim="800000"/>
                <a:headEnd/>
                <a:tailEnd/>
              </a:ln>
            </p:spPr>
          </p:pic>
          <p:sp>
            <p:nvSpPr>
              <p:cNvPr id="28702" name="Rectangle 42"/>
              <p:cNvSpPr>
                <a:spLocks noChangeArrowheads="1"/>
              </p:cNvSpPr>
              <p:nvPr/>
            </p:nvSpPr>
            <p:spPr bwMode="auto">
              <a:xfrm>
                <a:off x="4059" y="1200"/>
                <a:ext cx="272" cy="192"/>
              </a:xfrm>
              <a:prstGeom prst="rect">
                <a:avLst/>
              </a:prstGeom>
              <a:noFill/>
              <a:ln w="9525">
                <a:noFill/>
                <a:miter lim="800000"/>
                <a:headEnd/>
                <a:tailEnd/>
              </a:ln>
            </p:spPr>
            <p:txBody>
              <a:bodyPr>
                <a:spAutoFit/>
              </a:bodyPr>
              <a:lstStyle/>
              <a:p>
                <a:r>
                  <a:rPr lang="en-US" altLang="zh-CN" sz="1400">
                    <a:latin typeface="黑体" pitchFamily="2" charset="-122"/>
                  </a:rPr>
                  <a:t>P4</a:t>
                </a:r>
              </a:p>
            </p:txBody>
          </p:sp>
        </p:gr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2"/>
          <p:cNvSpPr>
            <a:spLocks noChangeArrowheads="1"/>
          </p:cNvSpPr>
          <p:nvPr/>
        </p:nvSpPr>
        <p:spPr bwMode="auto">
          <a:xfrm>
            <a:off x="533400" y="838200"/>
            <a:ext cx="7416800" cy="493713"/>
          </a:xfrm>
          <a:prstGeom prst="rect">
            <a:avLst/>
          </a:prstGeom>
          <a:noFill/>
          <a:ln w="9525">
            <a:noFill/>
            <a:miter lim="800000"/>
            <a:headEnd/>
            <a:tailEnd/>
          </a:ln>
        </p:spPr>
        <p:txBody>
          <a:bodyPr>
            <a:spAutoFit/>
          </a:bodyPr>
          <a:lstStyle/>
          <a:p>
            <a:pPr>
              <a:lnSpc>
                <a:spcPct val="120000"/>
              </a:lnSpc>
            </a:pPr>
            <a:r>
              <a:rPr lang="en-US" altLang="zh-CN" sz="2200">
                <a:latin typeface="黑体" pitchFamily="2" charset="-122"/>
              </a:rPr>
              <a:t>2</a:t>
            </a:r>
            <a:r>
              <a:rPr lang="zh-CN" altLang="en-US" sz="2200">
                <a:latin typeface="黑体" pitchFamily="2" charset="-122"/>
              </a:rPr>
              <a:t>、渠道建设及管理</a:t>
            </a:r>
            <a:endParaRPr lang="en-US" altLang="zh-CN" sz="2200">
              <a:latin typeface="黑体" pitchFamily="2" charset="-122"/>
            </a:endParaRPr>
          </a:p>
        </p:txBody>
      </p:sp>
      <p:sp>
        <p:nvSpPr>
          <p:cNvPr id="29699" name="Rectangle 102"/>
          <p:cNvSpPr>
            <a:spLocks noChangeArrowheads="1"/>
          </p:cNvSpPr>
          <p:nvPr/>
        </p:nvSpPr>
        <p:spPr bwMode="auto">
          <a:xfrm>
            <a:off x="1295400" y="228600"/>
            <a:ext cx="6072188"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分销渠道</a:t>
            </a:r>
          </a:p>
        </p:txBody>
      </p:sp>
      <p:graphicFrame>
        <p:nvGraphicFramePr>
          <p:cNvPr id="30750" name="Group 30"/>
          <p:cNvGraphicFramePr>
            <a:graphicFrameLocks noGrp="1"/>
          </p:cNvGraphicFramePr>
          <p:nvPr/>
        </p:nvGraphicFramePr>
        <p:xfrm>
          <a:off x="685800" y="3009900"/>
          <a:ext cx="6745286" cy="1943100"/>
        </p:xfrm>
        <a:graphic>
          <a:graphicData uri="http://schemas.openxmlformats.org/drawingml/2006/table">
            <a:tbl>
              <a:tblPr/>
              <a:tblGrid>
                <a:gridCol w="1487487"/>
                <a:gridCol w="1600200"/>
                <a:gridCol w="3657599"/>
              </a:tblGrid>
              <a:tr h="377825">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dirty="0" smtClean="0">
                          <a:ln>
                            <a:noFill/>
                          </a:ln>
                          <a:solidFill>
                            <a:schemeClr val="bg1"/>
                          </a:solidFill>
                          <a:effectLst>
                            <a:outerShdw blurRad="38100" dist="38100" dir="2700000" algn="tl">
                              <a:srgbClr val="000000"/>
                            </a:outerShdw>
                          </a:effectLst>
                          <a:latin typeface="黑体" pitchFamily="2" charset="-122"/>
                          <a:ea typeface="黑体" pitchFamily="2" charset="-122"/>
                        </a:rPr>
                        <a:t>渠道建设费</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dirty="0" smtClean="0">
                          <a:ln>
                            <a:noFill/>
                          </a:ln>
                          <a:solidFill>
                            <a:schemeClr val="bg1"/>
                          </a:solidFill>
                          <a:effectLst>
                            <a:outerShdw blurRad="38100" dist="38100" dir="2700000" algn="tl">
                              <a:srgbClr val="000000"/>
                            </a:outerShdw>
                          </a:effectLst>
                          <a:latin typeface="黑体" pitchFamily="2" charset="-122"/>
                          <a:ea typeface="黑体" pitchFamily="2" charset="-122"/>
                        </a:rPr>
                        <a:t>渠道维持费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渠道管理费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347663">
                <a:tc rowSpan="4">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rPr>
                        <a:t>2M/</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rPr>
                        <a:t>区域</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rowSpan="4">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rPr>
                        <a:t>1M/</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rPr>
                        <a:t>区域</a:t>
                      </a:r>
                      <a:r>
                        <a:rPr kumimoji="0" lang="en-US" altLang="zh-CN" sz="1800" b="0" i="0" u="none" strike="noStrike" cap="none" normalizeH="0" baseline="0" dirty="0" smtClean="0">
                          <a:ln>
                            <a:noFill/>
                          </a:ln>
                          <a:solidFill>
                            <a:schemeClr val="tx1"/>
                          </a:solidFill>
                          <a:effectLst/>
                          <a:latin typeface="黑体" pitchFamily="2" charset="-122"/>
                          <a:ea typeface="黑体" pitchFamily="2" charset="-122"/>
                        </a:rPr>
                        <a:t>/</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rPr>
                        <a:t>      产品培训          </a:t>
                      </a:r>
                      <a:r>
                        <a:rPr kumimoji="0" lang="en-US" altLang="zh-CN" sz="1800" b="0" i="0" u="none" strike="noStrike" cap="none" normalizeH="0" baseline="0" smtClean="0">
                          <a:ln>
                            <a:noFill/>
                          </a:ln>
                          <a:solidFill>
                            <a:schemeClr val="tx1"/>
                          </a:solidFill>
                          <a:effectLst/>
                          <a:latin typeface="黑体" pitchFamily="2" charset="-122"/>
                          <a:ea typeface="黑体" pitchFamily="2" charset="-122"/>
                        </a:rPr>
                        <a:t>2M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336550">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rPr>
                        <a:t>      市场活动          </a:t>
                      </a:r>
                      <a:r>
                        <a:rPr kumimoji="0" lang="en-US" altLang="zh-CN" sz="1800" b="0" i="0" u="none" strike="noStrike" cap="none" normalizeH="0" baseline="0" smtClean="0">
                          <a:ln>
                            <a:noFill/>
                          </a:ln>
                          <a:solidFill>
                            <a:schemeClr val="tx1"/>
                          </a:solidFill>
                          <a:effectLst/>
                          <a:latin typeface="黑体" pitchFamily="2" charset="-122"/>
                          <a:ea typeface="黑体" pitchFamily="2" charset="-122"/>
                        </a:rPr>
                        <a:t>3M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334963">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rPr>
                        <a:t>      销售现场支持    </a:t>
                      </a:r>
                      <a:r>
                        <a:rPr kumimoji="0" lang="en-US" altLang="zh-CN" sz="1800" b="0" i="0" u="none" strike="noStrike" cap="none" normalizeH="0" baseline="0" smtClean="0">
                          <a:ln>
                            <a:noFill/>
                          </a:ln>
                          <a:solidFill>
                            <a:schemeClr val="tx1"/>
                          </a:solidFill>
                          <a:effectLst/>
                          <a:latin typeface="黑体" pitchFamily="2" charset="-122"/>
                          <a:ea typeface="黑体" pitchFamily="2" charset="-122"/>
                        </a:rPr>
                        <a:t>0.5M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315913">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rPr>
                        <a:t>      资料派发          </a:t>
                      </a:r>
                      <a:r>
                        <a:rPr kumimoji="0" lang="en-US" altLang="zh-CN" sz="1800" b="0" i="0" u="none" strike="noStrike" cap="none" normalizeH="0" baseline="0" dirty="0" smtClean="0">
                          <a:ln>
                            <a:noFill/>
                          </a:ln>
                          <a:solidFill>
                            <a:schemeClr val="tx1"/>
                          </a:solidFill>
                          <a:effectLst/>
                          <a:latin typeface="黑体" pitchFamily="2" charset="-122"/>
                          <a:ea typeface="黑体" pitchFamily="2" charset="-122"/>
                        </a:rPr>
                        <a:t>1M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29717" name="Rectangle 27"/>
          <p:cNvSpPr>
            <a:spLocks noChangeArrowheads="1"/>
          </p:cNvSpPr>
          <p:nvPr/>
        </p:nvSpPr>
        <p:spPr bwMode="auto">
          <a:xfrm>
            <a:off x="4648200" y="1447800"/>
            <a:ext cx="4114800" cy="1311128"/>
          </a:xfrm>
          <a:prstGeom prst="rect">
            <a:avLst/>
          </a:prstGeom>
          <a:noFill/>
          <a:ln w="9525">
            <a:noFill/>
            <a:miter lim="800000"/>
            <a:headEnd/>
            <a:tailEnd/>
          </a:ln>
        </p:spPr>
        <p:txBody>
          <a:bodyPr wrap="square" anchor="ctr">
            <a:spAutoFit/>
          </a:bodyPr>
          <a:lstStyle/>
          <a:p>
            <a:pPr eaLnBrk="0" hangingPunct="0">
              <a:lnSpc>
                <a:spcPct val="110000"/>
              </a:lnSpc>
              <a:spcBef>
                <a:spcPct val="50000"/>
              </a:spcBef>
            </a:pPr>
            <a:r>
              <a:rPr lang="zh-CN" altLang="en-US" dirty="0"/>
              <a:t>渠道商可以根据市场情况选择建设经销渠道并在渠道里开发终端商。经销渠道总共有东、南、西、北四个区域。渠道商可以同时建设多个分销渠道。 </a:t>
            </a:r>
          </a:p>
        </p:txBody>
      </p:sp>
      <p:sp>
        <p:nvSpPr>
          <p:cNvPr id="29718" name="Rectangle 28"/>
          <p:cNvSpPr>
            <a:spLocks noChangeArrowheads="1"/>
          </p:cNvSpPr>
          <p:nvPr/>
        </p:nvSpPr>
        <p:spPr bwMode="auto">
          <a:xfrm>
            <a:off x="642938" y="5029200"/>
            <a:ext cx="8137525" cy="1449628"/>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dirty="0"/>
              <a:t>每一个季度渠道商都可以选择执行对渠道管理有帮助的工作，并支付相应的管理费。这些管理工作的选择会对促进下游终端商的商品零售有很大的帮助（即会增加供应链整体广告的效益值）</a:t>
            </a:r>
            <a:r>
              <a:rPr lang="zh-CN" altLang="en-US" dirty="0" smtClean="0"/>
              <a:t>。</a:t>
            </a:r>
            <a:endParaRPr lang="en-US" altLang="zh-CN" dirty="0" smtClean="0"/>
          </a:p>
          <a:p>
            <a:pPr eaLnBrk="0" hangingPunct="0">
              <a:lnSpc>
                <a:spcPct val="110000"/>
              </a:lnSpc>
              <a:spcBef>
                <a:spcPct val="50000"/>
              </a:spcBef>
            </a:pPr>
            <a:r>
              <a:rPr lang="zh-CN" altLang="en-US" dirty="0" smtClean="0">
                <a:solidFill>
                  <a:srgbClr val="000099"/>
                </a:solidFill>
              </a:rPr>
              <a:t>每季末，需根据当前覆盖的区域支付渠道维持费。</a:t>
            </a:r>
            <a:endParaRPr lang="zh-CN" altLang="en-US" dirty="0">
              <a:solidFill>
                <a:srgbClr val="000099"/>
              </a:solidFill>
            </a:endParaRPr>
          </a:p>
        </p:txBody>
      </p:sp>
      <p:pic>
        <p:nvPicPr>
          <p:cNvPr id="29719" name="图片 7" descr="Magical Snap - 2009.07.14 08.35 - 002.jpg"/>
          <p:cNvPicPr>
            <a:picLocks noChangeAspect="1"/>
          </p:cNvPicPr>
          <p:nvPr/>
        </p:nvPicPr>
        <p:blipFill>
          <a:blip r:embed="rId3" cstate="print"/>
          <a:srcRect/>
          <a:stretch>
            <a:fillRect/>
          </a:stretch>
        </p:blipFill>
        <p:spPr bwMode="auto">
          <a:xfrm>
            <a:off x="609600" y="1443037"/>
            <a:ext cx="3847147" cy="13001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占位符 2"/>
          <p:cNvSpPr>
            <a:spLocks/>
          </p:cNvSpPr>
          <p:nvPr/>
        </p:nvSpPr>
        <p:spPr bwMode="auto">
          <a:xfrm>
            <a:off x="914400" y="457200"/>
            <a:ext cx="6172200" cy="609600"/>
          </a:xfrm>
          <a:prstGeom prst="rect">
            <a:avLst/>
          </a:prstGeom>
          <a:noFill/>
          <a:ln w="9525">
            <a:noFill/>
            <a:miter lim="800000"/>
            <a:headEnd/>
            <a:tailEnd/>
          </a:ln>
        </p:spPr>
        <p:txBody>
          <a:bodyPr/>
          <a:lstStyle/>
          <a:p>
            <a:pPr indent="360363">
              <a:spcBef>
                <a:spcPct val="20000"/>
              </a:spcBef>
              <a:buSzPct val="90000"/>
              <a:buFont typeface="Arial" charset="0"/>
              <a:buNone/>
            </a:pPr>
            <a:r>
              <a:rPr lang="zh-CN" altLang="en-US" sz="3200" b="1" i="1">
                <a:solidFill>
                  <a:srgbClr val="FF0000"/>
                </a:solidFill>
                <a:latin typeface="黑体" pitchFamily="2" charset="-122"/>
              </a:rPr>
              <a:t>供应链管理沙盘是什么</a:t>
            </a:r>
            <a:endParaRPr lang="en-US" altLang="zh-CN" sz="3200" b="1" i="1">
              <a:solidFill>
                <a:srgbClr val="FF0000"/>
              </a:solidFill>
              <a:latin typeface="黑体" pitchFamily="2" charset="-122"/>
            </a:endParaRPr>
          </a:p>
          <a:p>
            <a:pPr indent="360363">
              <a:spcBef>
                <a:spcPct val="20000"/>
              </a:spcBef>
              <a:buSzPct val="90000"/>
              <a:buFont typeface="Arial" charset="0"/>
              <a:buNone/>
            </a:pPr>
            <a:r>
              <a:rPr lang="en-US" altLang="zh-CN" sz="4000" b="1" i="1">
                <a:solidFill>
                  <a:srgbClr val="FF0000"/>
                </a:solidFill>
                <a:latin typeface="黑体" pitchFamily="2" charset="-122"/>
              </a:rPr>
              <a:t/>
            </a:r>
            <a:br>
              <a:rPr lang="en-US" altLang="zh-CN" sz="4000" b="1" i="1">
                <a:solidFill>
                  <a:srgbClr val="FF0000"/>
                </a:solidFill>
                <a:latin typeface="黑体" pitchFamily="2" charset="-122"/>
              </a:rPr>
            </a:br>
            <a:endParaRPr lang="en-US" altLang="zh-CN" sz="4000" b="1" i="1">
              <a:solidFill>
                <a:srgbClr val="FF0000"/>
              </a:solidFill>
              <a:latin typeface="黑体" pitchFamily="2" charset="-122"/>
            </a:endParaRPr>
          </a:p>
          <a:p>
            <a:pPr indent="360363">
              <a:lnSpc>
                <a:spcPct val="135000"/>
              </a:lnSpc>
              <a:spcBef>
                <a:spcPct val="20000"/>
              </a:spcBef>
              <a:buSzPct val="90000"/>
              <a:buFont typeface="Wingdings" pitchFamily="2" charset="2"/>
              <a:buChar char="n"/>
            </a:pPr>
            <a:endParaRPr lang="zh-CN" altLang="en-US" sz="2400" i="1">
              <a:solidFill>
                <a:srgbClr val="000000"/>
              </a:solidFill>
              <a:latin typeface="楷体_GB2312" pitchFamily="49" charset="-122"/>
              <a:ea typeface="楷体_GB2312" pitchFamily="49" charset="-122"/>
            </a:endParaRPr>
          </a:p>
        </p:txBody>
      </p:sp>
      <p:pic>
        <p:nvPicPr>
          <p:cNvPr id="12291" name="Picture 3" descr="C:\Documents and Settings\Administrator\Application Data\Tencent\Users\368970379\QQ\WinTemp\RichOle\6]B7~U[J$EOG}_LQ0$6UW3L.jpg"/>
          <p:cNvPicPr>
            <a:picLocks noChangeAspect="1" noChangeArrowheads="1"/>
          </p:cNvPicPr>
          <p:nvPr/>
        </p:nvPicPr>
        <p:blipFill>
          <a:blip r:embed="rId3" cstate="print"/>
          <a:srcRect/>
          <a:stretch>
            <a:fillRect/>
          </a:stretch>
        </p:blipFill>
        <p:spPr bwMode="auto">
          <a:xfrm>
            <a:off x="1219200" y="4572000"/>
            <a:ext cx="6629400" cy="1371600"/>
          </a:xfrm>
          <a:prstGeom prst="rect">
            <a:avLst/>
          </a:prstGeom>
          <a:noFill/>
          <a:ln w="9525">
            <a:noFill/>
            <a:miter lim="800000"/>
            <a:headEnd/>
            <a:tailEnd/>
          </a:ln>
        </p:spPr>
      </p:pic>
      <p:sp>
        <p:nvSpPr>
          <p:cNvPr id="12292" name="TextBox 5"/>
          <p:cNvSpPr txBox="1">
            <a:spLocks noChangeArrowheads="1"/>
          </p:cNvSpPr>
          <p:nvPr/>
        </p:nvSpPr>
        <p:spPr bwMode="auto">
          <a:xfrm>
            <a:off x="685800" y="1296988"/>
            <a:ext cx="8001000" cy="3046412"/>
          </a:xfrm>
          <a:prstGeom prst="rect">
            <a:avLst/>
          </a:prstGeom>
          <a:noFill/>
          <a:ln w="9525">
            <a:noFill/>
            <a:miter lim="800000"/>
            <a:headEnd/>
            <a:tailEnd/>
          </a:ln>
        </p:spPr>
        <p:txBody>
          <a:bodyPr>
            <a:spAutoFit/>
          </a:bodyPr>
          <a:lstStyle/>
          <a:p>
            <a:r>
              <a:rPr lang="zh-CN" altLang="en-US" sz="2400" dirty="0">
                <a:latin typeface="黑体" pitchFamily="2" charset="-122"/>
              </a:rPr>
              <a:t>    用友供应链管理沙盘是用友系列沙盘课程体系中非常核心的一门课程。也是高等院校“信息化企业全景体验中心”整体规划设计中一个不可或缺的实验内容。</a:t>
            </a:r>
          </a:p>
          <a:p>
            <a:endParaRPr lang="en-US" altLang="zh-CN" sz="2400" dirty="0">
              <a:latin typeface="黑体" pitchFamily="2" charset="-122"/>
            </a:endParaRPr>
          </a:p>
          <a:p>
            <a:r>
              <a:rPr lang="zh-CN" altLang="en-US" sz="2400" dirty="0">
                <a:latin typeface="黑体" pitchFamily="2" charset="-122"/>
              </a:rPr>
              <a:t>    该课程承继了传统企业经营模拟沙盘的显著特点，又融合了现代企业管理的关键要素，真实地展现了供应链间信息、资金、物流的和谐统一。为学生塑造了一个了解企业、了解供应链的完整的学习环境。</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2"/>
          <p:cNvSpPr>
            <a:spLocks noChangeArrowheads="1"/>
          </p:cNvSpPr>
          <p:nvPr/>
        </p:nvSpPr>
        <p:spPr bwMode="auto">
          <a:xfrm>
            <a:off x="381000" y="1066800"/>
            <a:ext cx="7704138" cy="544513"/>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3</a:t>
            </a:r>
            <a:r>
              <a:rPr lang="zh-CN" altLang="en-US" sz="2200">
                <a:latin typeface="黑体" pitchFamily="2" charset="-122"/>
              </a:rPr>
              <a:t>、仓储及运输</a:t>
            </a:r>
          </a:p>
        </p:txBody>
      </p:sp>
      <p:sp>
        <p:nvSpPr>
          <p:cNvPr id="30723" name="Rectangle 102"/>
          <p:cNvSpPr>
            <a:spLocks noChangeArrowheads="1"/>
          </p:cNvSpPr>
          <p:nvPr/>
        </p:nvSpPr>
        <p:spPr bwMode="auto">
          <a:xfrm>
            <a:off x="990600" y="304800"/>
            <a:ext cx="61436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分销渠道</a:t>
            </a:r>
          </a:p>
        </p:txBody>
      </p:sp>
      <p:graphicFrame>
        <p:nvGraphicFramePr>
          <p:cNvPr id="15397" name="Group 37"/>
          <p:cNvGraphicFramePr>
            <a:graphicFrameLocks noGrp="1"/>
          </p:cNvGraphicFramePr>
          <p:nvPr/>
        </p:nvGraphicFramePr>
        <p:xfrm>
          <a:off x="762000" y="5605463"/>
          <a:ext cx="7458075" cy="718503"/>
        </p:xfrm>
        <a:graphic>
          <a:graphicData uri="http://schemas.openxmlformats.org/drawingml/2006/table">
            <a:tbl>
              <a:tblPr/>
              <a:tblGrid>
                <a:gridCol w="1209675"/>
                <a:gridCol w="1008063"/>
                <a:gridCol w="1165225"/>
                <a:gridCol w="1303337"/>
                <a:gridCol w="1128713"/>
                <a:gridCol w="1643062"/>
              </a:tblGrid>
              <a:tr h="3603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600" b="0" i="0" u="none" strike="noStrike" cap="none" normalizeH="0" baseline="0" dirty="0" smtClean="0">
                        <a:ln>
                          <a:noFill/>
                        </a:ln>
                        <a:solidFill>
                          <a:srgbClr val="FF0000"/>
                        </a:solidFill>
                        <a:effectLst>
                          <a:outerShdw blurRad="38100" dist="38100" dir="2700000" algn="tl">
                            <a:srgbClr val="000000"/>
                          </a:outerShdw>
                        </a:effectLst>
                        <a:latin typeface="黑体" pitchFamily="2" charset="-122"/>
                        <a:ea typeface="黑体" pitchFamily="2"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购买价</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dirty="0" smtClean="0">
                          <a:ln>
                            <a:noFill/>
                          </a:ln>
                          <a:solidFill>
                            <a:schemeClr val="bg1"/>
                          </a:solidFill>
                          <a:effectLst>
                            <a:outerShdw blurRad="38100" dist="38100" dir="2700000" algn="tl">
                              <a:srgbClr val="000000"/>
                            </a:outerShdw>
                          </a:effectLst>
                          <a:latin typeface="黑体" pitchFamily="2" charset="-122"/>
                          <a:ea typeface="黑体" pitchFamily="2" charset="-122"/>
                        </a:rPr>
                        <a:t>租金</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仓储费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dirty="0" smtClean="0">
                          <a:ln>
                            <a:noFill/>
                          </a:ln>
                          <a:solidFill>
                            <a:schemeClr val="bg1"/>
                          </a:solidFill>
                          <a:effectLst>
                            <a:outerShdw blurRad="38100" dist="38100" dir="2700000" algn="tl">
                              <a:srgbClr val="000000"/>
                            </a:outerShdw>
                          </a:effectLst>
                          <a:latin typeface="黑体" pitchFamily="2" charset="-122"/>
                          <a:ea typeface="黑体" pitchFamily="2" charset="-122"/>
                        </a:rPr>
                        <a:t>折旧</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售价</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chemeClr val="tx1"/>
                          </a:solidFill>
                          <a:effectLst/>
                          <a:latin typeface="黑体" pitchFamily="2" charset="-122"/>
                          <a:ea typeface="黑体" pitchFamily="2" charset="-122"/>
                        </a:rPr>
                        <a:t>渠道商仓库</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0" i="0" u="none" strike="noStrike" cap="none" normalizeH="0" baseline="0" smtClean="0">
                          <a:ln>
                            <a:noFill/>
                          </a:ln>
                          <a:solidFill>
                            <a:schemeClr val="tx1"/>
                          </a:solidFill>
                          <a:effectLst/>
                          <a:latin typeface="黑体" pitchFamily="2" charset="-122"/>
                          <a:ea typeface="黑体" pitchFamily="2" charset="-122"/>
                        </a:rPr>
                        <a:t>20M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0" i="0" u="none" strike="noStrike" cap="none" normalizeH="0" baseline="0" smtClean="0">
                          <a:ln>
                            <a:noFill/>
                          </a:ln>
                          <a:solidFill>
                            <a:schemeClr val="tx1"/>
                          </a:solidFill>
                          <a:effectLst/>
                          <a:latin typeface="黑体" pitchFamily="2" charset="-122"/>
                          <a:ea typeface="黑体" pitchFamily="2" charset="-122"/>
                        </a:rPr>
                        <a:t>1.5M/</a:t>
                      </a:r>
                      <a:r>
                        <a:rPr kumimoji="0" lang="zh-CN" altLang="en-US" sz="1600" b="0" i="0" u="none" strike="noStrike" cap="none" normalizeH="0" baseline="0" smtClean="0">
                          <a:ln>
                            <a:noFill/>
                          </a:ln>
                          <a:solidFill>
                            <a:schemeClr val="tx1"/>
                          </a:solidFill>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0" i="0" u="none" strike="noStrike" cap="none" normalizeH="0" baseline="0" smtClean="0">
                          <a:ln>
                            <a:noFill/>
                          </a:ln>
                          <a:solidFill>
                            <a:schemeClr val="tx1"/>
                          </a:solidFill>
                          <a:effectLst/>
                          <a:latin typeface="黑体" pitchFamily="2" charset="-122"/>
                          <a:ea typeface="黑体" pitchFamily="2" charset="-122"/>
                        </a:rPr>
                        <a:t>0.1M/</a:t>
                      </a:r>
                      <a:r>
                        <a:rPr kumimoji="0" lang="zh-CN" altLang="en-US" sz="1600" b="0" i="0" u="none" strike="noStrike" cap="none" normalizeH="0" baseline="0" smtClean="0">
                          <a:ln>
                            <a:noFill/>
                          </a:ln>
                          <a:solidFill>
                            <a:schemeClr val="tx1"/>
                          </a:solidFill>
                          <a:effectLst/>
                          <a:latin typeface="黑体" pitchFamily="2" charset="-122"/>
                          <a:ea typeface="黑体" pitchFamily="2" charset="-122"/>
                        </a:rPr>
                        <a:t>个</a:t>
                      </a:r>
                      <a:r>
                        <a:rPr kumimoji="0" lang="en-US" altLang="zh-CN" sz="1600" b="0" i="0" u="none" strike="noStrike" cap="none" normalizeH="0" baseline="0" smtClean="0">
                          <a:ln>
                            <a:noFill/>
                          </a:ln>
                          <a:solidFill>
                            <a:schemeClr val="tx1"/>
                          </a:solidFill>
                          <a:effectLst/>
                          <a:latin typeface="黑体" pitchFamily="2" charset="-122"/>
                          <a:ea typeface="黑体" pitchFamily="2" charset="-122"/>
                        </a:rPr>
                        <a:t>/</a:t>
                      </a:r>
                      <a:r>
                        <a:rPr kumimoji="0" lang="zh-CN" altLang="en-US" sz="1600" b="0" i="0" u="none" strike="noStrike" cap="none" normalizeH="0" baseline="0" smtClean="0">
                          <a:ln>
                            <a:noFill/>
                          </a:ln>
                          <a:solidFill>
                            <a:schemeClr val="tx1"/>
                          </a:solidFill>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0" i="0" u="none" strike="noStrike" cap="none" normalizeH="0" baseline="0" smtClean="0">
                          <a:ln>
                            <a:noFill/>
                          </a:ln>
                          <a:solidFill>
                            <a:srgbClr val="FF3300"/>
                          </a:solidFill>
                          <a:effectLst/>
                          <a:latin typeface="黑体" pitchFamily="2" charset="-122"/>
                          <a:ea typeface="黑体" pitchFamily="2" charset="-122"/>
                        </a:rPr>
                        <a:t>0.5M/</a:t>
                      </a:r>
                      <a:r>
                        <a:rPr kumimoji="0" lang="zh-CN" altLang="en-US" sz="1600" b="0" i="0" u="none" strike="noStrike" cap="none" normalizeH="0" baseline="0" smtClean="0">
                          <a:ln>
                            <a:noFill/>
                          </a:ln>
                          <a:solidFill>
                            <a:srgbClr val="FF3300"/>
                          </a:solidFill>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rgbClr val="FF3300"/>
                          </a:solidFill>
                          <a:effectLst/>
                          <a:latin typeface="黑体" pitchFamily="2" charset="-122"/>
                          <a:ea typeface="黑体" pitchFamily="2" charset="-122"/>
                        </a:rPr>
                        <a:t>按净值出售得现</a:t>
                      </a:r>
                      <a:endParaRPr kumimoji="0" lang="en-US" altLang="zh-CN" sz="1600" b="0" i="0" u="none" strike="noStrike" cap="none" normalizeH="0" baseline="0" smtClean="0">
                        <a:ln>
                          <a:noFill/>
                        </a:ln>
                        <a:solidFill>
                          <a:srgbClr val="FF3300"/>
                        </a:solidFill>
                        <a:effectLst/>
                        <a:latin typeface="黑体" pitchFamily="2" charset="-122"/>
                        <a:ea typeface="黑体" pitchFamily="2"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30747" name="Rectangle 21"/>
          <p:cNvSpPr>
            <a:spLocks noChangeArrowheads="1"/>
          </p:cNvSpPr>
          <p:nvPr/>
        </p:nvSpPr>
        <p:spPr bwMode="auto">
          <a:xfrm>
            <a:off x="762000" y="5175250"/>
            <a:ext cx="7391400" cy="393700"/>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每季末根据在仓库中存放产品的数量支付仓储费。</a:t>
            </a:r>
          </a:p>
        </p:txBody>
      </p:sp>
      <p:sp>
        <p:nvSpPr>
          <p:cNvPr id="30748" name="Rectangle 22"/>
          <p:cNvSpPr>
            <a:spLocks noChangeArrowheads="1"/>
          </p:cNvSpPr>
          <p:nvPr/>
        </p:nvSpPr>
        <p:spPr bwMode="auto">
          <a:xfrm>
            <a:off x="685800" y="1751013"/>
            <a:ext cx="8077200" cy="69532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b="1">
                <a:latin typeface="楷体_GB2312" pitchFamily="49" charset="-122"/>
                <a:ea typeface="楷体_GB2312" pitchFamily="49" charset="-122"/>
              </a:rPr>
              <a:t>渠道商仓库可以存放所有类型的产品，但是要分区域。</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1</a:t>
            </a:r>
            <a:r>
              <a:rPr lang="zh-CN" altLang="en-US" b="1">
                <a:latin typeface="楷体_GB2312" pitchFamily="49" charset="-122"/>
                <a:ea typeface="楷体_GB2312" pitchFamily="49" charset="-122"/>
              </a:rPr>
              <a:t>号仓库对应</a:t>
            </a:r>
            <a:r>
              <a:rPr lang="zh-CN" altLang="en-US" b="1">
                <a:solidFill>
                  <a:schemeClr val="hlink"/>
                </a:solidFill>
                <a:latin typeface="楷体_GB2312" pitchFamily="49" charset="-122"/>
                <a:ea typeface="楷体_GB2312" pitchFamily="49" charset="-122"/>
              </a:rPr>
              <a:t>东部</a:t>
            </a:r>
            <a:r>
              <a:rPr lang="zh-CN" altLang="en-US" b="1">
                <a:latin typeface="楷体_GB2312" pitchFamily="49" charset="-122"/>
                <a:ea typeface="楷体_GB2312" pitchFamily="49" charset="-122"/>
              </a:rPr>
              <a:t>和</a:t>
            </a:r>
            <a:r>
              <a:rPr lang="zh-CN" altLang="en-US" b="1">
                <a:solidFill>
                  <a:schemeClr val="hlink"/>
                </a:solidFill>
                <a:latin typeface="楷体_GB2312" pitchFamily="49" charset="-122"/>
                <a:ea typeface="楷体_GB2312" pitchFamily="49" charset="-122"/>
              </a:rPr>
              <a:t>南部</a:t>
            </a:r>
            <a:r>
              <a:rPr lang="zh-CN" altLang="en-US" b="1">
                <a:latin typeface="楷体_GB2312" pitchFamily="49" charset="-122"/>
                <a:ea typeface="楷体_GB2312" pitchFamily="49" charset="-122"/>
              </a:rPr>
              <a:t>两个区域，</a:t>
            </a:r>
            <a:r>
              <a:rPr lang="en-US" altLang="zh-CN" b="1">
                <a:latin typeface="楷体_GB2312" pitchFamily="49" charset="-122"/>
                <a:ea typeface="楷体_GB2312" pitchFamily="49" charset="-122"/>
              </a:rPr>
              <a:t>2</a:t>
            </a:r>
            <a:r>
              <a:rPr lang="zh-CN" altLang="en-US" b="1">
                <a:latin typeface="楷体_GB2312" pitchFamily="49" charset="-122"/>
                <a:ea typeface="楷体_GB2312" pitchFamily="49" charset="-122"/>
              </a:rPr>
              <a:t>号仓库对应</a:t>
            </a:r>
            <a:r>
              <a:rPr lang="zh-CN" altLang="en-US" b="1">
                <a:solidFill>
                  <a:schemeClr val="hlink"/>
                </a:solidFill>
                <a:latin typeface="楷体_GB2312" pitchFamily="49" charset="-122"/>
                <a:ea typeface="楷体_GB2312" pitchFamily="49" charset="-122"/>
              </a:rPr>
              <a:t>西部</a:t>
            </a:r>
            <a:r>
              <a:rPr lang="zh-CN" altLang="en-US" b="1">
                <a:latin typeface="楷体_GB2312" pitchFamily="49" charset="-122"/>
                <a:ea typeface="楷体_GB2312" pitchFamily="49" charset="-122"/>
              </a:rPr>
              <a:t>和</a:t>
            </a:r>
            <a:r>
              <a:rPr lang="zh-CN" altLang="en-US" b="1">
                <a:solidFill>
                  <a:schemeClr val="hlink"/>
                </a:solidFill>
                <a:latin typeface="楷体_GB2312" pitchFamily="49" charset="-122"/>
                <a:ea typeface="楷体_GB2312" pitchFamily="49" charset="-122"/>
              </a:rPr>
              <a:t>北部</a:t>
            </a:r>
            <a:r>
              <a:rPr lang="zh-CN" altLang="en-US" b="1">
                <a:latin typeface="楷体_GB2312" pitchFamily="49" charset="-122"/>
                <a:ea typeface="楷体_GB2312" pitchFamily="49" charset="-122"/>
              </a:rPr>
              <a:t>两个区域。</a:t>
            </a:r>
          </a:p>
        </p:txBody>
      </p:sp>
      <p:sp>
        <p:nvSpPr>
          <p:cNvPr id="30749" name="Rectangle 51"/>
          <p:cNvSpPr>
            <a:spLocks noChangeArrowheads="1"/>
          </p:cNvSpPr>
          <p:nvPr/>
        </p:nvSpPr>
        <p:spPr bwMode="auto">
          <a:xfrm>
            <a:off x="4667250" y="2644775"/>
            <a:ext cx="4191000" cy="2341563"/>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b="1">
                <a:latin typeface="楷体_GB2312" pitchFamily="49" charset="-122"/>
                <a:ea typeface="楷体_GB2312" pitchFamily="49" charset="-122"/>
              </a:rPr>
              <a:t>渠道商从制造商采购产品的运输费由渠道商在每季度</a:t>
            </a:r>
            <a:r>
              <a:rPr lang="zh-CN" altLang="en-US" b="1">
                <a:solidFill>
                  <a:srgbClr val="0000CC"/>
                </a:solidFill>
                <a:latin typeface="楷体_GB2312" pitchFamily="49" charset="-122"/>
                <a:ea typeface="楷体_GB2312" pitchFamily="49" charset="-122"/>
              </a:rPr>
              <a:t>在途商品确认</a:t>
            </a:r>
            <a:r>
              <a:rPr lang="zh-CN" altLang="en-US" b="1">
                <a:latin typeface="楷体_GB2312" pitchFamily="49" charset="-122"/>
                <a:ea typeface="楷体_GB2312" pitchFamily="49" charset="-122"/>
              </a:rPr>
              <a:t>处以现金支付。运输每批</a:t>
            </a:r>
            <a:r>
              <a:rPr lang="en-US" altLang="zh-CN" b="1">
                <a:latin typeface="楷体_GB2312" pitchFamily="49" charset="-122"/>
                <a:ea typeface="楷体_GB2312" pitchFamily="49" charset="-122"/>
              </a:rPr>
              <a:t>20</a:t>
            </a:r>
            <a:r>
              <a:rPr lang="zh-CN" altLang="en-US" b="1">
                <a:latin typeface="楷体_GB2312" pitchFamily="49" charset="-122"/>
                <a:ea typeface="楷体_GB2312" pitchFamily="49" charset="-122"/>
              </a:rPr>
              <a:t>个（不区分产品），运费按批量支付，不足批量的按批量计算，运输费率为</a:t>
            </a:r>
            <a:r>
              <a:rPr lang="en-US" altLang="zh-CN" b="1">
                <a:latin typeface="楷体_GB2312" pitchFamily="49" charset="-122"/>
                <a:ea typeface="楷体_GB2312" pitchFamily="49" charset="-122"/>
              </a:rPr>
              <a:t>1M/</a:t>
            </a:r>
            <a:r>
              <a:rPr lang="zh-CN" altLang="en-US" b="1">
                <a:latin typeface="楷体_GB2312" pitchFamily="49" charset="-122"/>
                <a:ea typeface="楷体_GB2312" pitchFamily="49" charset="-122"/>
              </a:rPr>
              <a:t>批，运输周期为</a:t>
            </a:r>
            <a:r>
              <a:rPr lang="en-US" altLang="zh-CN" b="1">
                <a:latin typeface="楷体_GB2312" pitchFamily="49" charset="-122"/>
                <a:ea typeface="楷体_GB2312" pitchFamily="49" charset="-122"/>
              </a:rPr>
              <a:t>1</a:t>
            </a:r>
            <a:r>
              <a:rPr lang="zh-CN" altLang="en-US" b="1">
                <a:latin typeface="楷体_GB2312" pitchFamily="49" charset="-122"/>
                <a:ea typeface="楷体_GB2312" pitchFamily="49" charset="-122"/>
              </a:rPr>
              <a:t>季。</a:t>
            </a:r>
          </a:p>
          <a:p>
            <a:pPr eaLnBrk="0" hangingPunct="0">
              <a:lnSpc>
                <a:spcPct val="110000"/>
              </a:lnSpc>
              <a:spcBef>
                <a:spcPct val="50000"/>
              </a:spcBef>
            </a:pPr>
            <a:r>
              <a:rPr lang="zh-CN" altLang="en-US" b="1">
                <a:solidFill>
                  <a:srgbClr val="990000"/>
                </a:solidFill>
                <a:latin typeface="楷体_GB2312" pitchFamily="49" charset="-122"/>
                <a:ea typeface="楷体_GB2312" pitchFamily="49" charset="-122"/>
              </a:rPr>
              <a:t>在产品入库时渠道商可自行决定多少数量放入</a:t>
            </a:r>
            <a:r>
              <a:rPr lang="en-US" altLang="zh-CN" b="1">
                <a:solidFill>
                  <a:srgbClr val="990000"/>
                </a:solidFill>
                <a:latin typeface="楷体_GB2312" pitchFamily="49" charset="-122"/>
                <a:ea typeface="楷体_GB2312" pitchFamily="49" charset="-122"/>
              </a:rPr>
              <a:t>1</a:t>
            </a:r>
            <a:r>
              <a:rPr lang="zh-CN" altLang="en-US" b="1">
                <a:solidFill>
                  <a:srgbClr val="990000"/>
                </a:solidFill>
                <a:latin typeface="楷体_GB2312" pitchFamily="49" charset="-122"/>
                <a:ea typeface="楷体_GB2312" pitchFamily="49" charset="-122"/>
              </a:rPr>
              <a:t>号库、多少数量放入</a:t>
            </a:r>
            <a:r>
              <a:rPr lang="en-US" altLang="zh-CN" b="1">
                <a:solidFill>
                  <a:srgbClr val="990000"/>
                </a:solidFill>
                <a:latin typeface="楷体_GB2312" pitchFamily="49" charset="-122"/>
                <a:ea typeface="楷体_GB2312" pitchFamily="49" charset="-122"/>
              </a:rPr>
              <a:t>2</a:t>
            </a:r>
            <a:r>
              <a:rPr lang="zh-CN" altLang="en-US" b="1">
                <a:solidFill>
                  <a:srgbClr val="990000"/>
                </a:solidFill>
                <a:latin typeface="楷体_GB2312" pitchFamily="49" charset="-122"/>
                <a:ea typeface="楷体_GB2312" pitchFamily="49" charset="-122"/>
              </a:rPr>
              <a:t>号库。</a:t>
            </a:r>
            <a:r>
              <a:rPr lang="zh-CN" altLang="en-US" b="1">
                <a:latin typeface="楷体_GB2312" pitchFamily="49" charset="-122"/>
                <a:ea typeface="楷体_GB2312" pitchFamily="49" charset="-122"/>
              </a:rPr>
              <a:t> </a:t>
            </a:r>
          </a:p>
        </p:txBody>
      </p:sp>
      <p:pic>
        <p:nvPicPr>
          <p:cNvPr id="30750" name="Picture 31" descr="C:\DOCUME~1\dengyan\LOCALS~1\Temp\S%0@CZ${MOB5S$7CRHH]D2Y.jpg"/>
          <p:cNvPicPr>
            <a:picLocks noChangeAspect="1" noChangeArrowheads="1"/>
          </p:cNvPicPr>
          <p:nvPr/>
        </p:nvPicPr>
        <p:blipFill>
          <a:blip r:embed="rId2" cstate="print"/>
          <a:srcRect/>
          <a:stretch>
            <a:fillRect/>
          </a:stretch>
        </p:blipFill>
        <p:spPr bwMode="auto">
          <a:xfrm>
            <a:off x="533400" y="2514600"/>
            <a:ext cx="4114800" cy="2667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2"/>
          <p:cNvSpPr>
            <a:spLocks noChangeArrowheads="1"/>
          </p:cNvSpPr>
          <p:nvPr/>
        </p:nvSpPr>
        <p:spPr bwMode="auto">
          <a:xfrm>
            <a:off x="609600" y="914400"/>
            <a:ext cx="7704138" cy="544513"/>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1</a:t>
            </a:r>
            <a:r>
              <a:rPr lang="zh-CN" altLang="en-US" sz="2200">
                <a:latin typeface="黑体" pitchFamily="2" charset="-122"/>
              </a:rPr>
              <a:t>、店面建设</a:t>
            </a:r>
          </a:p>
        </p:txBody>
      </p:sp>
      <p:sp>
        <p:nvSpPr>
          <p:cNvPr id="31747" name="Rectangle 102"/>
          <p:cNvSpPr>
            <a:spLocks noChangeArrowheads="1"/>
          </p:cNvSpPr>
          <p:nvPr/>
        </p:nvSpPr>
        <p:spPr bwMode="auto">
          <a:xfrm>
            <a:off x="1066800" y="228600"/>
            <a:ext cx="5991225" cy="504825"/>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终端零售</a:t>
            </a:r>
          </a:p>
        </p:txBody>
      </p:sp>
      <p:graphicFrame>
        <p:nvGraphicFramePr>
          <p:cNvPr id="32801" name="Group 33"/>
          <p:cNvGraphicFramePr>
            <a:graphicFrameLocks noGrp="1"/>
          </p:cNvGraphicFramePr>
          <p:nvPr/>
        </p:nvGraphicFramePr>
        <p:xfrm>
          <a:off x="1143000" y="3200400"/>
          <a:ext cx="6858000" cy="777240"/>
        </p:xfrm>
        <a:graphic>
          <a:graphicData uri="http://schemas.openxmlformats.org/drawingml/2006/table">
            <a:tbl>
              <a:tblPr/>
              <a:tblGrid>
                <a:gridCol w="982663"/>
                <a:gridCol w="1303337"/>
                <a:gridCol w="2133600"/>
                <a:gridCol w="2438400"/>
              </a:tblGrid>
              <a:tr h="36671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建店费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店面费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最大产品销售数量</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店面</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5M/</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店</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0.5M/</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季</a:t>
                      </a: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店</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7</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个产品</a:t>
                      </a: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店</a:t>
                      </a: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31765" name="Rectangle 21"/>
          <p:cNvSpPr>
            <a:spLocks noChangeArrowheads="1"/>
          </p:cNvSpPr>
          <p:nvPr/>
        </p:nvSpPr>
        <p:spPr bwMode="auto">
          <a:xfrm>
            <a:off x="552450" y="4330700"/>
            <a:ext cx="8424863" cy="393700"/>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dirty="0"/>
              <a:t>终端商可以在总代理已开拓的区域上投资建店，每个区域最多可以建四家门店。</a:t>
            </a:r>
          </a:p>
        </p:txBody>
      </p:sp>
      <p:sp>
        <p:nvSpPr>
          <p:cNvPr id="31766" name="Rectangle 23"/>
          <p:cNvSpPr>
            <a:spLocks noChangeArrowheads="1"/>
          </p:cNvSpPr>
          <p:nvPr/>
        </p:nvSpPr>
        <p:spPr bwMode="auto">
          <a:xfrm>
            <a:off x="539750" y="5722414"/>
            <a:ext cx="7848600" cy="37093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dirty="0" smtClean="0"/>
              <a:t>每个</a:t>
            </a:r>
            <a:r>
              <a:rPr lang="zh-CN" altLang="en-US" dirty="0"/>
              <a:t>店面每季度最多销售产品的数量不超过</a:t>
            </a:r>
            <a:r>
              <a:rPr lang="en-US" altLang="zh-CN" dirty="0"/>
              <a:t>7</a:t>
            </a:r>
            <a:r>
              <a:rPr lang="zh-CN" altLang="en-US" dirty="0"/>
              <a:t>个（不区分产品）。</a:t>
            </a:r>
          </a:p>
        </p:txBody>
      </p:sp>
      <p:grpSp>
        <p:nvGrpSpPr>
          <p:cNvPr id="31767" name="Group 35"/>
          <p:cNvGrpSpPr>
            <a:grpSpLocks/>
          </p:cNvGrpSpPr>
          <p:nvPr/>
        </p:nvGrpSpPr>
        <p:grpSpPr bwMode="auto">
          <a:xfrm>
            <a:off x="1524000" y="1676400"/>
            <a:ext cx="6153150" cy="1276350"/>
            <a:chOff x="1056" y="1104"/>
            <a:chExt cx="3876" cy="804"/>
          </a:xfrm>
        </p:grpSpPr>
        <p:pic>
          <p:nvPicPr>
            <p:cNvPr id="31769" name="图片 9" descr="Magical Snap - 2009.07.14 08.37 - 004.jpg"/>
            <p:cNvPicPr>
              <a:picLocks noChangeAspect="1"/>
            </p:cNvPicPr>
            <p:nvPr/>
          </p:nvPicPr>
          <p:blipFill>
            <a:blip r:embed="rId2" cstate="print"/>
            <a:srcRect/>
            <a:stretch>
              <a:fillRect/>
            </a:stretch>
          </p:blipFill>
          <p:spPr bwMode="auto">
            <a:xfrm>
              <a:off x="1056" y="1104"/>
              <a:ext cx="2856" cy="804"/>
            </a:xfrm>
            <a:prstGeom prst="rect">
              <a:avLst/>
            </a:prstGeom>
            <a:noFill/>
            <a:ln w="9525">
              <a:noFill/>
              <a:miter lim="800000"/>
              <a:headEnd/>
              <a:tailEnd/>
            </a:ln>
          </p:spPr>
        </p:pic>
        <p:pic>
          <p:nvPicPr>
            <p:cNvPr id="31770" name="图片 9" descr="Magical Snap - 2009.07.14 08.37 - 004.jpg"/>
            <p:cNvPicPr>
              <a:picLocks noChangeAspect="1"/>
            </p:cNvPicPr>
            <p:nvPr/>
          </p:nvPicPr>
          <p:blipFill>
            <a:blip r:embed="rId2" cstate="print"/>
            <a:srcRect/>
            <a:stretch>
              <a:fillRect/>
            </a:stretch>
          </p:blipFill>
          <p:spPr bwMode="auto">
            <a:xfrm>
              <a:off x="2076" y="1104"/>
              <a:ext cx="2856" cy="804"/>
            </a:xfrm>
            <a:prstGeom prst="rect">
              <a:avLst/>
            </a:prstGeom>
            <a:noFill/>
            <a:ln w="9525">
              <a:noFill/>
              <a:miter lim="800000"/>
              <a:headEnd/>
              <a:tailEnd/>
            </a:ln>
          </p:spPr>
        </p:pic>
      </p:grpSp>
      <p:sp>
        <p:nvSpPr>
          <p:cNvPr id="31768" name="Rectangle 23"/>
          <p:cNvSpPr>
            <a:spLocks noChangeArrowheads="1"/>
          </p:cNvSpPr>
          <p:nvPr/>
        </p:nvSpPr>
        <p:spPr bwMode="auto">
          <a:xfrm>
            <a:off x="533400" y="4805363"/>
            <a:ext cx="7848600" cy="833437"/>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dirty="0"/>
              <a:t>在每季度末要为各家门店支付店面费。</a:t>
            </a:r>
          </a:p>
          <a:p>
            <a:pPr eaLnBrk="0" hangingPunct="0">
              <a:lnSpc>
                <a:spcPct val="110000"/>
              </a:lnSpc>
              <a:spcBef>
                <a:spcPct val="50000"/>
              </a:spcBef>
            </a:pPr>
            <a:r>
              <a:rPr lang="zh-CN" altLang="en-US" dirty="0"/>
              <a:t>可根据实际需要关闭原有门店，但建店费不予退还。</a:t>
            </a:r>
            <a:endParaRPr lang="en-US" altLang="zh-CN"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2"/>
          <p:cNvSpPr>
            <a:spLocks noChangeArrowheads="1"/>
          </p:cNvSpPr>
          <p:nvPr/>
        </p:nvSpPr>
        <p:spPr bwMode="auto">
          <a:xfrm>
            <a:off x="468313" y="836613"/>
            <a:ext cx="3311525" cy="544512"/>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2</a:t>
            </a:r>
            <a:r>
              <a:rPr lang="zh-CN" altLang="en-US" sz="2200">
                <a:latin typeface="黑体" pitchFamily="2" charset="-122"/>
              </a:rPr>
              <a:t>、仓储及运输</a:t>
            </a:r>
          </a:p>
        </p:txBody>
      </p:sp>
      <p:sp>
        <p:nvSpPr>
          <p:cNvPr id="32771" name="Rectangle 102"/>
          <p:cNvSpPr>
            <a:spLocks noChangeArrowheads="1"/>
          </p:cNvSpPr>
          <p:nvPr/>
        </p:nvSpPr>
        <p:spPr bwMode="auto">
          <a:xfrm>
            <a:off x="762000" y="304800"/>
            <a:ext cx="7272338" cy="504825"/>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终端零售</a:t>
            </a:r>
          </a:p>
        </p:txBody>
      </p:sp>
      <p:graphicFrame>
        <p:nvGraphicFramePr>
          <p:cNvPr id="33821" name="Group 29"/>
          <p:cNvGraphicFramePr>
            <a:graphicFrameLocks noGrp="1"/>
          </p:cNvGraphicFramePr>
          <p:nvPr/>
        </p:nvGraphicFramePr>
        <p:xfrm>
          <a:off x="1143000" y="5486400"/>
          <a:ext cx="6705600" cy="838201"/>
        </p:xfrm>
        <a:graphic>
          <a:graphicData uri="http://schemas.openxmlformats.org/drawingml/2006/table">
            <a:tbl>
              <a:tblPr/>
              <a:tblGrid>
                <a:gridCol w="2209800"/>
                <a:gridCol w="1295400"/>
                <a:gridCol w="1600200"/>
                <a:gridCol w="1600200"/>
              </a:tblGrid>
              <a:tr h="42068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终端商仓库</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租金</a:t>
                      </a:r>
                      <a:r>
                        <a:rPr kumimoji="0" lang="en-US" altLang="zh-CN" sz="1800" b="1" i="0" u="none" strike="noStrike" cap="none" normalizeH="0" baseline="0" smtClean="0">
                          <a:ln>
                            <a:noFill/>
                          </a:ln>
                          <a:solidFill>
                            <a:schemeClr val="bg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仓储费</a:t>
                      </a:r>
                      <a:r>
                        <a:rPr kumimoji="0" lang="en-US" altLang="zh-CN" sz="1800" b="1" i="0" u="none" strike="noStrike" cap="none" normalizeH="0" baseline="0" smtClean="0">
                          <a:ln>
                            <a:noFill/>
                          </a:ln>
                          <a:solidFill>
                            <a:schemeClr val="bg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运输费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41751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rPr>
                        <a:t>东、南、西、北</a:t>
                      </a:r>
                      <a:endParaRPr kumimoji="0" lang="en-US" altLang="zh-CN" sz="1800" b="0" i="0" u="none" strike="noStrike" cap="none" normalizeH="0" baseline="0" smtClean="0">
                        <a:ln>
                          <a:noFill/>
                        </a:ln>
                        <a:solidFill>
                          <a:schemeClr val="tx1"/>
                        </a:solidFill>
                        <a:effectLst/>
                        <a:latin typeface="黑体" pitchFamily="2" charset="-122"/>
                        <a:ea typeface="黑体" pitchFamily="2"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smtClean="0">
                          <a:ln>
                            <a:noFill/>
                          </a:ln>
                          <a:solidFill>
                            <a:schemeClr val="tx1"/>
                          </a:solidFill>
                          <a:effectLst/>
                          <a:latin typeface="黑体" pitchFamily="2" charset="-122"/>
                          <a:ea typeface="黑体" pitchFamily="2" charset="-122"/>
                        </a:rPr>
                        <a:t>1.5M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smtClean="0">
                          <a:ln>
                            <a:noFill/>
                          </a:ln>
                          <a:solidFill>
                            <a:schemeClr val="tx1"/>
                          </a:solidFill>
                          <a:effectLst/>
                          <a:latin typeface="黑体" pitchFamily="2" charset="-122"/>
                          <a:ea typeface="黑体" pitchFamily="2" charset="-122"/>
                        </a:rPr>
                        <a:t>0.1M/</a:t>
                      </a:r>
                      <a:r>
                        <a:rPr kumimoji="0" lang="zh-CN" altLang="en-US" sz="1800" b="0" i="0" u="none" strike="noStrike" cap="none" normalizeH="0" baseline="0" smtClean="0">
                          <a:ln>
                            <a:noFill/>
                          </a:ln>
                          <a:solidFill>
                            <a:schemeClr val="tx1"/>
                          </a:solidFill>
                          <a:effectLst/>
                          <a:latin typeface="黑体" pitchFamily="2" charset="-122"/>
                          <a:ea typeface="黑体" pitchFamily="2" charset="-122"/>
                        </a:rPr>
                        <a:t>个</a:t>
                      </a:r>
                      <a:endParaRPr kumimoji="0" lang="en-US" altLang="zh-CN" sz="1800" b="0" i="0" u="none" strike="noStrike" cap="none" normalizeH="0" baseline="0" smtClean="0">
                        <a:ln>
                          <a:noFill/>
                        </a:ln>
                        <a:solidFill>
                          <a:schemeClr val="tx1"/>
                        </a:solidFill>
                        <a:effectLst/>
                        <a:latin typeface="黑体" pitchFamily="2" charset="-122"/>
                        <a:ea typeface="黑体" pitchFamily="2"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smtClean="0">
                          <a:ln>
                            <a:noFill/>
                          </a:ln>
                          <a:solidFill>
                            <a:schemeClr val="tx1"/>
                          </a:solidFill>
                          <a:effectLst/>
                          <a:latin typeface="黑体" pitchFamily="2" charset="-122"/>
                          <a:ea typeface="黑体" pitchFamily="2" charset="-122"/>
                        </a:rPr>
                        <a:t>0.5M/</a:t>
                      </a:r>
                      <a:r>
                        <a:rPr kumimoji="0" lang="zh-CN" altLang="en-US" sz="1800" b="0" i="0" u="none" strike="noStrike" cap="none" normalizeH="0" baseline="0" smtClean="0">
                          <a:ln>
                            <a:noFill/>
                          </a:ln>
                          <a:solidFill>
                            <a:schemeClr val="tx1"/>
                          </a:solidFill>
                          <a:effectLst/>
                          <a:latin typeface="黑体" pitchFamily="2" charset="-122"/>
                          <a:ea typeface="黑体" pitchFamily="2" charset="-122"/>
                        </a:rPr>
                        <a:t>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pic>
        <p:nvPicPr>
          <p:cNvPr id="32789" name="Picture 22" descr="C:\DOCUME~1\dengyan\LOCALS~1\Temp\T5B7YT%[E_7QT2Z89@8%K@Y.jpg"/>
          <p:cNvPicPr>
            <a:picLocks noChangeAspect="1" noChangeArrowheads="1"/>
          </p:cNvPicPr>
          <p:nvPr/>
        </p:nvPicPr>
        <p:blipFill>
          <a:blip r:embed="rId2" cstate="print"/>
          <a:srcRect/>
          <a:stretch>
            <a:fillRect/>
          </a:stretch>
        </p:blipFill>
        <p:spPr bwMode="auto">
          <a:xfrm>
            <a:off x="381000" y="2409825"/>
            <a:ext cx="3886200" cy="3000375"/>
          </a:xfrm>
          <a:prstGeom prst="rect">
            <a:avLst/>
          </a:prstGeom>
          <a:noFill/>
          <a:ln w="9525">
            <a:noFill/>
            <a:miter lim="800000"/>
            <a:headEnd/>
            <a:tailEnd/>
          </a:ln>
        </p:spPr>
      </p:pic>
      <p:sp>
        <p:nvSpPr>
          <p:cNvPr id="32790" name="Rectangle 51"/>
          <p:cNvSpPr>
            <a:spLocks noChangeArrowheads="1"/>
          </p:cNvSpPr>
          <p:nvPr/>
        </p:nvSpPr>
        <p:spPr bwMode="auto">
          <a:xfrm>
            <a:off x="4267200" y="2687638"/>
            <a:ext cx="4362450" cy="2341562"/>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b="1">
                <a:latin typeface="楷体_GB2312" pitchFamily="49" charset="-122"/>
                <a:ea typeface="楷体_GB2312" pitchFamily="49" charset="-122"/>
              </a:rPr>
              <a:t>零售商从渠道商采购产品的运输费由零售商在每季度</a:t>
            </a:r>
            <a:r>
              <a:rPr lang="zh-CN" altLang="en-US" b="1">
                <a:solidFill>
                  <a:srgbClr val="0000CC"/>
                </a:solidFill>
                <a:latin typeface="楷体_GB2312" pitchFamily="49" charset="-122"/>
                <a:ea typeface="楷体_GB2312" pitchFamily="49" charset="-122"/>
              </a:rPr>
              <a:t>在途商品确认</a:t>
            </a:r>
            <a:r>
              <a:rPr lang="zh-CN" altLang="en-US" b="1">
                <a:latin typeface="楷体_GB2312" pitchFamily="49" charset="-122"/>
                <a:ea typeface="楷体_GB2312" pitchFamily="49" charset="-122"/>
              </a:rPr>
              <a:t>处以现金支付。运输每批</a:t>
            </a:r>
            <a:r>
              <a:rPr lang="en-US" altLang="zh-CN" b="1">
                <a:latin typeface="楷体_GB2312" pitchFamily="49" charset="-122"/>
                <a:ea typeface="楷体_GB2312" pitchFamily="49" charset="-122"/>
              </a:rPr>
              <a:t>6</a:t>
            </a:r>
            <a:r>
              <a:rPr lang="zh-CN" altLang="en-US" b="1">
                <a:latin typeface="楷体_GB2312" pitchFamily="49" charset="-122"/>
                <a:ea typeface="楷体_GB2312" pitchFamily="49" charset="-122"/>
              </a:rPr>
              <a:t>个（不区分产品），运费按批量支付，不足批量的按批量计算，运输费率为</a:t>
            </a:r>
            <a:r>
              <a:rPr lang="en-US" altLang="zh-CN" b="1">
                <a:latin typeface="楷体_GB2312" pitchFamily="49" charset="-122"/>
                <a:ea typeface="楷体_GB2312" pitchFamily="49" charset="-122"/>
              </a:rPr>
              <a:t>0.5M/</a:t>
            </a:r>
            <a:r>
              <a:rPr lang="zh-CN" altLang="en-US" b="1">
                <a:latin typeface="楷体_GB2312" pitchFamily="49" charset="-122"/>
                <a:ea typeface="楷体_GB2312" pitchFamily="49" charset="-122"/>
              </a:rPr>
              <a:t>批。</a:t>
            </a:r>
          </a:p>
          <a:p>
            <a:pPr eaLnBrk="0" hangingPunct="0">
              <a:lnSpc>
                <a:spcPct val="110000"/>
              </a:lnSpc>
              <a:spcBef>
                <a:spcPct val="50000"/>
              </a:spcBef>
            </a:pPr>
            <a:r>
              <a:rPr lang="zh-CN" altLang="en-US">
                <a:solidFill>
                  <a:srgbClr val="990000"/>
                </a:solidFill>
              </a:rPr>
              <a:t>另外，每季末根据在仓库中存放产品的数量支付仓储费。</a:t>
            </a:r>
          </a:p>
        </p:txBody>
      </p:sp>
      <p:sp>
        <p:nvSpPr>
          <p:cNvPr id="32791" name="Rectangle 29"/>
          <p:cNvSpPr>
            <a:spLocks noChangeArrowheads="1"/>
          </p:cNvSpPr>
          <p:nvPr/>
        </p:nvSpPr>
        <p:spPr bwMode="auto">
          <a:xfrm>
            <a:off x="457200" y="1477963"/>
            <a:ext cx="8229600" cy="1036637"/>
          </a:xfrm>
          <a:prstGeom prst="rect">
            <a:avLst/>
          </a:prstGeom>
          <a:noFill/>
          <a:ln w="9525">
            <a:noFill/>
            <a:miter lim="800000"/>
            <a:headEnd/>
            <a:tailEnd/>
          </a:ln>
        </p:spPr>
        <p:txBody>
          <a:bodyPr/>
          <a:lstStyle/>
          <a:p>
            <a:pPr eaLnBrk="0" hangingPunct="0">
              <a:lnSpc>
                <a:spcPct val="110000"/>
              </a:lnSpc>
              <a:spcBef>
                <a:spcPct val="50000"/>
              </a:spcBef>
              <a:buSzPct val="90000"/>
            </a:pPr>
            <a:r>
              <a:rPr lang="zh-CN" altLang="en-US" b="1">
                <a:solidFill>
                  <a:schemeClr val="hlink"/>
                </a:solidFill>
                <a:latin typeface="楷体_GB2312" pitchFamily="49" charset="-122"/>
                <a:ea typeface="楷体_GB2312" pitchFamily="49" charset="-122"/>
              </a:rPr>
              <a:t>终端商可以在开店的区域内租赁仓库，为该区域上的门店供货。</a:t>
            </a:r>
            <a:br>
              <a:rPr lang="zh-CN" altLang="en-US" b="1">
                <a:solidFill>
                  <a:schemeClr val="hlink"/>
                </a:solidFill>
                <a:latin typeface="楷体_GB2312" pitchFamily="49" charset="-122"/>
                <a:ea typeface="楷体_GB2312" pitchFamily="49" charset="-122"/>
              </a:rPr>
            </a:br>
            <a:r>
              <a:rPr lang="zh-CN" altLang="en-US" b="1">
                <a:solidFill>
                  <a:schemeClr val="hlink"/>
                </a:solidFill>
                <a:latin typeface="楷体_GB2312" pitchFamily="49" charset="-122"/>
                <a:ea typeface="楷体_GB2312" pitchFamily="49" charset="-122"/>
              </a:rPr>
              <a:t>共有四个仓库可供选择，东</a:t>
            </a:r>
            <a:r>
              <a:rPr lang="en-US" altLang="zh-CN" b="1">
                <a:solidFill>
                  <a:schemeClr val="hlink"/>
                </a:solidFill>
                <a:latin typeface="楷体_GB2312" pitchFamily="49" charset="-122"/>
                <a:ea typeface="楷体_GB2312" pitchFamily="49" charset="-122"/>
              </a:rPr>
              <a:t>\</a:t>
            </a:r>
            <a:r>
              <a:rPr lang="zh-CN" altLang="en-US" b="1">
                <a:solidFill>
                  <a:schemeClr val="hlink"/>
                </a:solidFill>
                <a:latin typeface="楷体_GB2312" pitchFamily="49" charset="-122"/>
                <a:ea typeface="楷体_GB2312" pitchFamily="49" charset="-122"/>
              </a:rPr>
              <a:t>西</a:t>
            </a:r>
            <a:r>
              <a:rPr lang="en-US" altLang="zh-CN" b="1">
                <a:solidFill>
                  <a:schemeClr val="hlink"/>
                </a:solidFill>
                <a:latin typeface="楷体_GB2312" pitchFamily="49" charset="-122"/>
                <a:ea typeface="楷体_GB2312" pitchFamily="49" charset="-122"/>
              </a:rPr>
              <a:t>\</a:t>
            </a:r>
            <a:r>
              <a:rPr lang="zh-CN" altLang="en-US" b="1">
                <a:solidFill>
                  <a:schemeClr val="hlink"/>
                </a:solidFill>
                <a:latin typeface="楷体_GB2312" pitchFamily="49" charset="-122"/>
                <a:ea typeface="楷体_GB2312" pitchFamily="49" charset="-122"/>
              </a:rPr>
              <a:t>南</a:t>
            </a:r>
            <a:r>
              <a:rPr lang="en-US" altLang="zh-CN" b="1">
                <a:solidFill>
                  <a:schemeClr val="hlink"/>
                </a:solidFill>
                <a:latin typeface="楷体_GB2312" pitchFamily="49" charset="-122"/>
                <a:ea typeface="楷体_GB2312" pitchFamily="49" charset="-122"/>
              </a:rPr>
              <a:t>\</a:t>
            </a:r>
            <a:r>
              <a:rPr lang="zh-CN" altLang="en-US" b="1">
                <a:solidFill>
                  <a:schemeClr val="hlink"/>
                </a:solidFill>
                <a:latin typeface="楷体_GB2312" pitchFamily="49" charset="-122"/>
                <a:ea typeface="楷体_GB2312" pitchFamily="49" charset="-122"/>
              </a:rPr>
              <a:t>北。不同的仓库服务于不同的区域门店，不能直接跨区域向门店供货。 </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219200" y="304800"/>
            <a:ext cx="7467600" cy="1143000"/>
          </a:xfrm>
        </p:spPr>
        <p:txBody>
          <a:bodyPr anchor="t"/>
          <a:lstStyle/>
          <a:p>
            <a:pPr indent="360363" eaLnBrk="1" hangingPunct="1">
              <a:spcBef>
                <a:spcPct val="20000"/>
              </a:spcBef>
              <a:buSzPct val="90000"/>
            </a:pPr>
            <a:r>
              <a:rPr lang="zh-CN" altLang="en-US" b="1" i="1" dirty="0" smtClean="0">
                <a:solidFill>
                  <a:srgbClr val="FF0000"/>
                </a:solidFill>
                <a:latin typeface="黑体" pitchFamily="2" charset="-122"/>
                <a:ea typeface="黑体" pitchFamily="2" charset="-122"/>
              </a:rPr>
              <a:t>经营规则 </a:t>
            </a:r>
            <a:r>
              <a:rPr lang="en-US" altLang="zh-CN" b="1" i="1" dirty="0" smtClean="0">
                <a:solidFill>
                  <a:srgbClr val="FF0000"/>
                </a:solidFill>
                <a:latin typeface="黑体" pitchFamily="2" charset="-122"/>
                <a:ea typeface="黑体" pitchFamily="2" charset="-122"/>
              </a:rPr>
              <a:t>—</a:t>
            </a:r>
            <a:br>
              <a:rPr lang="en-US" altLang="zh-CN" b="1" i="1" dirty="0" smtClean="0">
                <a:solidFill>
                  <a:srgbClr val="FF0000"/>
                </a:solidFill>
                <a:latin typeface="黑体" pitchFamily="2" charset="-122"/>
                <a:ea typeface="黑体" pitchFamily="2" charset="-122"/>
              </a:rPr>
            </a:br>
            <a:r>
              <a:rPr lang="zh-CN" altLang="en-US" sz="2800" b="1" i="1" dirty="0" smtClean="0">
                <a:solidFill>
                  <a:schemeClr val="hlink"/>
                </a:solidFill>
                <a:latin typeface="黑体" pitchFamily="2" charset="-122"/>
                <a:ea typeface="黑体" pitchFamily="2" charset="-122"/>
              </a:rPr>
              <a:t>零售终端商的常规调货、紧急调货、紧急订货</a:t>
            </a:r>
          </a:p>
        </p:txBody>
      </p:sp>
      <p:sp>
        <p:nvSpPr>
          <p:cNvPr id="33795" name="Rectangle 33"/>
          <p:cNvSpPr>
            <a:spLocks noChangeArrowheads="1"/>
          </p:cNvSpPr>
          <p:nvPr/>
        </p:nvSpPr>
        <p:spPr bwMode="auto">
          <a:xfrm>
            <a:off x="457200" y="4247428"/>
            <a:ext cx="8305800" cy="1311128"/>
          </a:xfrm>
          <a:prstGeom prst="rect">
            <a:avLst/>
          </a:prstGeom>
          <a:noFill/>
          <a:ln w="9525">
            <a:noFill/>
            <a:miter lim="800000"/>
            <a:headEnd/>
            <a:tailEnd/>
          </a:ln>
        </p:spPr>
        <p:txBody>
          <a:bodyPr wrap="square" anchor="ctr">
            <a:spAutoFit/>
          </a:bodyPr>
          <a:lstStyle/>
          <a:p>
            <a:pPr eaLnBrk="0" hangingPunct="0">
              <a:lnSpc>
                <a:spcPct val="110000"/>
              </a:lnSpc>
              <a:spcBef>
                <a:spcPct val="50000"/>
              </a:spcBef>
            </a:pPr>
            <a:r>
              <a:rPr lang="zh-CN" altLang="en-US" dirty="0" smtClean="0">
                <a:latin typeface="黑体" pitchFamily="2" charset="-122"/>
              </a:rPr>
              <a:t>    每季运行过程中，终端</a:t>
            </a:r>
            <a:r>
              <a:rPr lang="zh-CN" altLang="en-US" dirty="0">
                <a:latin typeface="黑体" pitchFamily="2" charset="-122"/>
              </a:rPr>
              <a:t>商仓库中的产品可以相互调库。常规调库时每批</a:t>
            </a:r>
            <a:r>
              <a:rPr lang="en-US" altLang="zh-CN" dirty="0">
                <a:solidFill>
                  <a:schemeClr val="hlink"/>
                </a:solidFill>
                <a:latin typeface="黑体" pitchFamily="2" charset="-122"/>
              </a:rPr>
              <a:t>6</a:t>
            </a:r>
            <a:r>
              <a:rPr lang="zh-CN" altLang="en-US" dirty="0">
                <a:latin typeface="黑体" pitchFamily="2" charset="-122"/>
              </a:rPr>
              <a:t>个，运输费</a:t>
            </a:r>
            <a:r>
              <a:rPr lang="en-US" altLang="zh-CN" dirty="0">
                <a:solidFill>
                  <a:schemeClr val="hlink"/>
                </a:solidFill>
                <a:latin typeface="黑体" pitchFamily="2" charset="-122"/>
              </a:rPr>
              <a:t>0.5M/</a:t>
            </a:r>
            <a:r>
              <a:rPr lang="zh-CN" altLang="en-US" dirty="0">
                <a:solidFill>
                  <a:schemeClr val="hlink"/>
                </a:solidFill>
                <a:latin typeface="黑体" pitchFamily="2" charset="-122"/>
              </a:rPr>
              <a:t>批</a:t>
            </a:r>
            <a:r>
              <a:rPr lang="zh-CN" altLang="en-US" dirty="0" smtClean="0">
                <a:latin typeface="黑体" pitchFamily="2" charset="-122"/>
              </a:rPr>
              <a:t>。</a:t>
            </a:r>
            <a:r>
              <a:rPr lang="zh-CN" altLang="en-US" dirty="0">
                <a:latin typeface="黑体" pitchFamily="2" charset="-122"/>
              </a:rPr>
              <a:t/>
            </a:r>
            <a:br>
              <a:rPr lang="zh-CN" altLang="en-US" dirty="0">
                <a:latin typeface="黑体" pitchFamily="2" charset="-122"/>
              </a:rPr>
            </a:br>
            <a:r>
              <a:rPr lang="zh-CN" altLang="en-US" dirty="0" smtClean="0">
                <a:latin typeface="黑体" pitchFamily="2" charset="-122"/>
              </a:rPr>
              <a:t>    在</a:t>
            </a:r>
            <a:r>
              <a:rPr lang="zh-CN" altLang="en-US" dirty="0">
                <a:latin typeface="黑体" pitchFamily="2" charset="-122"/>
              </a:rPr>
              <a:t>进行销售会议时，终端商可在各仓库间进行紧急调货。紧急调货每批</a:t>
            </a:r>
            <a:r>
              <a:rPr lang="en-US" altLang="zh-CN" dirty="0">
                <a:solidFill>
                  <a:schemeClr val="hlink"/>
                </a:solidFill>
                <a:latin typeface="黑体" pitchFamily="2" charset="-122"/>
              </a:rPr>
              <a:t>3</a:t>
            </a:r>
            <a:r>
              <a:rPr lang="zh-CN" altLang="en-US" dirty="0">
                <a:latin typeface="黑体" pitchFamily="2" charset="-122"/>
              </a:rPr>
              <a:t>个，运输费</a:t>
            </a:r>
            <a:r>
              <a:rPr lang="en-US" altLang="zh-CN" dirty="0">
                <a:solidFill>
                  <a:schemeClr val="hlink"/>
                </a:solidFill>
                <a:latin typeface="黑体" pitchFamily="2" charset="-122"/>
              </a:rPr>
              <a:t>0.5M/</a:t>
            </a:r>
            <a:r>
              <a:rPr lang="zh-CN" altLang="en-US" dirty="0">
                <a:solidFill>
                  <a:schemeClr val="hlink"/>
                </a:solidFill>
                <a:latin typeface="黑体" pitchFamily="2" charset="-122"/>
              </a:rPr>
              <a:t>批</a:t>
            </a:r>
            <a:r>
              <a:rPr lang="zh-CN" altLang="en-US" dirty="0">
                <a:latin typeface="黑体" pitchFamily="2" charset="-122"/>
              </a:rPr>
              <a:t>。 </a:t>
            </a:r>
          </a:p>
        </p:txBody>
      </p:sp>
      <p:sp>
        <p:nvSpPr>
          <p:cNvPr id="33796" name="Rectangle 33"/>
          <p:cNvSpPr>
            <a:spLocks noChangeArrowheads="1"/>
          </p:cNvSpPr>
          <p:nvPr/>
        </p:nvSpPr>
        <p:spPr bwMode="auto">
          <a:xfrm>
            <a:off x="457201" y="5565347"/>
            <a:ext cx="8229600" cy="1006429"/>
          </a:xfrm>
          <a:prstGeom prst="rect">
            <a:avLst/>
          </a:prstGeom>
          <a:noFill/>
          <a:ln w="9525">
            <a:noFill/>
            <a:miter lim="800000"/>
            <a:headEnd/>
            <a:tailEnd/>
          </a:ln>
        </p:spPr>
        <p:txBody>
          <a:bodyPr wrap="square" anchor="ctr">
            <a:spAutoFit/>
          </a:bodyPr>
          <a:lstStyle/>
          <a:p>
            <a:pPr eaLnBrk="0" hangingPunct="0">
              <a:lnSpc>
                <a:spcPct val="110000"/>
              </a:lnSpc>
              <a:spcBef>
                <a:spcPct val="50000"/>
              </a:spcBef>
            </a:pPr>
            <a:r>
              <a:rPr lang="zh-CN" altLang="en-US" dirty="0" smtClean="0">
                <a:solidFill>
                  <a:srgbClr val="990000"/>
                </a:solidFill>
                <a:latin typeface="黑体" pitchFamily="2" charset="-122"/>
              </a:rPr>
              <a:t>    终端</a:t>
            </a:r>
            <a:r>
              <a:rPr lang="zh-CN" altLang="en-US" dirty="0">
                <a:solidFill>
                  <a:srgbClr val="990000"/>
                </a:solidFill>
                <a:latin typeface="黑体" pitchFamily="2" charset="-122"/>
              </a:rPr>
              <a:t>商</a:t>
            </a:r>
            <a:r>
              <a:rPr lang="zh-CN" altLang="en-US" dirty="0" smtClean="0">
                <a:solidFill>
                  <a:srgbClr val="990000"/>
                </a:solidFill>
                <a:latin typeface="黑体" pitchFamily="2" charset="-122"/>
              </a:rPr>
              <a:t>在季初开</a:t>
            </a:r>
            <a:r>
              <a:rPr lang="zh-CN" altLang="en-US" dirty="0">
                <a:solidFill>
                  <a:srgbClr val="990000"/>
                </a:solidFill>
                <a:latin typeface="黑体" pitchFamily="2" charset="-122"/>
              </a:rPr>
              <a:t>销售会议前</a:t>
            </a:r>
            <a:r>
              <a:rPr lang="zh-CN" altLang="en-US" dirty="0" smtClean="0">
                <a:solidFill>
                  <a:srgbClr val="990000"/>
                </a:solidFill>
                <a:latin typeface="黑体" pitchFamily="2" charset="-122"/>
              </a:rPr>
              <a:t>可向</a:t>
            </a:r>
            <a:r>
              <a:rPr lang="zh-CN" altLang="en-US" dirty="0">
                <a:solidFill>
                  <a:srgbClr val="990000"/>
                </a:solidFill>
                <a:latin typeface="黑体" pitchFamily="2" charset="-122"/>
              </a:rPr>
              <a:t>渠道商进行紧急</a:t>
            </a:r>
            <a:r>
              <a:rPr lang="zh-CN" altLang="en-US" dirty="0" smtClean="0">
                <a:solidFill>
                  <a:srgbClr val="990000"/>
                </a:solidFill>
                <a:latin typeface="黑体" pitchFamily="2" charset="-122"/>
              </a:rPr>
              <a:t>订货，渠道商仓库中有货时可进行相应的紧急发货。紧急</a:t>
            </a:r>
            <a:r>
              <a:rPr lang="zh-CN" altLang="en-US" dirty="0">
                <a:solidFill>
                  <a:srgbClr val="990000"/>
                </a:solidFill>
                <a:latin typeface="黑体" pitchFamily="2" charset="-122"/>
              </a:rPr>
              <a:t>订货无运输周期，可马上到</a:t>
            </a:r>
            <a:r>
              <a:rPr lang="zh-CN" altLang="en-US" dirty="0" smtClean="0">
                <a:solidFill>
                  <a:srgbClr val="990000"/>
                </a:solidFill>
                <a:latin typeface="黑体" pitchFamily="2" charset="-122"/>
              </a:rPr>
              <a:t>库。</a:t>
            </a:r>
            <a:r>
              <a:rPr lang="zh-CN" altLang="en-US" dirty="0">
                <a:solidFill>
                  <a:srgbClr val="990000"/>
                </a:solidFill>
                <a:latin typeface="黑体" pitchFamily="2" charset="-122"/>
              </a:rPr>
              <a:t>紧急订货每批为</a:t>
            </a:r>
            <a:r>
              <a:rPr lang="en-US" altLang="zh-CN" dirty="0">
                <a:solidFill>
                  <a:schemeClr val="hlink"/>
                </a:solidFill>
                <a:latin typeface="黑体" pitchFamily="2" charset="-122"/>
              </a:rPr>
              <a:t>3</a:t>
            </a:r>
            <a:r>
              <a:rPr lang="zh-CN" altLang="en-US" dirty="0">
                <a:solidFill>
                  <a:srgbClr val="990000"/>
                </a:solidFill>
                <a:latin typeface="黑体" pitchFamily="2" charset="-122"/>
              </a:rPr>
              <a:t>个，运输费为</a:t>
            </a:r>
            <a:r>
              <a:rPr lang="en-US" altLang="zh-CN" dirty="0">
                <a:solidFill>
                  <a:schemeClr val="hlink"/>
                </a:solidFill>
                <a:latin typeface="黑体" pitchFamily="2" charset="-122"/>
              </a:rPr>
              <a:t>1M/</a:t>
            </a:r>
            <a:r>
              <a:rPr lang="zh-CN" altLang="en-US" dirty="0">
                <a:solidFill>
                  <a:schemeClr val="hlink"/>
                </a:solidFill>
                <a:latin typeface="黑体" pitchFamily="2" charset="-122"/>
              </a:rPr>
              <a:t>批</a:t>
            </a:r>
            <a:r>
              <a:rPr lang="zh-CN" altLang="en-US" dirty="0">
                <a:solidFill>
                  <a:srgbClr val="990000"/>
                </a:solidFill>
                <a:latin typeface="黑体" pitchFamily="2" charset="-122"/>
              </a:rPr>
              <a:t>，运输费在紧急订货时以现金支付。</a:t>
            </a:r>
          </a:p>
        </p:txBody>
      </p:sp>
      <p:pic>
        <p:nvPicPr>
          <p:cNvPr id="6" name="图片 5" descr="销售界面.jpg"/>
          <p:cNvPicPr>
            <a:picLocks noChangeAspect="1"/>
          </p:cNvPicPr>
          <p:nvPr/>
        </p:nvPicPr>
        <p:blipFill>
          <a:blip r:embed="rId2" cstate="print"/>
          <a:stretch>
            <a:fillRect/>
          </a:stretch>
        </p:blipFill>
        <p:spPr>
          <a:xfrm>
            <a:off x="1295400" y="1524000"/>
            <a:ext cx="6380798" cy="2556510"/>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102"/>
          <p:cNvSpPr>
            <a:spLocks noChangeArrowheads="1"/>
          </p:cNvSpPr>
          <p:nvPr/>
        </p:nvSpPr>
        <p:spPr bwMode="auto">
          <a:xfrm>
            <a:off x="1295400" y="304800"/>
            <a:ext cx="59912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市场预测</a:t>
            </a:r>
          </a:p>
        </p:txBody>
      </p:sp>
      <p:sp>
        <p:nvSpPr>
          <p:cNvPr id="1028" name="Rectangle 55"/>
          <p:cNvSpPr>
            <a:spLocks noChangeArrowheads="1"/>
          </p:cNvSpPr>
          <p:nvPr/>
        </p:nvSpPr>
        <p:spPr bwMode="auto">
          <a:xfrm>
            <a:off x="457200" y="3994150"/>
            <a:ext cx="8496300" cy="2628900"/>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en-US" altLang="zh-CN" sz="1600" dirty="0">
                <a:latin typeface="黑体" pitchFamily="2" charset="-122"/>
              </a:rPr>
              <a:t>P2</a:t>
            </a:r>
            <a:r>
              <a:rPr lang="zh-CN" altLang="en-US" sz="1600" dirty="0">
                <a:latin typeface="黑体" pitchFamily="2" charset="-122"/>
              </a:rPr>
              <a:t>、</a:t>
            </a:r>
            <a:r>
              <a:rPr lang="en-US" altLang="zh-CN" sz="1600" dirty="0">
                <a:latin typeface="黑体" pitchFamily="2" charset="-122"/>
              </a:rPr>
              <a:t>P3</a:t>
            </a:r>
            <a:r>
              <a:rPr lang="zh-CN" altLang="en-US" sz="1600" dirty="0">
                <a:latin typeface="黑体" pitchFamily="2" charset="-122"/>
              </a:rPr>
              <a:t>产品可以算作是</a:t>
            </a:r>
            <a:r>
              <a:rPr lang="en-US" altLang="zh-CN" sz="1600" dirty="0">
                <a:latin typeface="黑体" pitchFamily="2" charset="-122"/>
              </a:rPr>
              <a:t>P1</a:t>
            </a:r>
            <a:r>
              <a:rPr lang="zh-CN" altLang="en-US" sz="1600" dirty="0">
                <a:latin typeface="黑体" pitchFamily="2" charset="-122"/>
              </a:rPr>
              <a:t>的升级替代产品。当</a:t>
            </a:r>
            <a:r>
              <a:rPr lang="en-US" altLang="zh-CN" sz="1600" dirty="0">
                <a:latin typeface="黑体" pitchFamily="2" charset="-122"/>
              </a:rPr>
              <a:t>P2</a:t>
            </a:r>
            <a:r>
              <a:rPr lang="zh-CN" altLang="en-US" sz="1600" dirty="0">
                <a:latin typeface="黑体" pitchFamily="2" charset="-122"/>
              </a:rPr>
              <a:t>、</a:t>
            </a:r>
            <a:r>
              <a:rPr lang="en-US" altLang="zh-CN" sz="1600" dirty="0">
                <a:latin typeface="黑体" pitchFamily="2" charset="-122"/>
              </a:rPr>
              <a:t>P3</a:t>
            </a:r>
            <a:r>
              <a:rPr lang="zh-CN" altLang="en-US" sz="1600" dirty="0">
                <a:latin typeface="黑体" pitchFamily="2" charset="-122"/>
              </a:rPr>
              <a:t>产品开始在市面上出现后，会有相当一部分客户转而购买新的产品，当然也会继续有一部分客户仍然支持老的</a:t>
            </a:r>
            <a:r>
              <a:rPr lang="en-US" altLang="zh-CN" sz="1600" dirty="0">
                <a:latin typeface="黑体" pitchFamily="2" charset="-122"/>
              </a:rPr>
              <a:t>P1</a:t>
            </a:r>
            <a:r>
              <a:rPr lang="zh-CN" altLang="en-US" sz="1600" dirty="0">
                <a:latin typeface="黑体" pitchFamily="2" charset="-122"/>
              </a:rPr>
              <a:t>产品。</a:t>
            </a:r>
            <a:endParaRPr lang="en-US" altLang="zh-CN" sz="1600" dirty="0">
              <a:latin typeface="黑体" pitchFamily="2" charset="-122"/>
            </a:endParaRPr>
          </a:p>
          <a:p>
            <a:pPr eaLnBrk="0" hangingPunct="0">
              <a:lnSpc>
                <a:spcPct val="110000"/>
              </a:lnSpc>
              <a:spcBef>
                <a:spcPct val="50000"/>
              </a:spcBef>
            </a:pPr>
            <a:r>
              <a:rPr lang="zh-CN" altLang="en-US" sz="1600" dirty="0">
                <a:latin typeface="黑体" pitchFamily="2" charset="-122"/>
              </a:rPr>
              <a:t>从全年的角度来说，各区域对</a:t>
            </a:r>
            <a:r>
              <a:rPr lang="en-US" altLang="zh-CN" sz="1600" dirty="0">
                <a:latin typeface="黑体" pitchFamily="2" charset="-122"/>
              </a:rPr>
              <a:t>P1</a:t>
            </a:r>
            <a:r>
              <a:rPr lang="zh-CN" altLang="en-US" sz="1600" dirty="0">
                <a:latin typeface="黑体" pitchFamily="2" charset="-122"/>
              </a:rPr>
              <a:t>产品的喜好程度比较平均，但是在不同的季度需求量会有不同。东、南、西、北四个区域对</a:t>
            </a:r>
            <a:r>
              <a:rPr lang="en-US" altLang="zh-CN" sz="1600" dirty="0">
                <a:latin typeface="黑体" pitchFamily="2" charset="-122"/>
              </a:rPr>
              <a:t>P1</a:t>
            </a:r>
            <a:r>
              <a:rPr lang="zh-CN" altLang="en-US" sz="1600" dirty="0">
                <a:latin typeface="黑体" pitchFamily="2" charset="-122"/>
              </a:rPr>
              <a:t>产品的需求峰值将分别在</a:t>
            </a:r>
            <a:r>
              <a:rPr lang="en-US" altLang="zh-CN" sz="1600" dirty="0">
                <a:latin typeface="黑体" pitchFamily="2" charset="-122"/>
              </a:rPr>
              <a:t>1Q</a:t>
            </a:r>
            <a:r>
              <a:rPr lang="zh-CN" altLang="en-US" sz="1600" dirty="0">
                <a:latin typeface="黑体" pitchFamily="2" charset="-122"/>
              </a:rPr>
              <a:t>、</a:t>
            </a:r>
            <a:r>
              <a:rPr lang="en-US" altLang="zh-CN" sz="1600" dirty="0">
                <a:latin typeface="黑体" pitchFamily="2" charset="-122"/>
              </a:rPr>
              <a:t>2Q</a:t>
            </a:r>
            <a:r>
              <a:rPr lang="zh-CN" altLang="en-US" sz="1600" dirty="0">
                <a:latin typeface="黑体" pitchFamily="2" charset="-122"/>
              </a:rPr>
              <a:t>、</a:t>
            </a:r>
            <a:r>
              <a:rPr lang="en-US" altLang="zh-CN" sz="1600" dirty="0">
                <a:latin typeface="黑体" pitchFamily="2" charset="-122"/>
              </a:rPr>
              <a:t>3Q</a:t>
            </a:r>
            <a:r>
              <a:rPr lang="zh-CN" altLang="en-US" sz="1600" dirty="0">
                <a:latin typeface="黑体" pitchFamily="2" charset="-122"/>
              </a:rPr>
              <a:t>、</a:t>
            </a:r>
            <a:r>
              <a:rPr lang="en-US" altLang="zh-CN" sz="1600" dirty="0">
                <a:latin typeface="黑体" pitchFamily="2" charset="-122"/>
              </a:rPr>
              <a:t>4Q</a:t>
            </a:r>
            <a:r>
              <a:rPr lang="zh-CN" altLang="en-US" sz="1600" dirty="0">
                <a:latin typeface="黑体" pitchFamily="2" charset="-122"/>
              </a:rPr>
              <a:t>出现。</a:t>
            </a:r>
          </a:p>
          <a:p>
            <a:pPr eaLnBrk="0" hangingPunct="0">
              <a:lnSpc>
                <a:spcPct val="110000"/>
              </a:lnSpc>
              <a:spcBef>
                <a:spcPct val="50000"/>
              </a:spcBef>
            </a:pPr>
            <a:r>
              <a:rPr lang="zh-CN" altLang="en-US" sz="1600" dirty="0">
                <a:latin typeface="黑体" pitchFamily="2" charset="-122"/>
              </a:rPr>
              <a:t>东部与南部区域的客户对</a:t>
            </a:r>
            <a:r>
              <a:rPr lang="en-US" altLang="zh-CN" sz="1600" dirty="0">
                <a:latin typeface="黑体" pitchFamily="2" charset="-122"/>
              </a:rPr>
              <a:t>P2</a:t>
            </a:r>
            <a:r>
              <a:rPr lang="zh-CN" altLang="en-US" sz="1600" dirty="0">
                <a:latin typeface="黑体" pitchFamily="2" charset="-122"/>
              </a:rPr>
              <a:t>产品的喜好程度大过西部与北部区域的客户；而西部和北部区域的客户则对</a:t>
            </a:r>
            <a:r>
              <a:rPr lang="en-US" altLang="zh-CN" sz="1600" dirty="0">
                <a:latin typeface="黑体" pitchFamily="2" charset="-122"/>
              </a:rPr>
              <a:t>P3</a:t>
            </a:r>
            <a:r>
              <a:rPr lang="zh-CN" altLang="en-US" sz="1600" dirty="0">
                <a:latin typeface="黑体" pitchFamily="2" charset="-122"/>
              </a:rPr>
              <a:t>产品的喜好程度更大。</a:t>
            </a:r>
          </a:p>
          <a:p>
            <a:pPr eaLnBrk="0" hangingPunct="0">
              <a:lnSpc>
                <a:spcPct val="110000"/>
              </a:lnSpc>
              <a:spcBef>
                <a:spcPct val="50000"/>
              </a:spcBef>
            </a:pPr>
            <a:r>
              <a:rPr lang="en-US" altLang="zh-CN" sz="1600" dirty="0">
                <a:latin typeface="黑体" pitchFamily="2" charset="-122"/>
              </a:rPr>
              <a:t>P4</a:t>
            </a:r>
            <a:r>
              <a:rPr lang="zh-CN" altLang="en-US" sz="1600" dirty="0">
                <a:latin typeface="黑体" pitchFamily="2" charset="-122"/>
              </a:rPr>
              <a:t>是一种新型概念产品，开始时市场处于观望期，需求很小，但是在后期会有一些增加。各地对此新产品的偏好也较平均。</a:t>
            </a:r>
          </a:p>
        </p:txBody>
      </p:sp>
      <p:pic>
        <p:nvPicPr>
          <p:cNvPr id="6" name="图片 5" descr="pic001.jpg"/>
          <p:cNvPicPr>
            <a:picLocks noChangeAspect="1"/>
          </p:cNvPicPr>
          <p:nvPr/>
        </p:nvPicPr>
        <p:blipFill>
          <a:blip r:embed="rId3" cstate="print"/>
          <a:stretch>
            <a:fillRect/>
          </a:stretch>
        </p:blipFill>
        <p:spPr>
          <a:xfrm>
            <a:off x="1829752" y="990600"/>
            <a:ext cx="5104448" cy="2979420"/>
          </a:xfrm>
          <a:prstGeom prst="rect">
            <a:avLst/>
          </a:prstGeom>
          <a:scene3d>
            <a:camera prst="orthographicFront"/>
            <a:lightRig rig="threePt" dir="t"/>
          </a:scene3d>
          <a:sp3d contourW="12700">
            <a:contourClr>
              <a:srgbClr val="002060"/>
            </a:contourClr>
          </a:sp3d>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2"/>
          <p:cNvSpPr>
            <a:spLocks noChangeArrowheads="1"/>
          </p:cNvSpPr>
          <p:nvPr/>
        </p:nvSpPr>
        <p:spPr bwMode="auto">
          <a:xfrm>
            <a:off x="755650" y="1111250"/>
            <a:ext cx="7416800" cy="585788"/>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1</a:t>
            </a:r>
            <a:r>
              <a:rPr lang="zh-CN" altLang="en-US" sz="2400">
                <a:latin typeface="黑体" pitchFamily="2" charset="-122"/>
              </a:rPr>
              <a:t>、需求量的定义</a:t>
            </a:r>
          </a:p>
        </p:txBody>
      </p:sp>
      <p:sp>
        <p:nvSpPr>
          <p:cNvPr id="34819" name="Rectangle 102"/>
          <p:cNvSpPr>
            <a:spLocks noChangeArrowheads="1"/>
          </p:cNvSpPr>
          <p:nvPr/>
        </p:nvSpPr>
        <p:spPr bwMode="auto">
          <a:xfrm>
            <a:off x="1219200" y="304800"/>
            <a:ext cx="62960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34820" name="Rectangle 50"/>
          <p:cNvSpPr>
            <a:spLocks noChangeArrowheads="1"/>
          </p:cNvSpPr>
          <p:nvPr/>
        </p:nvSpPr>
        <p:spPr bwMode="auto">
          <a:xfrm>
            <a:off x="971550" y="2081213"/>
            <a:ext cx="7704138" cy="3968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每季、每个区域、每个产品的需求量都分为“显性需求”和“隐性需求”</a:t>
            </a:r>
          </a:p>
        </p:txBody>
      </p:sp>
      <p:sp>
        <p:nvSpPr>
          <p:cNvPr id="34821" name="Rectangle 51"/>
          <p:cNvSpPr>
            <a:spLocks noChangeArrowheads="1"/>
          </p:cNvSpPr>
          <p:nvPr/>
        </p:nvSpPr>
        <p:spPr bwMode="auto">
          <a:xfrm>
            <a:off x="928688" y="3998913"/>
            <a:ext cx="7286625" cy="69532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如果没有任何小组采取“促销方案”，则只会有显性需求的数量供大家竞争。 </a:t>
            </a:r>
          </a:p>
        </p:txBody>
      </p:sp>
      <p:sp>
        <p:nvSpPr>
          <p:cNvPr id="34822" name="Rectangle 55"/>
          <p:cNvSpPr>
            <a:spLocks noChangeArrowheads="1"/>
          </p:cNvSpPr>
          <p:nvPr/>
        </p:nvSpPr>
        <p:spPr bwMode="auto">
          <a:xfrm>
            <a:off x="928688" y="4943475"/>
            <a:ext cx="7358062" cy="69532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如果有小组采取了促销方案，则会按对应的“增量百分比”激活隐性需求的数量，采取了促销方案的小组有资格参与隐性需求数量的竞争。</a:t>
            </a:r>
          </a:p>
        </p:txBody>
      </p:sp>
      <p:sp>
        <p:nvSpPr>
          <p:cNvPr id="34823" name="Rectangle 56"/>
          <p:cNvSpPr>
            <a:spLocks noChangeArrowheads="1"/>
          </p:cNvSpPr>
          <p:nvPr/>
        </p:nvSpPr>
        <p:spPr bwMode="auto">
          <a:xfrm>
            <a:off x="928688" y="2725738"/>
            <a:ext cx="5214937" cy="3968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“显性需求”的数量参照“市场预测”资料。</a:t>
            </a:r>
          </a:p>
        </p:txBody>
      </p:sp>
      <p:sp>
        <p:nvSpPr>
          <p:cNvPr id="34824" name="Rectangle 57"/>
          <p:cNvSpPr>
            <a:spLocks noChangeArrowheads="1"/>
          </p:cNvSpPr>
          <p:nvPr/>
        </p:nvSpPr>
        <p:spPr bwMode="auto">
          <a:xfrm>
            <a:off x="928688" y="3368675"/>
            <a:ext cx="3668712" cy="3968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“隐性需求”由促销方案激活。</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2"/>
          <p:cNvSpPr>
            <a:spLocks noChangeArrowheads="1"/>
          </p:cNvSpPr>
          <p:nvPr/>
        </p:nvSpPr>
        <p:spPr bwMode="auto">
          <a:xfrm>
            <a:off x="685800" y="785813"/>
            <a:ext cx="7199313" cy="590550"/>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2、</a:t>
            </a:r>
            <a:r>
              <a:rPr lang="zh-CN" altLang="en-US" sz="2400">
                <a:latin typeface="黑体" pitchFamily="2" charset="-122"/>
              </a:rPr>
              <a:t>促销方案的选择对隐性需求的影响</a:t>
            </a:r>
          </a:p>
        </p:txBody>
      </p:sp>
      <p:sp>
        <p:nvSpPr>
          <p:cNvPr id="35843" name="Rectangle 102"/>
          <p:cNvSpPr>
            <a:spLocks noChangeArrowheads="1"/>
          </p:cNvSpPr>
          <p:nvPr/>
        </p:nvSpPr>
        <p:spPr bwMode="auto">
          <a:xfrm>
            <a:off x="1219200" y="228600"/>
            <a:ext cx="6967538" cy="53340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销售规则</a:t>
            </a:r>
          </a:p>
        </p:txBody>
      </p:sp>
      <p:sp>
        <p:nvSpPr>
          <p:cNvPr id="35844" name="Rectangle 50"/>
          <p:cNvSpPr>
            <a:spLocks noChangeArrowheads="1"/>
          </p:cNvSpPr>
          <p:nvPr/>
        </p:nvSpPr>
        <p:spPr bwMode="auto">
          <a:xfrm>
            <a:off x="714375" y="1335088"/>
            <a:ext cx="8143875" cy="646112"/>
          </a:xfrm>
          <a:prstGeom prst="rect">
            <a:avLst/>
          </a:prstGeom>
          <a:noFill/>
          <a:ln w="9525">
            <a:noFill/>
            <a:miter lim="800000"/>
            <a:headEnd/>
            <a:tailEnd/>
          </a:ln>
        </p:spPr>
        <p:txBody>
          <a:bodyPr anchor="ctr">
            <a:spAutoFit/>
          </a:bodyPr>
          <a:lstStyle/>
          <a:p>
            <a:r>
              <a:rPr lang="zh-CN" altLang="en-US">
                <a:solidFill>
                  <a:srgbClr val="0000CC"/>
                </a:solidFill>
              </a:rPr>
              <a:t>终端商在每个季度的销售时可以选择是否采取促销方案。每个终端商在每个季度、针对每个区域的每个产品，最多只能选择一种促销方案。</a:t>
            </a:r>
          </a:p>
        </p:txBody>
      </p:sp>
      <p:graphicFrame>
        <p:nvGraphicFramePr>
          <p:cNvPr id="22576" name="Group 48"/>
          <p:cNvGraphicFramePr>
            <a:graphicFrameLocks noGrp="1"/>
          </p:cNvGraphicFramePr>
          <p:nvPr/>
        </p:nvGraphicFramePr>
        <p:xfrm>
          <a:off x="304800" y="2506663"/>
          <a:ext cx="8424862" cy="2675573"/>
        </p:xfrm>
        <a:graphic>
          <a:graphicData uri="http://schemas.openxmlformats.org/drawingml/2006/table">
            <a:tbl>
              <a:tblPr/>
              <a:tblGrid>
                <a:gridCol w="637174"/>
                <a:gridCol w="1415943"/>
                <a:gridCol w="2350466"/>
                <a:gridCol w="3020679"/>
                <a:gridCol w="1000600"/>
              </a:tblGrid>
              <a:tr h="36671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编号</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促销方案名称</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对销售的影响</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对隐性需求的影响</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备注</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1</a:t>
                      </a:r>
                      <a:endPar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直接打</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8</a:t>
                      </a: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折</a:t>
                      </a:r>
                      <a:endPar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该产品的销售单价以原价的</a:t>
                      </a:r>
                      <a:r>
                        <a:rPr kumimoji="0" lang="en-US" altLang="en-US" sz="1600" b="1" i="0" u="none" strike="noStrike" cap="none" normalizeH="0" baseline="0" smtClean="0">
                          <a:ln>
                            <a:noFill/>
                          </a:ln>
                          <a:solidFill>
                            <a:schemeClr val="tx1"/>
                          </a:solidFill>
                          <a:effectLst/>
                          <a:latin typeface="楷体_GB2312" pitchFamily="49" charset="-122"/>
                          <a:ea typeface="楷体_GB2312" pitchFamily="49" charset="-122"/>
                        </a:rPr>
                        <a:t>80%</a:t>
                      </a: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计算。</a:t>
                      </a: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隐性需求增加</a:t>
                      </a:r>
                      <a:r>
                        <a:rPr kumimoji="0" lang="en-US" altLang="en-US" sz="1600" b="1" i="0" u="none" strike="noStrike" cap="none" normalizeH="0" baseline="0" smtClean="0">
                          <a:ln>
                            <a:noFill/>
                          </a:ln>
                          <a:solidFill>
                            <a:schemeClr val="tx1"/>
                          </a:solidFill>
                          <a:effectLst/>
                          <a:latin typeface="楷体_GB2312" pitchFamily="49" charset="-122"/>
                          <a:ea typeface="楷体_GB2312" pitchFamily="49" charset="-122"/>
                        </a:rPr>
                        <a:t>2</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5</a:t>
                      </a:r>
                      <a:r>
                        <a:rPr kumimoji="0" lang="en-US" altLang="en-US" sz="1600" b="1" i="0" u="none" strike="noStrike" cap="none" normalizeH="0" baseline="0" smtClean="0">
                          <a:ln>
                            <a:noFill/>
                          </a:ln>
                          <a:solidFill>
                            <a:schemeClr val="tx1"/>
                          </a:solidFill>
                          <a:effectLst/>
                          <a:latin typeface="楷体_GB2312" pitchFamily="49" charset="-122"/>
                          <a:ea typeface="楷体_GB2312" pitchFamily="49" charset="-122"/>
                        </a:rPr>
                        <a:t>%</a:t>
                      </a:r>
                      <a:endPar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2</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原产品买</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送</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该产品销售时按原价每销售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个产品，必须以</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价格再销售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个产品。</a:t>
                      </a: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隐性需求增加</a:t>
                      </a:r>
                      <a:r>
                        <a:rPr kumimoji="0" lang="en-US"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2</a:t>
                      </a:r>
                      <a:r>
                        <a:rPr kumimoji="0" lang="en-US"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5</a:t>
                      </a:r>
                      <a:r>
                        <a:rPr kumimoji="0" lang="en-US"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a:t>
                      </a:r>
                      <a:r>
                        <a:rPr kumimoji="0" lang="zh-CN"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（注：以</a:t>
                      </a:r>
                      <a:r>
                        <a:rPr kumimoji="0" lang="en-US"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0</a:t>
                      </a:r>
                      <a:r>
                        <a:rPr kumimoji="0" lang="zh-CN"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价格再销售的</a:t>
                      </a:r>
                      <a:r>
                        <a:rPr kumimoji="0" lang="en-US"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1</a:t>
                      </a:r>
                      <a:r>
                        <a:rPr kumimoji="0" lang="zh-CN"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个产品不算入需求量的占用</a:t>
                      </a:r>
                      <a:r>
                        <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，下同</a:t>
                      </a:r>
                      <a:r>
                        <a:rPr kumimoji="0" lang="zh-CN"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a:t>
                      </a:r>
                      <a:endPar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lang="zh-CN" altLang="zh-CN" sz="1600" b="1" kern="1200" dirty="0" smtClean="0">
                          <a:solidFill>
                            <a:schemeClr val="tx1"/>
                          </a:solidFill>
                          <a:latin typeface="楷体_GB2312" pitchFamily="49" charset="-122"/>
                          <a:ea typeface="楷体_GB2312" pitchFamily="49" charset="-122"/>
                          <a:cs typeface="+mn-cs"/>
                        </a:rPr>
                        <a:t>采取这种促销政策时，</a:t>
                      </a:r>
                      <a:r>
                        <a:rPr lang="zh-CN" altLang="en-US" sz="1600" b="1" kern="1200" dirty="0" smtClean="0">
                          <a:solidFill>
                            <a:schemeClr val="tx1"/>
                          </a:solidFill>
                          <a:latin typeface="楷体_GB2312" pitchFamily="49" charset="-122"/>
                          <a:ea typeface="楷体_GB2312" pitchFamily="49" charset="-122"/>
                          <a:cs typeface="+mn-cs"/>
                        </a:rPr>
                        <a:t>在特殊情况下</a:t>
                      </a:r>
                      <a:r>
                        <a:rPr lang="zh-CN" altLang="zh-CN" sz="1600" b="1" kern="1200" dirty="0" smtClean="0">
                          <a:solidFill>
                            <a:schemeClr val="tx1"/>
                          </a:solidFill>
                          <a:latin typeface="楷体_GB2312" pitchFamily="49" charset="-122"/>
                          <a:ea typeface="楷体_GB2312" pitchFamily="49" charset="-122"/>
                          <a:cs typeface="+mn-cs"/>
                        </a:rPr>
                        <a:t>可以突破原有的</a:t>
                      </a:r>
                      <a:r>
                        <a:rPr lang="zh-CN" altLang="en-US" sz="1600" b="1" kern="1200" dirty="0" smtClean="0">
                          <a:solidFill>
                            <a:schemeClr val="tx1"/>
                          </a:solidFill>
                          <a:latin typeface="楷体_GB2312" pitchFamily="49" charset="-122"/>
                          <a:ea typeface="楷体_GB2312" pitchFamily="49" charset="-122"/>
                          <a:cs typeface="+mn-cs"/>
                        </a:rPr>
                        <a:t>数量</a:t>
                      </a:r>
                      <a:r>
                        <a:rPr lang="zh-CN" altLang="zh-CN" sz="1600" b="1" kern="1200" dirty="0" smtClean="0">
                          <a:solidFill>
                            <a:schemeClr val="tx1"/>
                          </a:solidFill>
                          <a:latin typeface="楷体_GB2312" pitchFamily="49" charset="-122"/>
                          <a:ea typeface="楷体_GB2312" pitchFamily="49" charset="-122"/>
                          <a:cs typeface="+mn-cs"/>
                        </a:rPr>
                        <a:t>限制</a:t>
                      </a:r>
                      <a:endParaRPr kumimoji="0" lang="en-US"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3</a:t>
                      </a:r>
                      <a:endPar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买</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3P2</a:t>
                      </a: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送</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个</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P1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每按原价销售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P2</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，必须以</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价格再销售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P1</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P2</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的隐性需求增加</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20%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，同期同区域的</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的隐性需求减少</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5%</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vMerge="1">
                  <a:txBody>
                    <a:bodyPr/>
                    <a:lstStyle/>
                    <a:p>
                      <a:endParaRPr lang="zh-CN" altLang="en-US"/>
                    </a:p>
                  </a:txBody>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4</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买</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3P3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送</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P1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每按原价销售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，必须以</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价格再销售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P1</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的隐性需求增加</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20%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，同期同区域的</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的隐性需求减少</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5%</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vMerge="1">
                  <a:txBody>
                    <a:bodyPr/>
                    <a:lstStyle/>
                    <a:p>
                      <a:endParaRPr lang="zh-CN" altLang="en-US"/>
                    </a:p>
                  </a:txBody>
                  <a:tcPr/>
                </a:tc>
              </a:tr>
            </a:tbl>
          </a:graphicData>
        </a:graphic>
      </p:graphicFrame>
      <p:sp>
        <p:nvSpPr>
          <p:cNvPr id="35881" name="矩形 6"/>
          <p:cNvSpPr>
            <a:spLocks noChangeArrowheads="1"/>
          </p:cNvSpPr>
          <p:nvPr/>
        </p:nvSpPr>
        <p:spPr bwMode="auto">
          <a:xfrm>
            <a:off x="685800" y="2068513"/>
            <a:ext cx="2508250" cy="369887"/>
          </a:xfrm>
          <a:prstGeom prst="rect">
            <a:avLst/>
          </a:prstGeom>
          <a:noFill/>
          <a:ln w="9525">
            <a:noFill/>
            <a:miter lim="800000"/>
            <a:headEnd/>
            <a:tailEnd/>
          </a:ln>
        </p:spPr>
        <p:txBody>
          <a:bodyPr wrap="none">
            <a:spAutoFit/>
          </a:bodyPr>
          <a:lstStyle/>
          <a:p>
            <a:r>
              <a:rPr lang="zh-CN" altLang="en-US">
                <a:solidFill>
                  <a:srgbClr val="C00000"/>
                </a:solidFill>
              </a:rPr>
              <a:t>促销方案有以下四种：</a:t>
            </a:r>
          </a:p>
        </p:txBody>
      </p:sp>
      <p:sp>
        <p:nvSpPr>
          <p:cNvPr id="35882" name="矩形 8"/>
          <p:cNvSpPr>
            <a:spLocks noChangeArrowheads="1"/>
          </p:cNvSpPr>
          <p:nvPr/>
        </p:nvSpPr>
        <p:spPr bwMode="auto">
          <a:xfrm>
            <a:off x="714375" y="5410200"/>
            <a:ext cx="8143875" cy="646113"/>
          </a:xfrm>
          <a:prstGeom prst="rect">
            <a:avLst/>
          </a:prstGeom>
          <a:noFill/>
          <a:ln w="9525">
            <a:noFill/>
            <a:miter lim="800000"/>
            <a:headEnd/>
            <a:tailEnd/>
          </a:ln>
        </p:spPr>
        <p:txBody>
          <a:bodyPr>
            <a:spAutoFit/>
          </a:bodyPr>
          <a:lstStyle/>
          <a:p>
            <a:r>
              <a:rPr lang="zh-CN" altLang="en-US">
                <a:solidFill>
                  <a:srgbClr val="0000CC"/>
                </a:solidFill>
              </a:rPr>
              <a:t>当同一时期同一区域里有两个以上的小组采取了同一种促销政策时，隐性需求的增加量不重复计算。</a:t>
            </a:r>
          </a:p>
        </p:txBody>
      </p:sp>
      <p:sp>
        <p:nvSpPr>
          <p:cNvPr id="35883" name="矩形 9"/>
          <p:cNvSpPr>
            <a:spLocks noChangeArrowheads="1"/>
          </p:cNvSpPr>
          <p:nvPr/>
        </p:nvSpPr>
        <p:spPr bwMode="auto">
          <a:xfrm>
            <a:off x="714375" y="6107113"/>
            <a:ext cx="3900488" cy="369887"/>
          </a:xfrm>
          <a:prstGeom prst="rect">
            <a:avLst/>
          </a:prstGeom>
          <a:noFill/>
          <a:ln w="9525">
            <a:noFill/>
            <a:miter lim="800000"/>
            <a:headEnd/>
            <a:tailEnd/>
          </a:ln>
        </p:spPr>
        <p:txBody>
          <a:bodyPr wrap="none">
            <a:spAutoFit/>
          </a:bodyPr>
          <a:lstStyle/>
          <a:p>
            <a:r>
              <a:rPr lang="zh-CN" altLang="en-US">
                <a:solidFill>
                  <a:srgbClr val="0000CC"/>
                </a:solidFill>
              </a:rPr>
              <a:t>隐性需求的增量百分比上限为</a:t>
            </a:r>
            <a:r>
              <a:rPr lang="en-US" altLang="zh-CN">
                <a:solidFill>
                  <a:srgbClr val="0000CC"/>
                </a:solidFill>
              </a:rPr>
              <a:t>50%</a:t>
            </a:r>
            <a:r>
              <a:rPr lang="zh-CN" altLang="en-US">
                <a:solidFill>
                  <a:srgbClr val="0000CC"/>
                </a:solidFill>
              </a:rPr>
              <a:t>。</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2"/>
          <p:cNvSpPr>
            <a:spLocks noChangeArrowheads="1"/>
          </p:cNvSpPr>
          <p:nvPr/>
        </p:nvSpPr>
        <p:spPr bwMode="auto">
          <a:xfrm>
            <a:off x="685800" y="1066800"/>
            <a:ext cx="7416800" cy="585788"/>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3</a:t>
            </a:r>
            <a:r>
              <a:rPr lang="zh-CN" altLang="en-US" sz="2400">
                <a:latin typeface="黑体" pitchFamily="2" charset="-122"/>
              </a:rPr>
              <a:t>、每季度的销售行为</a:t>
            </a:r>
          </a:p>
        </p:txBody>
      </p:sp>
      <p:sp>
        <p:nvSpPr>
          <p:cNvPr id="36867" name="Rectangle 102"/>
          <p:cNvSpPr>
            <a:spLocks noChangeArrowheads="1"/>
          </p:cNvSpPr>
          <p:nvPr/>
        </p:nvSpPr>
        <p:spPr bwMode="auto">
          <a:xfrm>
            <a:off x="1143000" y="457200"/>
            <a:ext cx="5915025" cy="56515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36868" name="Rectangle 50"/>
          <p:cNvSpPr>
            <a:spLocks noChangeArrowheads="1"/>
          </p:cNvSpPr>
          <p:nvPr/>
        </p:nvSpPr>
        <p:spPr bwMode="auto">
          <a:xfrm>
            <a:off x="914400" y="1677988"/>
            <a:ext cx="7786688" cy="641350"/>
          </a:xfrm>
          <a:prstGeom prst="rect">
            <a:avLst/>
          </a:prstGeom>
          <a:noFill/>
          <a:ln w="9525">
            <a:noFill/>
            <a:miter lim="800000"/>
            <a:headEnd/>
            <a:tailEnd/>
          </a:ln>
        </p:spPr>
        <p:txBody>
          <a:bodyPr anchor="ctr">
            <a:spAutoFit/>
          </a:bodyPr>
          <a:lstStyle/>
          <a:p>
            <a:r>
              <a:rPr lang="zh-CN" altLang="en-US"/>
              <a:t>每季度销售竞争时，分别按各区域、各产品上每个小组的广告效益实际值的排名先后进行顺序销售。</a:t>
            </a:r>
          </a:p>
        </p:txBody>
      </p:sp>
      <p:sp>
        <p:nvSpPr>
          <p:cNvPr id="36869" name="Rectangle 51"/>
          <p:cNvSpPr>
            <a:spLocks noChangeArrowheads="1"/>
          </p:cNvSpPr>
          <p:nvPr/>
        </p:nvSpPr>
        <p:spPr bwMode="auto">
          <a:xfrm>
            <a:off x="914400" y="3657600"/>
            <a:ext cx="7715250" cy="1739900"/>
          </a:xfrm>
          <a:prstGeom prst="rect">
            <a:avLst/>
          </a:prstGeom>
          <a:noFill/>
          <a:ln w="9525">
            <a:noFill/>
            <a:miter lim="800000"/>
            <a:headEnd/>
            <a:tailEnd/>
          </a:ln>
        </p:spPr>
        <p:txBody>
          <a:bodyPr anchor="ctr">
            <a:spAutoFit/>
          </a:bodyPr>
          <a:lstStyle/>
          <a:p>
            <a:r>
              <a:rPr lang="en-US" altLang="zh-CN">
                <a:latin typeface="楷体_GB2312" pitchFamily="49" charset="-122"/>
              </a:rPr>
              <a:t>[</a:t>
            </a:r>
            <a:r>
              <a:rPr lang="zh-CN" altLang="en-US">
                <a:latin typeface="楷体_GB2312" pitchFamily="49" charset="-122"/>
              </a:rPr>
              <a:t>例：</a:t>
            </a:r>
            <a:r>
              <a:rPr lang="en-US" altLang="zh-CN">
                <a:latin typeface="楷体_GB2312" pitchFamily="49" charset="-122"/>
              </a:rPr>
              <a:t>]</a:t>
            </a:r>
            <a:endParaRPr lang="zh-CN" altLang="en-US">
              <a:latin typeface="楷体_GB2312" pitchFamily="49" charset="-122"/>
            </a:endParaRPr>
          </a:p>
          <a:p>
            <a:r>
              <a:rPr lang="zh-CN" altLang="en-US">
                <a:latin typeface="楷体_GB2312" pitchFamily="49" charset="-122"/>
              </a:rPr>
              <a:t>    东部区域的</a:t>
            </a:r>
            <a:r>
              <a:rPr lang="en-US" altLang="zh-CN">
                <a:latin typeface="楷体_GB2312" pitchFamily="49" charset="-122"/>
              </a:rPr>
              <a:t>P2</a:t>
            </a:r>
            <a:r>
              <a:rPr lang="zh-CN" altLang="en-US">
                <a:latin typeface="楷体_GB2312" pitchFamily="49" charset="-122"/>
              </a:rPr>
              <a:t>产品显性需求量为</a:t>
            </a:r>
            <a:r>
              <a:rPr lang="en-US" altLang="zh-CN">
                <a:latin typeface="楷体_GB2312" pitchFamily="49" charset="-122"/>
              </a:rPr>
              <a:t>20</a:t>
            </a:r>
            <a:r>
              <a:rPr lang="zh-CN" altLang="en-US">
                <a:latin typeface="楷体_GB2312" pitchFamily="49" charset="-122"/>
              </a:rPr>
              <a:t>个，</a:t>
            </a:r>
            <a:r>
              <a:rPr lang="en-US" altLang="zh-CN">
                <a:latin typeface="楷体_GB2312" pitchFamily="49" charset="-122"/>
              </a:rPr>
              <a:t>A-F</a:t>
            </a:r>
            <a:r>
              <a:rPr lang="zh-CN" altLang="en-US">
                <a:latin typeface="楷体_GB2312" pitchFamily="49" charset="-122"/>
              </a:rPr>
              <a:t>组的广告效益实际值分别排名第</a:t>
            </a:r>
            <a:r>
              <a:rPr lang="en-US" altLang="zh-CN">
                <a:latin typeface="楷体_GB2312" pitchFamily="49" charset="-122"/>
              </a:rPr>
              <a:t>1-6</a:t>
            </a:r>
            <a:r>
              <a:rPr lang="zh-CN" altLang="en-US">
                <a:latin typeface="楷体_GB2312" pitchFamily="49" charset="-122"/>
              </a:rPr>
              <a:t>名。则第一轮销售时，</a:t>
            </a:r>
            <a:r>
              <a:rPr lang="en-US" altLang="zh-CN">
                <a:latin typeface="楷体_GB2312" pitchFamily="49" charset="-122"/>
              </a:rPr>
              <a:t>A</a:t>
            </a:r>
            <a:r>
              <a:rPr lang="zh-CN" altLang="en-US">
                <a:latin typeface="楷体_GB2312" pitchFamily="49" charset="-122"/>
              </a:rPr>
              <a:t>、</a:t>
            </a:r>
            <a:r>
              <a:rPr lang="en-US" altLang="zh-CN">
                <a:latin typeface="楷体_GB2312" pitchFamily="49" charset="-122"/>
              </a:rPr>
              <a:t>B</a:t>
            </a:r>
            <a:r>
              <a:rPr lang="zh-CN" altLang="en-US">
                <a:latin typeface="楷体_GB2312" pitchFamily="49" charset="-122"/>
              </a:rPr>
              <a:t>组各销售</a:t>
            </a:r>
            <a:r>
              <a:rPr lang="en-US" altLang="zh-CN">
                <a:latin typeface="楷体_GB2312" pitchFamily="49" charset="-122"/>
              </a:rPr>
              <a:t>4</a:t>
            </a:r>
            <a:r>
              <a:rPr lang="zh-CN" altLang="en-US">
                <a:latin typeface="楷体_GB2312" pitchFamily="49" charset="-122"/>
              </a:rPr>
              <a:t>个产品，</a:t>
            </a:r>
            <a:r>
              <a:rPr lang="en-US" altLang="zh-CN">
                <a:latin typeface="楷体_GB2312" pitchFamily="49" charset="-122"/>
              </a:rPr>
              <a:t>C</a:t>
            </a:r>
            <a:r>
              <a:rPr lang="zh-CN" altLang="en-US">
                <a:latin typeface="楷体_GB2312" pitchFamily="49" charset="-122"/>
              </a:rPr>
              <a:t>、</a:t>
            </a:r>
            <a:r>
              <a:rPr lang="en-US" altLang="zh-CN">
                <a:latin typeface="楷体_GB2312" pitchFamily="49" charset="-122"/>
              </a:rPr>
              <a:t>D</a:t>
            </a:r>
            <a:r>
              <a:rPr lang="zh-CN" altLang="en-US">
                <a:latin typeface="楷体_GB2312" pitchFamily="49" charset="-122"/>
              </a:rPr>
              <a:t>、</a:t>
            </a:r>
            <a:r>
              <a:rPr lang="en-US" altLang="zh-CN">
                <a:latin typeface="楷体_GB2312" pitchFamily="49" charset="-122"/>
              </a:rPr>
              <a:t>E</a:t>
            </a:r>
            <a:r>
              <a:rPr lang="zh-CN" altLang="en-US">
                <a:latin typeface="楷体_GB2312" pitchFamily="49" charset="-122"/>
              </a:rPr>
              <a:t>组各销售</a:t>
            </a:r>
            <a:r>
              <a:rPr lang="en-US" altLang="zh-CN">
                <a:latin typeface="楷体_GB2312" pitchFamily="49" charset="-122"/>
              </a:rPr>
              <a:t>3</a:t>
            </a:r>
            <a:r>
              <a:rPr lang="zh-CN" altLang="en-US">
                <a:latin typeface="楷体_GB2312" pitchFamily="49" charset="-122"/>
              </a:rPr>
              <a:t>个产品，</a:t>
            </a:r>
            <a:r>
              <a:rPr lang="en-US" altLang="zh-CN">
                <a:latin typeface="楷体_GB2312" pitchFamily="49" charset="-122"/>
              </a:rPr>
              <a:t>F</a:t>
            </a:r>
            <a:r>
              <a:rPr lang="zh-CN" altLang="en-US">
                <a:latin typeface="楷体_GB2312" pitchFamily="49" charset="-122"/>
              </a:rPr>
              <a:t>组销售</a:t>
            </a:r>
            <a:r>
              <a:rPr lang="en-US" altLang="zh-CN">
                <a:latin typeface="楷体_GB2312" pitchFamily="49" charset="-122"/>
              </a:rPr>
              <a:t>2</a:t>
            </a:r>
            <a:r>
              <a:rPr lang="zh-CN" altLang="en-US">
                <a:latin typeface="楷体_GB2312" pitchFamily="49" charset="-122"/>
              </a:rPr>
              <a:t>个产品。第一轮结束后总共销售了</a:t>
            </a:r>
            <a:r>
              <a:rPr lang="en-US" altLang="zh-CN">
                <a:latin typeface="楷体_GB2312" pitchFamily="49" charset="-122"/>
              </a:rPr>
              <a:t>19</a:t>
            </a:r>
            <a:r>
              <a:rPr lang="zh-CN" altLang="en-US">
                <a:latin typeface="楷体_GB2312" pitchFamily="49" charset="-122"/>
              </a:rPr>
              <a:t>个产品，还余下</a:t>
            </a:r>
            <a:r>
              <a:rPr lang="en-US" altLang="zh-CN">
                <a:latin typeface="楷体_GB2312" pitchFamily="49" charset="-122"/>
              </a:rPr>
              <a:t>1</a:t>
            </a:r>
            <a:r>
              <a:rPr lang="zh-CN" altLang="en-US">
                <a:latin typeface="楷体_GB2312" pitchFamily="49" charset="-122"/>
              </a:rPr>
              <a:t>个需求量，则</a:t>
            </a:r>
            <a:r>
              <a:rPr lang="en-US" altLang="zh-CN">
                <a:latin typeface="楷体_GB2312" pitchFamily="49" charset="-122"/>
              </a:rPr>
              <a:t>A</a:t>
            </a:r>
            <a:r>
              <a:rPr lang="zh-CN" altLang="en-US">
                <a:latin typeface="楷体_GB2312" pitchFamily="49" charset="-122"/>
              </a:rPr>
              <a:t>组可以再次销售</a:t>
            </a:r>
            <a:r>
              <a:rPr lang="en-US" altLang="zh-CN">
                <a:latin typeface="楷体_GB2312" pitchFamily="49" charset="-122"/>
              </a:rPr>
              <a:t>1</a:t>
            </a:r>
            <a:r>
              <a:rPr lang="zh-CN" altLang="en-US">
                <a:latin typeface="楷体_GB2312" pitchFamily="49" charset="-122"/>
              </a:rPr>
              <a:t>个产品。这样最后的销售数量是：</a:t>
            </a:r>
            <a:r>
              <a:rPr lang="en-US" altLang="zh-CN">
                <a:latin typeface="楷体_GB2312" pitchFamily="49" charset="-122"/>
              </a:rPr>
              <a:t>A</a:t>
            </a:r>
            <a:r>
              <a:rPr lang="zh-CN" altLang="en-US">
                <a:latin typeface="楷体_GB2312" pitchFamily="49" charset="-122"/>
              </a:rPr>
              <a:t>组</a:t>
            </a:r>
            <a:r>
              <a:rPr lang="en-US" altLang="zh-CN">
                <a:latin typeface="楷体_GB2312" pitchFamily="49" charset="-122"/>
              </a:rPr>
              <a:t>5</a:t>
            </a:r>
            <a:r>
              <a:rPr lang="zh-CN" altLang="en-US">
                <a:latin typeface="楷体_GB2312" pitchFamily="49" charset="-122"/>
              </a:rPr>
              <a:t>个，</a:t>
            </a:r>
            <a:r>
              <a:rPr lang="en-US" altLang="zh-CN">
                <a:latin typeface="楷体_GB2312" pitchFamily="49" charset="-122"/>
              </a:rPr>
              <a:t>B</a:t>
            </a:r>
            <a:r>
              <a:rPr lang="zh-CN" altLang="en-US">
                <a:latin typeface="楷体_GB2312" pitchFamily="49" charset="-122"/>
              </a:rPr>
              <a:t>组</a:t>
            </a:r>
            <a:r>
              <a:rPr lang="en-US" altLang="zh-CN">
                <a:latin typeface="楷体_GB2312" pitchFamily="49" charset="-122"/>
              </a:rPr>
              <a:t>4</a:t>
            </a:r>
            <a:r>
              <a:rPr lang="zh-CN" altLang="en-US">
                <a:latin typeface="楷体_GB2312" pitchFamily="49" charset="-122"/>
              </a:rPr>
              <a:t>个，</a:t>
            </a:r>
            <a:r>
              <a:rPr lang="en-US" altLang="zh-CN">
                <a:latin typeface="楷体_GB2312" pitchFamily="49" charset="-122"/>
              </a:rPr>
              <a:t>C</a:t>
            </a:r>
            <a:r>
              <a:rPr lang="zh-CN" altLang="en-US">
                <a:latin typeface="楷体_GB2312" pitchFamily="49" charset="-122"/>
              </a:rPr>
              <a:t>、</a:t>
            </a:r>
            <a:r>
              <a:rPr lang="en-US" altLang="zh-CN">
                <a:latin typeface="楷体_GB2312" pitchFamily="49" charset="-122"/>
              </a:rPr>
              <a:t>D</a:t>
            </a:r>
            <a:r>
              <a:rPr lang="zh-CN" altLang="en-US">
                <a:latin typeface="楷体_GB2312" pitchFamily="49" charset="-122"/>
              </a:rPr>
              <a:t>、</a:t>
            </a:r>
            <a:r>
              <a:rPr lang="en-US" altLang="zh-CN">
                <a:latin typeface="楷体_GB2312" pitchFamily="49" charset="-122"/>
              </a:rPr>
              <a:t>E</a:t>
            </a:r>
            <a:r>
              <a:rPr lang="zh-CN" altLang="en-US">
                <a:latin typeface="楷体_GB2312" pitchFamily="49" charset="-122"/>
              </a:rPr>
              <a:t>组各</a:t>
            </a:r>
            <a:r>
              <a:rPr lang="en-US" altLang="zh-CN">
                <a:latin typeface="楷体_GB2312" pitchFamily="49" charset="-122"/>
              </a:rPr>
              <a:t>3</a:t>
            </a:r>
            <a:r>
              <a:rPr lang="zh-CN" altLang="en-US">
                <a:latin typeface="楷体_GB2312" pitchFamily="49" charset="-122"/>
              </a:rPr>
              <a:t>个，</a:t>
            </a:r>
            <a:r>
              <a:rPr lang="en-US" altLang="zh-CN">
                <a:latin typeface="楷体_GB2312" pitchFamily="49" charset="-122"/>
              </a:rPr>
              <a:t>F</a:t>
            </a:r>
            <a:r>
              <a:rPr lang="zh-CN" altLang="en-US">
                <a:latin typeface="楷体_GB2312" pitchFamily="49" charset="-122"/>
              </a:rPr>
              <a:t>组</a:t>
            </a:r>
            <a:r>
              <a:rPr lang="en-US" altLang="zh-CN">
                <a:latin typeface="楷体_GB2312" pitchFamily="49" charset="-122"/>
              </a:rPr>
              <a:t>2</a:t>
            </a:r>
            <a:r>
              <a:rPr lang="zh-CN" altLang="en-US">
                <a:latin typeface="楷体_GB2312" pitchFamily="49" charset="-122"/>
              </a:rPr>
              <a:t>个。</a:t>
            </a:r>
          </a:p>
        </p:txBody>
      </p:sp>
      <p:sp>
        <p:nvSpPr>
          <p:cNvPr id="36870" name="Rectangle 55"/>
          <p:cNvSpPr>
            <a:spLocks noChangeArrowheads="1"/>
          </p:cNvSpPr>
          <p:nvPr/>
        </p:nvSpPr>
        <p:spPr bwMode="auto">
          <a:xfrm>
            <a:off x="990600" y="5486400"/>
            <a:ext cx="7531100" cy="915988"/>
          </a:xfrm>
          <a:prstGeom prst="rect">
            <a:avLst/>
          </a:prstGeom>
          <a:noFill/>
          <a:ln w="9525">
            <a:noFill/>
            <a:miter lim="800000"/>
            <a:headEnd/>
            <a:tailEnd/>
          </a:ln>
        </p:spPr>
        <p:txBody>
          <a:bodyPr anchor="ctr">
            <a:spAutoFit/>
          </a:bodyPr>
          <a:lstStyle/>
          <a:p>
            <a:r>
              <a:rPr lang="zh-CN" altLang="en-US">
                <a:solidFill>
                  <a:srgbClr val="0000CC"/>
                </a:solidFill>
                <a:latin typeface="楷体_GB2312" pitchFamily="49" charset="-122"/>
              </a:rPr>
              <a:t>轮到某个小组进行销售时，该小组可以选择较少的销售数量（如排名第</a:t>
            </a:r>
            <a:r>
              <a:rPr lang="en-US" altLang="zh-CN">
                <a:solidFill>
                  <a:srgbClr val="0000CC"/>
                </a:solidFill>
                <a:latin typeface="楷体_GB2312" pitchFamily="49" charset="-122"/>
              </a:rPr>
              <a:t>2</a:t>
            </a:r>
            <a:r>
              <a:rPr lang="zh-CN" altLang="en-US">
                <a:solidFill>
                  <a:srgbClr val="0000CC"/>
                </a:solidFill>
                <a:latin typeface="楷体_GB2312" pitchFamily="49" charset="-122"/>
              </a:rPr>
              <a:t>的小组有权利销售</a:t>
            </a:r>
            <a:r>
              <a:rPr lang="en-US" altLang="zh-CN">
                <a:solidFill>
                  <a:srgbClr val="0000CC"/>
                </a:solidFill>
                <a:latin typeface="楷体_GB2312" pitchFamily="49" charset="-122"/>
              </a:rPr>
              <a:t>4</a:t>
            </a:r>
            <a:r>
              <a:rPr lang="zh-CN" altLang="en-US">
                <a:solidFill>
                  <a:srgbClr val="0000CC"/>
                </a:solidFill>
                <a:latin typeface="楷体_GB2312" pitchFamily="49" charset="-122"/>
              </a:rPr>
              <a:t>个产品，但由于自身库存所限或其他原因，该小组可以只销售</a:t>
            </a:r>
            <a:r>
              <a:rPr lang="en-US" altLang="zh-CN">
                <a:solidFill>
                  <a:srgbClr val="0000CC"/>
                </a:solidFill>
                <a:latin typeface="楷体_GB2312" pitchFamily="49" charset="-122"/>
              </a:rPr>
              <a:t>3</a:t>
            </a:r>
            <a:r>
              <a:rPr lang="zh-CN" altLang="en-US">
                <a:solidFill>
                  <a:srgbClr val="0000CC"/>
                </a:solidFill>
                <a:latin typeface="楷体_GB2312" pitchFamily="49" charset="-122"/>
              </a:rPr>
              <a:t>个产品等），也可以放弃选择权。</a:t>
            </a:r>
          </a:p>
        </p:txBody>
      </p:sp>
      <p:sp>
        <p:nvSpPr>
          <p:cNvPr id="36871" name="Rectangle 57"/>
          <p:cNvSpPr>
            <a:spLocks noChangeArrowheads="1"/>
          </p:cNvSpPr>
          <p:nvPr/>
        </p:nvSpPr>
        <p:spPr bwMode="auto">
          <a:xfrm>
            <a:off x="914400" y="2357438"/>
            <a:ext cx="7643813" cy="1200150"/>
          </a:xfrm>
          <a:prstGeom prst="rect">
            <a:avLst/>
          </a:prstGeom>
          <a:noFill/>
          <a:ln w="9525">
            <a:noFill/>
            <a:miter lim="800000"/>
            <a:headEnd/>
            <a:tailEnd/>
          </a:ln>
        </p:spPr>
        <p:txBody>
          <a:bodyPr anchor="ctr">
            <a:spAutoFit/>
          </a:bodyPr>
          <a:lstStyle/>
          <a:p>
            <a:r>
              <a:rPr lang="zh-CN" altLang="zh-CN">
                <a:solidFill>
                  <a:srgbClr val="210597"/>
                </a:solidFill>
              </a:rPr>
              <a:t>每一轮的销售行为，广告效益实际值排名在第</a:t>
            </a:r>
            <a:r>
              <a:rPr lang="en-US" altLang="zh-CN">
                <a:solidFill>
                  <a:srgbClr val="210597"/>
                </a:solidFill>
              </a:rPr>
              <a:t>1</a:t>
            </a:r>
            <a:r>
              <a:rPr lang="zh-CN" altLang="zh-CN">
                <a:solidFill>
                  <a:srgbClr val="210597"/>
                </a:solidFill>
              </a:rPr>
              <a:t>名和第</a:t>
            </a:r>
            <a:r>
              <a:rPr lang="en-US" altLang="zh-CN">
                <a:solidFill>
                  <a:srgbClr val="210597"/>
                </a:solidFill>
              </a:rPr>
              <a:t>2</a:t>
            </a:r>
            <a:r>
              <a:rPr lang="zh-CN" altLang="zh-CN">
                <a:solidFill>
                  <a:srgbClr val="210597"/>
                </a:solidFill>
              </a:rPr>
              <a:t>名的小组，可以销售</a:t>
            </a:r>
            <a:r>
              <a:rPr lang="en-US" altLang="zh-CN">
                <a:solidFill>
                  <a:srgbClr val="210597"/>
                </a:solidFill>
              </a:rPr>
              <a:t>4</a:t>
            </a:r>
            <a:r>
              <a:rPr lang="zh-CN" altLang="zh-CN">
                <a:solidFill>
                  <a:srgbClr val="210597"/>
                </a:solidFill>
              </a:rPr>
              <a:t>个产品；排名在第</a:t>
            </a:r>
            <a:r>
              <a:rPr lang="en-US" altLang="zh-CN">
                <a:solidFill>
                  <a:srgbClr val="210597"/>
                </a:solidFill>
              </a:rPr>
              <a:t>3</a:t>
            </a:r>
            <a:r>
              <a:rPr lang="zh-CN" altLang="zh-CN">
                <a:solidFill>
                  <a:srgbClr val="210597"/>
                </a:solidFill>
              </a:rPr>
              <a:t>到倒数第二名的小组，可以销售</a:t>
            </a:r>
            <a:r>
              <a:rPr lang="en-US" altLang="zh-CN">
                <a:solidFill>
                  <a:srgbClr val="210597"/>
                </a:solidFill>
              </a:rPr>
              <a:t>3</a:t>
            </a:r>
            <a:r>
              <a:rPr lang="zh-CN" altLang="zh-CN">
                <a:solidFill>
                  <a:srgbClr val="210597"/>
                </a:solidFill>
              </a:rPr>
              <a:t>个产品；排名在最后一名的小组，可以销售</a:t>
            </a:r>
            <a:r>
              <a:rPr lang="en-US" altLang="zh-CN">
                <a:solidFill>
                  <a:srgbClr val="210597"/>
                </a:solidFill>
              </a:rPr>
              <a:t>2</a:t>
            </a:r>
            <a:r>
              <a:rPr lang="zh-CN" altLang="zh-CN">
                <a:solidFill>
                  <a:srgbClr val="210597"/>
                </a:solidFill>
              </a:rPr>
              <a:t>个产品。如果一轮销售行为结束后，还有多的需求量，则继续进行下一轮的销售行为。</a:t>
            </a:r>
            <a:endParaRPr lang="zh-CN" altLang="en-US">
              <a:solidFill>
                <a:srgbClr val="210597"/>
              </a:solidFill>
              <a:latin typeface="楷体_GB2312" pitchFamily="49" charset="-122"/>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2"/>
          <p:cNvSpPr>
            <a:spLocks noChangeArrowheads="1"/>
          </p:cNvSpPr>
          <p:nvPr/>
        </p:nvSpPr>
        <p:spPr bwMode="auto">
          <a:xfrm>
            <a:off x="762000" y="990600"/>
            <a:ext cx="7416800" cy="585788"/>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4</a:t>
            </a:r>
            <a:r>
              <a:rPr lang="zh-CN" altLang="en-US" sz="2400">
                <a:latin typeface="黑体" pitchFamily="2" charset="-122"/>
              </a:rPr>
              <a:t>、隐性需求的激活和销售</a:t>
            </a:r>
          </a:p>
        </p:txBody>
      </p:sp>
      <p:sp>
        <p:nvSpPr>
          <p:cNvPr id="37891" name="Rectangle 102"/>
          <p:cNvSpPr>
            <a:spLocks noChangeArrowheads="1"/>
          </p:cNvSpPr>
          <p:nvPr/>
        </p:nvSpPr>
        <p:spPr bwMode="auto">
          <a:xfrm>
            <a:off x="990600" y="228600"/>
            <a:ext cx="6219825" cy="56515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37892" name="Rectangle 50"/>
          <p:cNvSpPr>
            <a:spLocks noChangeArrowheads="1"/>
          </p:cNvSpPr>
          <p:nvPr/>
        </p:nvSpPr>
        <p:spPr bwMode="auto">
          <a:xfrm>
            <a:off x="857250" y="1601788"/>
            <a:ext cx="7786688" cy="701675"/>
          </a:xfrm>
          <a:prstGeom prst="rect">
            <a:avLst/>
          </a:prstGeom>
          <a:noFill/>
          <a:ln w="9525">
            <a:noFill/>
            <a:miter lim="800000"/>
            <a:headEnd/>
            <a:tailEnd/>
          </a:ln>
        </p:spPr>
        <p:txBody>
          <a:bodyPr anchor="ctr">
            <a:spAutoFit/>
          </a:bodyPr>
          <a:lstStyle/>
          <a:p>
            <a:r>
              <a:rPr lang="zh-CN" altLang="en-US" sz="2000">
                <a:solidFill>
                  <a:srgbClr val="0000CC"/>
                </a:solidFill>
              </a:rPr>
              <a:t>显性需求的销售和隐性需求的销售是分别进行的。每一个区域的每一个产品，都是先进行显性需求的销售，再进行隐性需求的销售。</a:t>
            </a:r>
          </a:p>
        </p:txBody>
      </p:sp>
      <p:sp>
        <p:nvSpPr>
          <p:cNvPr id="37893" name="Rectangle 51"/>
          <p:cNvSpPr>
            <a:spLocks noChangeArrowheads="1"/>
          </p:cNvSpPr>
          <p:nvPr/>
        </p:nvSpPr>
        <p:spPr bwMode="auto">
          <a:xfrm>
            <a:off x="785813" y="3635375"/>
            <a:ext cx="7715250" cy="2246313"/>
          </a:xfrm>
          <a:prstGeom prst="rect">
            <a:avLst/>
          </a:prstGeom>
          <a:noFill/>
          <a:ln w="9525">
            <a:noFill/>
            <a:miter lim="800000"/>
            <a:headEnd/>
            <a:tailEnd/>
          </a:ln>
        </p:spPr>
        <p:txBody>
          <a:bodyPr anchor="ctr">
            <a:spAutoFit/>
          </a:bodyPr>
          <a:lstStyle/>
          <a:p>
            <a:r>
              <a:rPr lang="en-US" altLang="zh-CN" sz="2000">
                <a:latin typeface="楷体_GB2312" pitchFamily="49" charset="-122"/>
              </a:rPr>
              <a:t>[</a:t>
            </a:r>
            <a:r>
              <a:rPr lang="zh-CN" altLang="en-US" sz="2000">
                <a:latin typeface="楷体_GB2312" pitchFamily="49" charset="-122"/>
              </a:rPr>
              <a:t>接上例：</a:t>
            </a:r>
            <a:r>
              <a:rPr lang="en-US" altLang="zh-CN" sz="2000">
                <a:latin typeface="楷体_GB2312" pitchFamily="49" charset="-122"/>
              </a:rPr>
              <a:t>]</a:t>
            </a:r>
            <a:endParaRPr lang="zh-CN" altLang="en-US" sz="2000">
              <a:latin typeface="楷体_GB2312" pitchFamily="49" charset="-122"/>
            </a:endParaRPr>
          </a:p>
          <a:p>
            <a:r>
              <a:rPr lang="zh-CN" altLang="en-US" sz="2000">
                <a:latin typeface="楷体_GB2312" pitchFamily="49" charset="-122"/>
              </a:rPr>
              <a:t>对</a:t>
            </a:r>
            <a:r>
              <a:rPr lang="en-US" altLang="zh-CN" sz="2000">
                <a:latin typeface="楷体_GB2312" pitchFamily="49" charset="-122"/>
              </a:rPr>
              <a:t>P2</a:t>
            </a:r>
            <a:r>
              <a:rPr lang="zh-CN" altLang="en-US" sz="2000">
                <a:latin typeface="楷体_GB2312" pitchFamily="49" charset="-122"/>
              </a:rPr>
              <a:t>产品，</a:t>
            </a:r>
            <a:r>
              <a:rPr lang="en-US" altLang="zh-CN" sz="2000">
                <a:latin typeface="楷体_GB2312" pitchFamily="49" charset="-122"/>
              </a:rPr>
              <a:t>B</a:t>
            </a:r>
            <a:r>
              <a:rPr lang="zh-CN" altLang="en-US" sz="2000">
                <a:latin typeface="楷体_GB2312" pitchFamily="49" charset="-122"/>
              </a:rPr>
              <a:t>组和</a:t>
            </a:r>
            <a:r>
              <a:rPr lang="en-US" altLang="zh-CN" sz="2000">
                <a:latin typeface="楷体_GB2312" pitchFamily="49" charset="-122"/>
              </a:rPr>
              <a:t>C</a:t>
            </a:r>
            <a:r>
              <a:rPr lang="zh-CN" altLang="en-US" sz="2000">
                <a:latin typeface="楷体_GB2312" pitchFamily="49" charset="-122"/>
              </a:rPr>
              <a:t>组采取了促销方案一，</a:t>
            </a:r>
            <a:r>
              <a:rPr lang="en-US" altLang="zh-CN" sz="2000">
                <a:latin typeface="楷体_GB2312" pitchFamily="49" charset="-122"/>
              </a:rPr>
              <a:t>D</a:t>
            </a:r>
            <a:r>
              <a:rPr lang="zh-CN" altLang="en-US" sz="2000">
                <a:latin typeface="楷体_GB2312" pitchFamily="49" charset="-122"/>
              </a:rPr>
              <a:t>组采取了促销方案三。</a:t>
            </a:r>
          </a:p>
          <a:p>
            <a:r>
              <a:rPr lang="zh-CN" altLang="en-US" sz="2000">
                <a:latin typeface="楷体_GB2312" pitchFamily="49" charset="-122"/>
              </a:rPr>
              <a:t>则隐性需求的增量百分比为</a:t>
            </a:r>
            <a:r>
              <a:rPr lang="en-US" altLang="zh-CN" sz="2000">
                <a:latin typeface="楷体_GB2312" pitchFamily="49" charset="-122"/>
              </a:rPr>
              <a:t>45%</a:t>
            </a:r>
            <a:r>
              <a:rPr lang="zh-CN" altLang="en-US" sz="2000">
                <a:latin typeface="楷体_GB2312" pitchFamily="49" charset="-122"/>
              </a:rPr>
              <a:t>，即隐性需求被激活的数量为：</a:t>
            </a:r>
            <a:endParaRPr lang="en-US" altLang="zh-CN" sz="2000">
              <a:latin typeface="楷体_GB2312" pitchFamily="49" charset="-122"/>
            </a:endParaRPr>
          </a:p>
          <a:p>
            <a:r>
              <a:rPr lang="en-US" altLang="zh-CN" sz="2000">
                <a:latin typeface="楷体_GB2312" pitchFamily="49" charset="-122"/>
              </a:rPr>
              <a:t>    20</a:t>
            </a:r>
            <a:r>
              <a:rPr lang="zh-CN" altLang="en-US" sz="2000">
                <a:latin typeface="楷体_GB2312" pitchFamily="49" charset="-122"/>
              </a:rPr>
              <a:t>（显性需求数量）</a:t>
            </a:r>
            <a:r>
              <a:rPr lang="en-US" sz="2000">
                <a:latin typeface="楷体_GB2312" pitchFamily="49" charset="-122"/>
              </a:rPr>
              <a:t>*</a:t>
            </a:r>
            <a:r>
              <a:rPr lang="en-US" altLang="zh-CN" sz="2000">
                <a:latin typeface="楷体_GB2312" pitchFamily="49" charset="-122"/>
              </a:rPr>
              <a:t>45%=9</a:t>
            </a:r>
            <a:r>
              <a:rPr lang="zh-CN" altLang="en-US" sz="2000">
                <a:latin typeface="楷体_GB2312" pitchFamily="49" charset="-122"/>
              </a:rPr>
              <a:t>。</a:t>
            </a:r>
          </a:p>
          <a:p>
            <a:r>
              <a:rPr lang="zh-CN" altLang="en-US" sz="2000">
                <a:latin typeface="楷体_GB2312" pitchFamily="49" charset="-122"/>
              </a:rPr>
              <a:t>则</a:t>
            </a:r>
            <a:r>
              <a:rPr lang="en-US" altLang="zh-CN" sz="2000">
                <a:latin typeface="楷体_GB2312" pitchFamily="49" charset="-122"/>
              </a:rPr>
              <a:t>B</a:t>
            </a:r>
            <a:r>
              <a:rPr lang="zh-CN" altLang="en-US" sz="2000">
                <a:latin typeface="楷体_GB2312" pitchFamily="49" charset="-122"/>
              </a:rPr>
              <a:t>组可销售</a:t>
            </a:r>
            <a:r>
              <a:rPr lang="en-US" altLang="zh-CN" sz="2000">
                <a:latin typeface="楷体_GB2312" pitchFamily="49" charset="-122"/>
              </a:rPr>
              <a:t>4</a:t>
            </a:r>
            <a:r>
              <a:rPr lang="zh-CN" altLang="en-US" sz="2000">
                <a:latin typeface="楷体_GB2312" pitchFamily="49" charset="-122"/>
              </a:rPr>
              <a:t>个产品（以</a:t>
            </a:r>
            <a:r>
              <a:rPr lang="en-US" altLang="zh-CN" sz="2000">
                <a:latin typeface="楷体_GB2312" pitchFamily="49" charset="-122"/>
              </a:rPr>
              <a:t>80%</a:t>
            </a:r>
            <a:r>
              <a:rPr lang="zh-CN" altLang="en-US" sz="2000">
                <a:latin typeface="楷体_GB2312" pitchFamily="49" charset="-122"/>
              </a:rPr>
              <a:t>的价格），</a:t>
            </a:r>
            <a:r>
              <a:rPr lang="en-US" altLang="zh-CN" sz="2000">
                <a:latin typeface="楷体_GB2312" pitchFamily="49" charset="-122"/>
              </a:rPr>
              <a:t>C</a:t>
            </a:r>
            <a:r>
              <a:rPr lang="zh-CN" altLang="en-US" sz="2000">
                <a:latin typeface="楷体_GB2312" pitchFamily="49" charset="-122"/>
              </a:rPr>
              <a:t>组可以销售</a:t>
            </a:r>
            <a:r>
              <a:rPr lang="en-US" altLang="zh-CN" sz="2000">
                <a:latin typeface="楷体_GB2312" pitchFamily="49" charset="-122"/>
              </a:rPr>
              <a:t>3</a:t>
            </a:r>
            <a:r>
              <a:rPr lang="zh-CN" altLang="en-US" sz="2000">
                <a:latin typeface="楷体_GB2312" pitchFamily="49" charset="-122"/>
              </a:rPr>
              <a:t>个产品（以</a:t>
            </a:r>
            <a:r>
              <a:rPr lang="en-US" altLang="zh-CN" sz="2000">
                <a:latin typeface="楷体_GB2312" pitchFamily="49" charset="-122"/>
              </a:rPr>
              <a:t>80%</a:t>
            </a:r>
            <a:r>
              <a:rPr lang="zh-CN" altLang="en-US" sz="2000">
                <a:latin typeface="楷体_GB2312" pitchFamily="49" charset="-122"/>
              </a:rPr>
              <a:t>的价格），还余下</a:t>
            </a:r>
            <a:r>
              <a:rPr lang="en-US" altLang="zh-CN" sz="2000">
                <a:latin typeface="楷体_GB2312" pitchFamily="49" charset="-122"/>
              </a:rPr>
              <a:t>2</a:t>
            </a:r>
            <a:r>
              <a:rPr lang="zh-CN" altLang="en-US" sz="2000">
                <a:latin typeface="楷体_GB2312" pitchFamily="49" charset="-122"/>
              </a:rPr>
              <a:t>个隐性需求量，</a:t>
            </a:r>
            <a:r>
              <a:rPr lang="en-US" altLang="zh-CN" sz="2000">
                <a:latin typeface="楷体_GB2312" pitchFamily="49" charset="-122"/>
              </a:rPr>
              <a:t>D</a:t>
            </a:r>
            <a:r>
              <a:rPr lang="zh-CN" altLang="en-US" sz="2000">
                <a:latin typeface="楷体_GB2312" pitchFamily="49" charset="-122"/>
              </a:rPr>
              <a:t>组选择的方案是买</a:t>
            </a:r>
            <a:r>
              <a:rPr lang="en-US" altLang="zh-CN" sz="2000">
                <a:latin typeface="楷体_GB2312" pitchFamily="49" charset="-122"/>
              </a:rPr>
              <a:t>3P2</a:t>
            </a:r>
            <a:r>
              <a:rPr lang="zh-CN" altLang="en-US" sz="2000">
                <a:latin typeface="楷体_GB2312" pitchFamily="49" charset="-122"/>
              </a:rPr>
              <a:t>送</a:t>
            </a:r>
            <a:r>
              <a:rPr lang="en-US" altLang="zh-CN" sz="2000">
                <a:latin typeface="楷体_GB2312" pitchFamily="49" charset="-122"/>
              </a:rPr>
              <a:t>1P1</a:t>
            </a:r>
            <a:r>
              <a:rPr lang="zh-CN" altLang="en-US" sz="2000">
                <a:latin typeface="楷体_GB2312" pitchFamily="49" charset="-122"/>
              </a:rPr>
              <a:t>，则采取向上取整的原则，还是允许</a:t>
            </a:r>
            <a:r>
              <a:rPr lang="en-US" altLang="zh-CN" sz="2000">
                <a:latin typeface="楷体_GB2312" pitchFamily="49" charset="-122"/>
              </a:rPr>
              <a:t>D</a:t>
            </a:r>
            <a:r>
              <a:rPr lang="zh-CN" altLang="en-US" sz="2000">
                <a:latin typeface="楷体_GB2312" pitchFamily="49" charset="-122"/>
              </a:rPr>
              <a:t>组按促销方案三进行一次销售。</a:t>
            </a:r>
          </a:p>
        </p:txBody>
      </p:sp>
      <p:sp>
        <p:nvSpPr>
          <p:cNvPr id="37894" name="Rectangle 57"/>
          <p:cNvSpPr>
            <a:spLocks noChangeArrowheads="1"/>
          </p:cNvSpPr>
          <p:nvPr/>
        </p:nvSpPr>
        <p:spPr bwMode="auto">
          <a:xfrm>
            <a:off x="857250" y="2422525"/>
            <a:ext cx="7643813" cy="1006475"/>
          </a:xfrm>
          <a:prstGeom prst="rect">
            <a:avLst/>
          </a:prstGeom>
          <a:noFill/>
          <a:ln w="9525">
            <a:noFill/>
            <a:miter lim="800000"/>
            <a:headEnd/>
            <a:tailEnd/>
          </a:ln>
        </p:spPr>
        <p:txBody>
          <a:bodyPr anchor="ctr">
            <a:spAutoFit/>
          </a:bodyPr>
          <a:lstStyle/>
          <a:p>
            <a:r>
              <a:rPr lang="zh-CN" altLang="en-US" sz="2000">
                <a:solidFill>
                  <a:srgbClr val="0000CC"/>
                </a:solidFill>
              </a:rPr>
              <a:t>如果没有小组采取促销方案，隐性需求将不被激活。如果有小组采取了促销方案，则被激活的隐性需求将在这几个小组中进行竞争和销售。</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2"/>
          <p:cNvSpPr>
            <a:spLocks noChangeArrowheads="1"/>
          </p:cNvSpPr>
          <p:nvPr/>
        </p:nvSpPr>
        <p:spPr bwMode="auto">
          <a:xfrm>
            <a:off x="685800" y="930275"/>
            <a:ext cx="7199313" cy="517525"/>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5、</a:t>
            </a:r>
            <a:r>
              <a:rPr lang="zh-CN" altLang="en-US" sz="2400">
                <a:latin typeface="黑体" pitchFamily="2" charset="-122"/>
              </a:rPr>
              <a:t>买三送一促销时，对原来限制量的突破</a:t>
            </a:r>
          </a:p>
        </p:txBody>
      </p:sp>
      <p:sp>
        <p:nvSpPr>
          <p:cNvPr id="38915" name="Rectangle 102"/>
          <p:cNvSpPr>
            <a:spLocks noChangeArrowheads="1"/>
          </p:cNvSpPr>
          <p:nvPr/>
        </p:nvSpPr>
        <p:spPr bwMode="auto">
          <a:xfrm>
            <a:off x="1219200" y="228600"/>
            <a:ext cx="6967538" cy="53340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销售规则</a:t>
            </a:r>
          </a:p>
        </p:txBody>
      </p:sp>
      <p:sp>
        <p:nvSpPr>
          <p:cNvPr id="38916" name="Rectangle 50"/>
          <p:cNvSpPr>
            <a:spLocks noChangeArrowheads="1"/>
          </p:cNvSpPr>
          <p:nvPr/>
        </p:nvSpPr>
        <p:spPr bwMode="auto">
          <a:xfrm>
            <a:off x="533400" y="1612693"/>
            <a:ext cx="8143875" cy="4835939"/>
          </a:xfrm>
          <a:prstGeom prst="rect">
            <a:avLst/>
          </a:prstGeom>
          <a:noFill/>
          <a:ln w="9525">
            <a:noFill/>
            <a:miter lim="800000"/>
            <a:headEnd/>
            <a:tailEnd/>
          </a:ln>
        </p:spPr>
        <p:txBody>
          <a:bodyPr anchor="ctr">
            <a:spAutoFit/>
          </a:bodyPr>
          <a:lstStyle/>
          <a:p>
            <a:pPr>
              <a:lnSpc>
                <a:spcPct val="150000"/>
              </a:lnSpc>
            </a:pPr>
            <a:r>
              <a:rPr lang="zh-CN" altLang="zh-CN" dirty="0">
                <a:solidFill>
                  <a:srgbClr val="C00000"/>
                </a:solidFill>
                <a:latin typeface="黑体" pitchFamily="2" charset="-122"/>
              </a:rPr>
              <a:t>采用了促销方案</a:t>
            </a:r>
            <a:r>
              <a:rPr lang="en-US" altLang="zh-CN" dirty="0">
                <a:solidFill>
                  <a:srgbClr val="C00000"/>
                </a:solidFill>
                <a:latin typeface="黑体" pitchFamily="2" charset="-122"/>
              </a:rPr>
              <a:t>2</a:t>
            </a:r>
            <a:r>
              <a:rPr lang="zh-CN" altLang="zh-CN" dirty="0">
                <a:solidFill>
                  <a:srgbClr val="C00000"/>
                </a:solidFill>
                <a:latin typeface="黑体" pitchFamily="2" charset="-122"/>
              </a:rPr>
              <a:t>、</a:t>
            </a:r>
            <a:r>
              <a:rPr lang="en-US" altLang="zh-CN" dirty="0">
                <a:solidFill>
                  <a:srgbClr val="C00000"/>
                </a:solidFill>
                <a:latin typeface="黑体" pitchFamily="2" charset="-122"/>
              </a:rPr>
              <a:t>3</a:t>
            </a:r>
            <a:r>
              <a:rPr lang="zh-CN" altLang="zh-CN" dirty="0">
                <a:solidFill>
                  <a:srgbClr val="C00000"/>
                </a:solidFill>
                <a:latin typeface="黑体" pitchFamily="2" charset="-122"/>
              </a:rPr>
              <a:t>、</a:t>
            </a:r>
            <a:r>
              <a:rPr lang="en-US" altLang="zh-CN" dirty="0">
                <a:solidFill>
                  <a:srgbClr val="C00000"/>
                </a:solidFill>
                <a:latin typeface="黑体" pitchFamily="2" charset="-122"/>
              </a:rPr>
              <a:t>4</a:t>
            </a:r>
            <a:r>
              <a:rPr lang="zh-CN" altLang="zh-CN" dirty="0">
                <a:solidFill>
                  <a:srgbClr val="C00000"/>
                </a:solidFill>
                <a:latin typeface="黑体" pitchFamily="2" charset="-122"/>
              </a:rPr>
              <a:t>时，对原来限制量的突破，有以下三种情况：</a:t>
            </a:r>
          </a:p>
          <a:p>
            <a:pPr>
              <a:lnSpc>
                <a:spcPct val="150000"/>
              </a:lnSpc>
            </a:pPr>
            <a:r>
              <a:rPr lang="en-US" altLang="zh-CN" dirty="0">
                <a:latin typeface="黑体" pitchFamily="2" charset="-122"/>
              </a:rPr>
              <a:t>    </a:t>
            </a:r>
            <a:r>
              <a:rPr lang="zh-CN" altLang="zh-CN" dirty="0">
                <a:latin typeface="黑体" pitchFamily="2" charset="-122"/>
              </a:rPr>
              <a:t>（</a:t>
            </a:r>
            <a:r>
              <a:rPr lang="en-US" altLang="zh-CN" dirty="0">
                <a:latin typeface="黑体" pitchFamily="2" charset="-122"/>
              </a:rPr>
              <a:t>1</a:t>
            </a:r>
            <a:r>
              <a:rPr lang="zh-CN" altLang="zh-CN" dirty="0">
                <a:latin typeface="黑体" pitchFamily="2" charset="-122"/>
              </a:rPr>
              <a:t>）轮到自己销售时，总需求还余下</a:t>
            </a:r>
            <a:r>
              <a:rPr lang="en-US" altLang="zh-CN" dirty="0">
                <a:latin typeface="黑体" pitchFamily="2" charset="-122"/>
              </a:rPr>
              <a:t>1</a:t>
            </a:r>
            <a:r>
              <a:rPr lang="zh-CN" altLang="zh-CN" dirty="0">
                <a:latin typeface="黑体" pitchFamily="2" charset="-122"/>
              </a:rPr>
              <a:t>个或</a:t>
            </a:r>
            <a:r>
              <a:rPr lang="en-US" altLang="zh-CN" dirty="0">
                <a:latin typeface="黑体" pitchFamily="2" charset="-122"/>
              </a:rPr>
              <a:t>2</a:t>
            </a:r>
            <a:r>
              <a:rPr lang="zh-CN" altLang="zh-CN" dirty="0">
                <a:latin typeface="黑体" pitchFamily="2" charset="-122"/>
              </a:rPr>
              <a:t>个的量，但自己选择了买三送一的促销方案，此时可以突破需求余量的限制，在此轮中卖出</a:t>
            </a:r>
            <a:r>
              <a:rPr lang="en-US" altLang="zh-CN" dirty="0">
                <a:latin typeface="黑体" pitchFamily="2" charset="-122"/>
              </a:rPr>
              <a:t>3</a:t>
            </a:r>
            <a:r>
              <a:rPr lang="zh-CN" altLang="zh-CN" dirty="0">
                <a:latin typeface="黑体" pitchFamily="2" charset="-122"/>
              </a:rPr>
              <a:t>个产品。</a:t>
            </a:r>
          </a:p>
          <a:p>
            <a:pPr>
              <a:lnSpc>
                <a:spcPct val="150000"/>
              </a:lnSpc>
            </a:pPr>
            <a:r>
              <a:rPr lang="en-US" altLang="zh-CN" dirty="0">
                <a:latin typeface="黑体" pitchFamily="2" charset="-122"/>
              </a:rPr>
              <a:t>    </a:t>
            </a:r>
            <a:r>
              <a:rPr lang="zh-CN" altLang="zh-CN" dirty="0">
                <a:latin typeface="黑体" pitchFamily="2" charset="-122"/>
              </a:rPr>
              <a:t>（</a:t>
            </a:r>
            <a:r>
              <a:rPr lang="en-US" altLang="zh-CN" dirty="0">
                <a:latin typeface="黑体" pitchFamily="2" charset="-122"/>
              </a:rPr>
              <a:t>2</a:t>
            </a:r>
            <a:r>
              <a:rPr lang="zh-CN" altLang="zh-CN" dirty="0">
                <a:latin typeface="黑体" pitchFamily="2" charset="-122"/>
              </a:rPr>
              <a:t>）轮到自己销售时，因门店数所限，只能再卖</a:t>
            </a:r>
            <a:r>
              <a:rPr lang="en-US" altLang="zh-CN" dirty="0">
                <a:latin typeface="黑体" pitchFamily="2" charset="-122"/>
              </a:rPr>
              <a:t>1</a:t>
            </a:r>
            <a:r>
              <a:rPr lang="zh-CN" altLang="zh-CN" dirty="0">
                <a:latin typeface="黑体" pitchFamily="2" charset="-122"/>
              </a:rPr>
              <a:t>个或</a:t>
            </a:r>
            <a:r>
              <a:rPr lang="en-US" altLang="zh-CN" dirty="0">
                <a:latin typeface="黑体" pitchFamily="2" charset="-122"/>
              </a:rPr>
              <a:t>2</a:t>
            </a:r>
            <a:r>
              <a:rPr lang="zh-CN" altLang="zh-CN" dirty="0">
                <a:latin typeface="黑体" pitchFamily="2" charset="-122"/>
              </a:rPr>
              <a:t>个的量，但自己选择了买三送一的促销方案，此时可以突破门店销售余量的限制，在此轮中卖出</a:t>
            </a:r>
            <a:r>
              <a:rPr lang="en-US" altLang="zh-CN" dirty="0">
                <a:latin typeface="黑体" pitchFamily="2" charset="-122"/>
              </a:rPr>
              <a:t>3</a:t>
            </a:r>
            <a:r>
              <a:rPr lang="zh-CN" altLang="zh-CN" dirty="0">
                <a:latin typeface="黑体" pitchFamily="2" charset="-122"/>
              </a:rPr>
              <a:t>个产品。</a:t>
            </a:r>
          </a:p>
          <a:p>
            <a:pPr>
              <a:lnSpc>
                <a:spcPct val="150000"/>
              </a:lnSpc>
            </a:pPr>
            <a:r>
              <a:rPr lang="en-US" altLang="zh-CN" dirty="0">
                <a:latin typeface="黑体" pitchFamily="2" charset="-122"/>
              </a:rPr>
              <a:t>    </a:t>
            </a:r>
            <a:r>
              <a:rPr lang="zh-CN" altLang="zh-CN" dirty="0">
                <a:latin typeface="黑体" pitchFamily="2" charset="-122"/>
              </a:rPr>
              <a:t>（</a:t>
            </a:r>
            <a:r>
              <a:rPr lang="en-US" altLang="zh-CN" dirty="0">
                <a:latin typeface="黑体" pitchFamily="2" charset="-122"/>
              </a:rPr>
              <a:t>3</a:t>
            </a:r>
            <a:r>
              <a:rPr lang="zh-CN" altLang="zh-CN" dirty="0">
                <a:latin typeface="黑体" pitchFamily="2" charset="-122"/>
              </a:rPr>
              <a:t>）广告效益值排名最后，因而每轮只能销售</a:t>
            </a:r>
            <a:r>
              <a:rPr lang="en-US" altLang="zh-CN" dirty="0">
                <a:latin typeface="黑体" pitchFamily="2" charset="-122"/>
              </a:rPr>
              <a:t>2</a:t>
            </a:r>
            <a:r>
              <a:rPr lang="zh-CN" altLang="zh-CN" dirty="0">
                <a:latin typeface="黑体" pitchFamily="2" charset="-122"/>
              </a:rPr>
              <a:t>个产品。但自己选择了买三送一的促销方案，因而每轮可销售</a:t>
            </a:r>
            <a:r>
              <a:rPr lang="en-US" altLang="zh-CN" dirty="0">
                <a:latin typeface="黑体" pitchFamily="2" charset="-122"/>
              </a:rPr>
              <a:t>3</a:t>
            </a:r>
            <a:r>
              <a:rPr lang="zh-CN" altLang="zh-CN" dirty="0">
                <a:latin typeface="黑体" pitchFamily="2" charset="-122"/>
              </a:rPr>
              <a:t>个</a:t>
            </a:r>
            <a:r>
              <a:rPr lang="zh-CN" altLang="zh-CN" dirty="0" smtClean="0">
                <a:latin typeface="黑体" pitchFamily="2" charset="-122"/>
              </a:rPr>
              <a:t>产品。</a:t>
            </a:r>
            <a:endParaRPr lang="en-US" altLang="zh-CN" dirty="0">
              <a:latin typeface="黑体" pitchFamily="2" charset="-122"/>
            </a:endParaRPr>
          </a:p>
          <a:p>
            <a:pPr>
              <a:lnSpc>
                <a:spcPct val="150000"/>
              </a:lnSpc>
            </a:pPr>
            <a:r>
              <a:rPr lang="zh-CN" altLang="zh-CN" sz="1600" dirty="0">
                <a:solidFill>
                  <a:srgbClr val="C00000"/>
                </a:solidFill>
                <a:latin typeface="黑体" pitchFamily="2" charset="-122"/>
              </a:rPr>
              <a:t>注</a:t>
            </a:r>
            <a:r>
              <a:rPr lang="en-US" altLang="zh-CN" sz="1600" dirty="0">
                <a:solidFill>
                  <a:srgbClr val="C00000"/>
                </a:solidFill>
                <a:latin typeface="黑体" pitchFamily="2" charset="-122"/>
              </a:rPr>
              <a:t>1</a:t>
            </a:r>
            <a:r>
              <a:rPr lang="zh-CN" altLang="zh-CN" sz="1600" dirty="0">
                <a:solidFill>
                  <a:srgbClr val="C00000"/>
                </a:solidFill>
                <a:latin typeface="黑体" pitchFamily="2" charset="-122"/>
              </a:rPr>
              <a:t>：在</a:t>
            </a:r>
            <a:r>
              <a:rPr lang="zh-CN" altLang="en-US" sz="1600" dirty="0">
                <a:solidFill>
                  <a:srgbClr val="C00000"/>
                </a:solidFill>
                <a:latin typeface="黑体" pitchFamily="2" charset="-122"/>
              </a:rPr>
              <a:t>后两</a:t>
            </a:r>
            <a:r>
              <a:rPr lang="zh-CN" altLang="zh-CN" sz="1600" dirty="0">
                <a:solidFill>
                  <a:srgbClr val="C00000"/>
                </a:solidFill>
                <a:latin typeface="黑体" pitchFamily="2" charset="-122"/>
              </a:rPr>
              <a:t>种情况下，因促销而多销售的数量也要占用需求总量，但送的那一个产品不占用需求总量。</a:t>
            </a:r>
            <a:endParaRPr lang="en-US" altLang="zh-CN" sz="1600" dirty="0">
              <a:solidFill>
                <a:srgbClr val="C00000"/>
              </a:solidFill>
              <a:latin typeface="黑体" pitchFamily="2" charset="-122"/>
            </a:endParaRPr>
          </a:p>
          <a:p>
            <a:pPr>
              <a:lnSpc>
                <a:spcPct val="150000"/>
              </a:lnSpc>
            </a:pPr>
            <a:r>
              <a:rPr lang="zh-CN" altLang="zh-CN" sz="1600" dirty="0">
                <a:solidFill>
                  <a:srgbClr val="C00000"/>
                </a:solidFill>
                <a:latin typeface="黑体" pitchFamily="2" charset="-122"/>
              </a:rPr>
              <a:t>注</a:t>
            </a:r>
            <a:r>
              <a:rPr lang="en-US" altLang="zh-CN" sz="1600" dirty="0">
                <a:solidFill>
                  <a:srgbClr val="C00000"/>
                </a:solidFill>
                <a:latin typeface="黑体" pitchFamily="2" charset="-122"/>
              </a:rPr>
              <a:t>2</a:t>
            </a:r>
            <a:r>
              <a:rPr lang="zh-CN" altLang="zh-CN" sz="1600" dirty="0">
                <a:solidFill>
                  <a:srgbClr val="C00000"/>
                </a:solidFill>
                <a:latin typeface="黑体" pitchFamily="2" charset="-122"/>
              </a:rPr>
              <a:t>：在采用促销方案</a:t>
            </a:r>
            <a:r>
              <a:rPr lang="en-US" altLang="zh-CN" sz="1600" dirty="0">
                <a:solidFill>
                  <a:srgbClr val="C00000"/>
                </a:solidFill>
                <a:latin typeface="黑体" pitchFamily="2" charset="-122"/>
              </a:rPr>
              <a:t>2</a:t>
            </a:r>
            <a:r>
              <a:rPr lang="zh-CN" altLang="zh-CN" sz="1600" dirty="0">
                <a:solidFill>
                  <a:srgbClr val="C00000"/>
                </a:solidFill>
                <a:latin typeface="黑体" pitchFamily="2" charset="-122"/>
              </a:rPr>
              <a:t>时，当促销的产品库存不足</a:t>
            </a:r>
            <a:r>
              <a:rPr lang="en-US" altLang="zh-CN" sz="1600" dirty="0">
                <a:solidFill>
                  <a:srgbClr val="C00000"/>
                </a:solidFill>
                <a:latin typeface="黑体" pitchFamily="2" charset="-122"/>
              </a:rPr>
              <a:t>4</a:t>
            </a:r>
            <a:r>
              <a:rPr lang="zh-CN" altLang="zh-CN" sz="1600" dirty="0">
                <a:solidFill>
                  <a:srgbClr val="C00000"/>
                </a:solidFill>
                <a:latin typeface="黑体" pitchFamily="2" charset="-122"/>
              </a:rPr>
              <a:t>个时，将不允许再进行销售；采用促销方案</a:t>
            </a:r>
            <a:r>
              <a:rPr lang="en-US" altLang="zh-CN" sz="1600" dirty="0">
                <a:solidFill>
                  <a:srgbClr val="C00000"/>
                </a:solidFill>
                <a:latin typeface="黑体" pitchFamily="2" charset="-122"/>
              </a:rPr>
              <a:t>3</a:t>
            </a:r>
            <a:r>
              <a:rPr lang="zh-CN" altLang="zh-CN" sz="1600" dirty="0">
                <a:solidFill>
                  <a:srgbClr val="C00000"/>
                </a:solidFill>
                <a:latin typeface="黑体" pitchFamily="2" charset="-122"/>
              </a:rPr>
              <a:t>或</a:t>
            </a:r>
            <a:r>
              <a:rPr lang="en-US" altLang="zh-CN" sz="1600" dirty="0">
                <a:solidFill>
                  <a:srgbClr val="C00000"/>
                </a:solidFill>
                <a:latin typeface="黑体" pitchFamily="2" charset="-122"/>
              </a:rPr>
              <a:t>4</a:t>
            </a:r>
            <a:r>
              <a:rPr lang="zh-CN" altLang="zh-CN" sz="1600" dirty="0">
                <a:solidFill>
                  <a:srgbClr val="C00000"/>
                </a:solidFill>
                <a:latin typeface="黑体" pitchFamily="2" charset="-122"/>
              </a:rPr>
              <a:t>时，当促销的产品不足</a:t>
            </a:r>
            <a:r>
              <a:rPr lang="en-US" altLang="zh-CN" sz="1600" dirty="0">
                <a:solidFill>
                  <a:srgbClr val="C00000"/>
                </a:solidFill>
                <a:latin typeface="黑体" pitchFamily="2" charset="-122"/>
              </a:rPr>
              <a:t>3</a:t>
            </a:r>
            <a:r>
              <a:rPr lang="zh-CN" altLang="zh-CN" sz="1600" dirty="0">
                <a:solidFill>
                  <a:srgbClr val="C00000"/>
                </a:solidFill>
                <a:latin typeface="黑体" pitchFamily="2" charset="-122"/>
              </a:rPr>
              <a:t>个时，或是</a:t>
            </a:r>
            <a:r>
              <a:rPr lang="en-US" altLang="zh-CN" sz="1600" dirty="0">
                <a:solidFill>
                  <a:srgbClr val="C00000"/>
                </a:solidFill>
                <a:latin typeface="黑体" pitchFamily="2" charset="-122"/>
              </a:rPr>
              <a:t>P1</a:t>
            </a:r>
            <a:r>
              <a:rPr lang="zh-CN" altLang="zh-CN" sz="1600" dirty="0">
                <a:solidFill>
                  <a:srgbClr val="C00000"/>
                </a:solidFill>
                <a:latin typeface="黑体" pitchFamily="2" charset="-122"/>
              </a:rPr>
              <a:t>无库存时，都将不允许再进行销售。</a:t>
            </a:r>
            <a:endParaRPr lang="zh-CN" altLang="en-US" sz="1600" dirty="0">
              <a:solidFill>
                <a:srgbClr val="C00000"/>
              </a:solidFill>
              <a:latin typeface="黑体" pitchFamily="2"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914400" y="304800"/>
            <a:ext cx="6858000" cy="585788"/>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课程设计思想</a:t>
            </a:r>
          </a:p>
        </p:txBody>
      </p:sp>
      <p:pic>
        <p:nvPicPr>
          <p:cNvPr id="13315" name="内容占位符 3"/>
          <p:cNvPicPr>
            <a:picLocks noGrp="1"/>
          </p:cNvPicPr>
          <p:nvPr>
            <p:ph idx="1"/>
          </p:nvPr>
        </p:nvPicPr>
        <p:blipFill>
          <a:blip r:embed="rId3" cstate="print"/>
          <a:srcRect/>
          <a:stretch>
            <a:fillRect/>
          </a:stretch>
        </p:blipFill>
        <p:spPr>
          <a:xfrm>
            <a:off x="1066800" y="2800350"/>
            <a:ext cx="3048000" cy="2057400"/>
          </a:xfrm>
        </p:spPr>
      </p:pic>
      <p:pic>
        <p:nvPicPr>
          <p:cNvPr id="13316" name="图片 4"/>
          <p:cNvPicPr>
            <a:picLocks noChangeAspect="1" noChangeArrowheads="1"/>
          </p:cNvPicPr>
          <p:nvPr/>
        </p:nvPicPr>
        <p:blipFill>
          <a:blip r:embed="rId4" cstate="print"/>
          <a:srcRect/>
          <a:stretch>
            <a:fillRect/>
          </a:stretch>
        </p:blipFill>
        <p:spPr bwMode="auto">
          <a:xfrm>
            <a:off x="5486400" y="1885950"/>
            <a:ext cx="2819400" cy="1905000"/>
          </a:xfrm>
          <a:prstGeom prst="rect">
            <a:avLst/>
          </a:prstGeom>
          <a:noFill/>
          <a:ln w="9525">
            <a:noFill/>
            <a:miter lim="800000"/>
            <a:headEnd/>
            <a:tailEnd/>
          </a:ln>
        </p:spPr>
      </p:pic>
      <p:sp>
        <p:nvSpPr>
          <p:cNvPr id="13317" name="TextBox 5"/>
          <p:cNvSpPr txBox="1">
            <a:spLocks noChangeArrowheads="1"/>
          </p:cNvSpPr>
          <p:nvPr/>
        </p:nvSpPr>
        <p:spPr bwMode="auto">
          <a:xfrm>
            <a:off x="1219200" y="1809750"/>
            <a:ext cx="2362200" cy="396875"/>
          </a:xfrm>
          <a:prstGeom prst="rect">
            <a:avLst/>
          </a:prstGeom>
          <a:noFill/>
          <a:ln w="9525">
            <a:noFill/>
            <a:miter lim="800000"/>
            <a:headEnd/>
            <a:tailEnd/>
          </a:ln>
        </p:spPr>
        <p:txBody>
          <a:bodyPr>
            <a:spAutoFit/>
          </a:bodyPr>
          <a:lstStyle/>
          <a:p>
            <a:pPr algn="ctr"/>
            <a:r>
              <a:rPr lang="zh-CN" altLang="en-US" sz="2000" b="1"/>
              <a:t>啤酒游戏的启示</a:t>
            </a:r>
          </a:p>
        </p:txBody>
      </p:sp>
      <p:sp>
        <p:nvSpPr>
          <p:cNvPr id="13318" name="TextBox 6"/>
          <p:cNvSpPr txBox="1">
            <a:spLocks noChangeArrowheads="1"/>
          </p:cNvSpPr>
          <p:nvPr/>
        </p:nvSpPr>
        <p:spPr bwMode="auto">
          <a:xfrm>
            <a:off x="5486400" y="4400550"/>
            <a:ext cx="2971800" cy="396875"/>
          </a:xfrm>
          <a:prstGeom prst="rect">
            <a:avLst/>
          </a:prstGeom>
          <a:noFill/>
          <a:ln w="9525">
            <a:noFill/>
            <a:miter lim="800000"/>
            <a:headEnd/>
            <a:tailEnd/>
          </a:ln>
        </p:spPr>
        <p:txBody>
          <a:bodyPr>
            <a:spAutoFit/>
          </a:bodyPr>
          <a:lstStyle/>
          <a:p>
            <a:pPr algn="ctr"/>
            <a:r>
              <a:rPr lang="zh-CN" altLang="en-US" sz="2000" b="1"/>
              <a:t>结构模式影响行为</a:t>
            </a:r>
          </a:p>
        </p:txBody>
      </p:sp>
      <p:sp>
        <p:nvSpPr>
          <p:cNvPr id="13319" name="TextBox 6"/>
          <p:cNvSpPr txBox="1">
            <a:spLocks noChangeArrowheads="1"/>
          </p:cNvSpPr>
          <p:nvPr/>
        </p:nvSpPr>
        <p:spPr bwMode="auto">
          <a:xfrm>
            <a:off x="914400" y="5314950"/>
            <a:ext cx="7543800" cy="400050"/>
          </a:xfrm>
          <a:prstGeom prst="rect">
            <a:avLst/>
          </a:prstGeom>
          <a:noFill/>
          <a:ln w="9525">
            <a:noFill/>
            <a:miter lim="800000"/>
            <a:headEnd/>
            <a:tailEnd/>
          </a:ln>
        </p:spPr>
        <p:txBody>
          <a:bodyPr>
            <a:spAutoFit/>
          </a:bodyPr>
          <a:lstStyle/>
          <a:p>
            <a:pPr algn="ctr"/>
            <a:r>
              <a:rPr lang="zh-CN" altLang="en-US" sz="2000" b="1" i="1">
                <a:solidFill>
                  <a:srgbClr val="FF0000"/>
                </a:solidFill>
                <a:latin typeface="黑体" pitchFamily="2" charset="-122"/>
              </a:rPr>
              <a:t>培养具有系统思考与结构化思维的应用型、复合型、高技能人才</a:t>
            </a:r>
            <a:endParaRPr lang="zh-CN" altLang="en-US" sz="200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2"/>
          <p:cNvSpPr>
            <a:spLocks noChangeArrowheads="1"/>
          </p:cNvSpPr>
          <p:nvPr/>
        </p:nvSpPr>
        <p:spPr bwMode="auto">
          <a:xfrm>
            <a:off x="685800" y="990600"/>
            <a:ext cx="7416800" cy="457200"/>
          </a:xfrm>
          <a:prstGeom prst="rect">
            <a:avLst/>
          </a:prstGeom>
          <a:noFill/>
          <a:ln w="9525">
            <a:noFill/>
            <a:miter lim="800000"/>
            <a:headEnd/>
            <a:tailEnd/>
          </a:ln>
        </p:spPr>
        <p:txBody>
          <a:bodyPr>
            <a:spAutoFit/>
          </a:bodyPr>
          <a:lstStyle/>
          <a:p>
            <a:r>
              <a:rPr lang="en-US" altLang="zh-CN" sz="2400">
                <a:latin typeface="黑体" pitchFamily="2" charset="-122"/>
              </a:rPr>
              <a:t>6.1 </a:t>
            </a:r>
            <a:r>
              <a:rPr lang="zh-CN" altLang="en-US" sz="2400">
                <a:latin typeface="黑体" pitchFamily="2" charset="-122"/>
              </a:rPr>
              <a:t>广告效益值的计算</a:t>
            </a:r>
            <a:r>
              <a:rPr lang="en-US" altLang="zh-CN" sz="2400">
                <a:latin typeface="黑体" pitchFamily="2" charset="-122"/>
              </a:rPr>
              <a:t>-</a:t>
            </a:r>
            <a:r>
              <a:rPr lang="zh-CN" altLang="en-US" sz="2400">
                <a:latin typeface="黑体" pitchFamily="2" charset="-122"/>
              </a:rPr>
              <a:t>基础值</a:t>
            </a:r>
          </a:p>
        </p:txBody>
      </p:sp>
      <p:sp>
        <p:nvSpPr>
          <p:cNvPr id="39939" name="Rectangle 102"/>
          <p:cNvSpPr>
            <a:spLocks noChangeArrowheads="1"/>
          </p:cNvSpPr>
          <p:nvPr/>
        </p:nvSpPr>
        <p:spPr bwMode="auto">
          <a:xfrm>
            <a:off x="1219200" y="3048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39940" name="Rectangle 50"/>
          <p:cNvSpPr>
            <a:spLocks noChangeArrowheads="1"/>
          </p:cNvSpPr>
          <p:nvPr/>
        </p:nvSpPr>
        <p:spPr bwMode="auto">
          <a:xfrm>
            <a:off x="762000" y="1524000"/>
            <a:ext cx="7747000" cy="3714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solidFill>
                  <a:srgbClr val="C00000"/>
                </a:solidFill>
              </a:rPr>
              <a:t>广告效益值分为广告效益基础值和广告效益实际值。</a:t>
            </a:r>
            <a:endParaRPr lang="en-US" altLang="zh-CN">
              <a:solidFill>
                <a:srgbClr val="C00000"/>
              </a:solidFill>
            </a:endParaRPr>
          </a:p>
        </p:txBody>
      </p:sp>
      <p:sp>
        <p:nvSpPr>
          <p:cNvPr id="39941" name="Rectangle 51"/>
          <p:cNvSpPr>
            <a:spLocks noChangeArrowheads="1"/>
          </p:cNvSpPr>
          <p:nvPr/>
        </p:nvSpPr>
        <p:spPr bwMode="auto">
          <a:xfrm>
            <a:off x="762000" y="4114800"/>
            <a:ext cx="7993063" cy="1449388"/>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制造商投放的广告分为品牌广告和产品广告。</a:t>
            </a:r>
          </a:p>
          <a:p>
            <a:pPr eaLnBrk="0" hangingPunct="0">
              <a:lnSpc>
                <a:spcPct val="110000"/>
              </a:lnSpc>
              <a:spcBef>
                <a:spcPct val="50000"/>
              </a:spcBef>
            </a:pPr>
            <a:r>
              <a:rPr lang="zh-CN" altLang="en-US">
                <a:latin typeface="楷体_GB2312" pitchFamily="49" charset="-122"/>
              </a:rPr>
              <a:t>制造商可以选择报纸、电视、网络等媒体做品牌广告的投放，选择的媒体不同其品牌对各产品的影响不同；制造商如开设旗舰店还应针对需要销售的产品投放相应的</a:t>
            </a:r>
            <a:r>
              <a:rPr lang="zh-CN" altLang="en-US">
                <a:solidFill>
                  <a:srgbClr val="210597"/>
                </a:solidFill>
                <a:latin typeface="楷体_GB2312" pitchFamily="49" charset="-122"/>
              </a:rPr>
              <a:t>产品广告费：</a:t>
            </a:r>
            <a:r>
              <a:rPr lang="en-US" altLang="zh-CN">
                <a:solidFill>
                  <a:srgbClr val="210597"/>
                </a:solidFill>
                <a:latin typeface="楷体_GB2312" pitchFamily="49" charset="-122"/>
              </a:rPr>
              <a:t>1M/</a:t>
            </a:r>
            <a:r>
              <a:rPr lang="zh-CN" altLang="en-US">
                <a:solidFill>
                  <a:srgbClr val="210597"/>
                </a:solidFill>
                <a:latin typeface="楷体_GB2312" pitchFamily="49" charset="-122"/>
              </a:rPr>
              <a:t>每种产品</a:t>
            </a:r>
            <a:r>
              <a:rPr lang="zh-CN" altLang="en-US">
                <a:latin typeface="楷体_GB2312" pitchFamily="49" charset="-122"/>
              </a:rPr>
              <a:t>，产品广告费不参与广告效益值的计算。</a:t>
            </a:r>
            <a:endParaRPr lang="zh-CN" altLang="en-US"/>
          </a:p>
        </p:txBody>
      </p:sp>
      <p:sp>
        <p:nvSpPr>
          <p:cNvPr id="39942" name="Rectangle 57"/>
          <p:cNvSpPr>
            <a:spLocks noChangeArrowheads="1"/>
          </p:cNvSpPr>
          <p:nvPr/>
        </p:nvSpPr>
        <p:spPr bwMode="auto">
          <a:xfrm>
            <a:off x="762000" y="1924050"/>
            <a:ext cx="7924800" cy="2197100"/>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每个小组，制造商、总代理、终端商都可以分别投放广告。该供应链的总的广告效益值影响最终的销售排序。</a:t>
            </a:r>
            <a:endParaRPr lang="en-US" altLang="zh-CN"/>
          </a:p>
          <a:p>
            <a:pPr eaLnBrk="0" hangingPunct="0">
              <a:lnSpc>
                <a:spcPct val="110000"/>
              </a:lnSpc>
              <a:spcBef>
                <a:spcPct val="50000"/>
              </a:spcBef>
            </a:pPr>
            <a:r>
              <a:rPr lang="zh-CN" altLang="zh-CN">
                <a:solidFill>
                  <a:srgbClr val="C00000"/>
                </a:solidFill>
              </a:rPr>
              <a:t>广告效益基础值 </a:t>
            </a:r>
            <a:r>
              <a:rPr lang="en-US" altLang="zh-CN">
                <a:solidFill>
                  <a:srgbClr val="C00000"/>
                </a:solidFill>
              </a:rPr>
              <a:t>=</a:t>
            </a:r>
          </a:p>
          <a:p>
            <a:pPr eaLnBrk="0" hangingPunct="0">
              <a:lnSpc>
                <a:spcPct val="110000"/>
              </a:lnSpc>
              <a:spcBef>
                <a:spcPct val="50000"/>
              </a:spcBef>
            </a:pPr>
            <a:r>
              <a:rPr lang="en-US" altLang="zh-CN">
                <a:solidFill>
                  <a:srgbClr val="C00000"/>
                </a:solidFill>
              </a:rPr>
              <a:t> </a:t>
            </a:r>
            <a:r>
              <a:rPr lang="zh-CN" altLang="zh-CN">
                <a:solidFill>
                  <a:srgbClr val="C00000"/>
                </a:solidFill>
              </a:rPr>
              <a:t>制造商投放品牌广告费用</a:t>
            </a:r>
            <a:r>
              <a:rPr lang="en-US" altLang="zh-CN">
                <a:solidFill>
                  <a:srgbClr val="C00000"/>
                </a:solidFill>
              </a:rPr>
              <a:t>*</a:t>
            </a:r>
            <a:r>
              <a:rPr lang="zh-CN" altLang="zh-CN">
                <a:solidFill>
                  <a:srgbClr val="C00000"/>
                </a:solidFill>
              </a:rPr>
              <a:t>对产品的影响值 </a:t>
            </a:r>
            <a:r>
              <a:rPr lang="en-US" altLang="zh-CN">
                <a:solidFill>
                  <a:srgbClr val="C00000"/>
                </a:solidFill>
              </a:rPr>
              <a:t>+ </a:t>
            </a:r>
            <a:r>
              <a:rPr lang="zh-CN" altLang="zh-CN">
                <a:solidFill>
                  <a:srgbClr val="C00000"/>
                </a:solidFill>
              </a:rPr>
              <a:t>渠道商在该区域投放的广告费用</a:t>
            </a:r>
            <a:r>
              <a:rPr lang="en-US" altLang="zh-CN">
                <a:solidFill>
                  <a:srgbClr val="C00000"/>
                </a:solidFill>
              </a:rPr>
              <a:t>*</a:t>
            </a:r>
            <a:r>
              <a:rPr lang="zh-CN" altLang="zh-CN">
                <a:solidFill>
                  <a:srgbClr val="C00000"/>
                </a:solidFill>
              </a:rPr>
              <a:t>对产品的影响值 </a:t>
            </a:r>
            <a:r>
              <a:rPr lang="en-US" altLang="zh-CN">
                <a:solidFill>
                  <a:srgbClr val="C00000"/>
                </a:solidFill>
              </a:rPr>
              <a:t>+ </a:t>
            </a:r>
            <a:r>
              <a:rPr lang="zh-CN" altLang="zh-CN">
                <a:solidFill>
                  <a:srgbClr val="C00000"/>
                </a:solidFill>
              </a:rPr>
              <a:t>终端商在该区域对该产品投放的广告费用</a:t>
            </a:r>
            <a:r>
              <a:rPr lang="en-US" altLang="zh-CN">
                <a:solidFill>
                  <a:srgbClr val="C00000"/>
                </a:solidFill>
              </a:rPr>
              <a:t>*50% + </a:t>
            </a:r>
            <a:r>
              <a:rPr lang="zh-CN" altLang="zh-CN">
                <a:solidFill>
                  <a:srgbClr val="C00000"/>
                </a:solidFill>
              </a:rPr>
              <a:t>终端商在该区域投放的</a:t>
            </a:r>
            <a:r>
              <a:rPr lang="en-US" altLang="zh-CN">
                <a:solidFill>
                  <a:srgbClr val="C00000"/>
                </a:solidFill>
              </a:rPr>
              <a:t>POP</a:t>
            </a:r>
            <a:r>
              <a:rPr lang="zh-CN" altLang="zh-CN">
                <a:solidFill>
                  <a:srgbClr val="C00000"/>
                </a:solidFill>
              </a:rPr>
              <a:t>广告费用</a:t>
            </a:r>
            <a:r>
              <a:rPr lang="en-US" altLang="zh-CN">
                <a:solidFill>
                  <a:srgbClr val="C00000"/>
                </a:solidFill>
              </a:rPr>
              <a:t>*20% + </a:t>
            </a:r>
            <a:r>
              <a:rPr lang="zh-CN" altLang="zh-CN">
                <a:solidFill>
                  <a:srgbClr val="C00000"/>
                </a:solidFill>
              </a:rPr>
              <a:t>上一年广告效益对本年的递延影响值</a:t>
            </a:r>
            <a:endParaRPr lang="en-US" altLang="zh-CN">
              <a:solidFill>
                <a:srgbClr val="C00000"/>
              </a:solidFill>
            </a:endParaRPr>
          </a:p>
        </p:txBody>
      </p:sp>
      <p:sp>
        <p:nvSpPr>
          <p:cNvPr id="39943" name="Rectangle 51"/>
          <p:cNvSpPr>
            <a:spLocks noChangeArrowheads="1"/>
          </p:cNvSpPr>
          <p:nvPr/>
        </p:nvSpPr>
        <p:spPr bwMode="auto">
          <a:xfrm>
            <a:off x="769938" y="5626100"/>
            <a:ext cx="8374062" cy="10064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solidFill>
                  <a:srgbClr val="210597"/>
                </a:solidFill>
              </a:rPr>
              <a:t>渠道商</a:t>
            </a:r>
            <a:r>
              <a:rPr lang="zh-CN" altLang="en-US">
                <a:solidFill>
                  <a:srgbClr val="210597"/>
                </a:solidFill>
                <a:latin typeface="楷体_GB2312" pitchFamily="49" charset="-122"/>
              </a:rPr>
              <a:t>可选择报纸、电视两种媒体投放广告，其</a:t>
            </a:r>
            <a:r>
              <a:rPr lang="zh-CN" altLang="en-US">
                <a:solidFill>
                  <a:srgbClr val="210597"/>
                </a:solidFill>
              </a:rPr>
              <a:t>广告费区分区域、不区分产品；</a:t>
            </a:r>
            <a:br>
              <a:rPr lang="zh-CN" altLang="en-US">
                <a:solidFill>
                  <a:srgbClr val="210597"/>
                </a:solidFill>
              </a:rPr>
            </a:br>
            <a:r>
              <a:rPr lang="zh-CN" altLang="en-US">
                <a:solidFill>
                  <a:srgbClr val="210597"/>
                </a:solidFill>
              </a:rPr>
              <a:t>终端商投放的产品广告费既区分区域、又区分产品；终端商还可以打</a:t>
            </a:r>
            <a:r>
              <a:rPr lang="en-US" altLang="zh-CN">
                <a:solidFill>
                  <a:srgbClr val="210597"/>
                </a:solidFill>
              </a:rPr>
              <a:t>POP</a:t>
            </a:r>
            <a:r>
              <a:rPr lang="zh-CN" altLang="en-US">
                <a:solidFill>
                  <a:srgbClr val="210597"/>
                </a:solidFill>
              </a:rPr>
              <a:t>广告，</a:t>
            </a:r>
            <a:r>
              <a:rPr lang="en-US" altLang="zh-CN">
                <a:solidFill>
                  <a:srgbClr val="210597"/>
                </a:solidFill>
              </a:rPr>
              <a:t>POP</a:t>
            </a:r>
            <a:r>
              <a:rPr lang="zh-CN" altLang="en-US">
                <a:solidFill>
                  <a:srgbClr val="210597"/>
                </a:solidFill>
              </a:rPr>
              <a:t>广告对对应区域的各产品的广告效益值都会产生影响。</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0"/>
          <p:cNvSpPr>
            <a:spLocks noGrp="1" noChangeArrowheads="1"/>
          </p:cNvSpPr>
          <p:nvPr>
            <p:ph type="title"/>
          </p:nvPr>
        </p:nvSpPr>
        <p:spPr>
          <a:xfrm>
            <a:off x="1066800" y="304800"/>
            <a:ext cx="6846888" cy="581025"/>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经营规则 </a:t>
            </a:r>
            <a:r>
              <a:rPr lang="en-US" altLang="zh-CN" b="1" i="1" smtClean="0">
                <a:solidFill>
                  <a:srgbClr val="FF0000"/>
                </a:solidFill>
                <a:latin typeface="黑体" pitchFamily="2" charset="-122"/>
                <a:ea typeface="黑体" pitchFamily="2" charset="-122"/>
              </a:rPr>
              <a:t>— </a:t>
            </a:r>
            <a:r>
              <a:rPr lang="zh-CN" altLang="en-US" sz="2400" b="1" i="1" smtClean="0">
                <a:solidFill>
                  <a:srgbClr val="000099"/>
                </a:solidFill>
                <a:latin typeface="黑体" pitchFamily="2" charset="-122"/>
                <a:ea typeface="黑体" pitchFamily="2" charset="-122"/>
              </a:rPr>
              <a:t>各企业广告提交表样</a:t>
            </a:r>
          </a:p>
        </p:txBody>
      </p:sp>
      <p:pic>
        <p:nvPicPr>
          <p:cNvPr id="40963" name="Picture 12" descr="L6广告方案2"/>
          <p:cNvPicPr>
            <a:picLocks noChangeArrowheads="1"/>
          </p:cNvPicPr>
          <p:nvPr/>
        </p:nvPicPr>
        <p:blipFill>
          <a:blip r:embed="rId2" cstate="print"/>
          <a:srcRect/>
          <a:stretch>
            <a:fillRect/>
          </a:stretch>
        </p:blipFill>
        <p:spPr bwMode="auto">
          <a:xfrm>
            <a:off x="1066800" y="1219200"/>
            <a:ext cx="3268663" cy="2492375"/>
          </a:xfrm>
          <a:prstGeom prst="rect">
            <a:avLst/>
          </a:prstGeom>
          <a:noFill/>
          <a:ln w="9525">
            <a:noFill/>
            <a:miter lim="800000"/>
            <a:headEnd/>
            <a:tailEnd/>
          </a:ln>
        </p:spPr>
      </p:pic>
      <p:pic>
        <p:nvPicPr>
          <p:cNvPr id="40964" name="Picture 22" descr="L6广告方案2"/>
          <p:cNvPicPr>
            <a:picLocks noChangeAspect="1" noChangeArrowheads="1"/>
          </p:cNvPicPr>
          <p:nvPr/>
        </p:nvPicPr>
        <p:blipFill>
          <a:blip r:embed="rId3" cstate="print"/>
          <a:srcRect/>
          <a:stretch>
            <a:fillRect/>
          </a:stretch>
        </p:blipFill>
        <p:spPr bwMode="auto">
          <a:xfrm>
            <a:off x="1828800" y="3810000"/>
            <a:ext cx="3070225" cy="2574925"/>
          </a:xfrm>
          <a:prstGeom prst="rect">
            <a:avLst/>
          </a:prstGeom>
          <a:noFill/>
          <a:ln w="9525">
            <a:noFill/>
            <a:miter lim="800000"/>
            <a:headEnd/>
            <a:tailEnd/>
          </a:ln>
        </p:spPr>
      </p:pic>
      <p:pic>
        <p:nvPicPr>
          <p:cNvPr id="40965" name="Picture 34" descr="广告方案1"/>
          <p:cNvPicPr>
            <a:picLocks noChangeAspect="1" noChangeArrowheads="1"/>
          </p:cNvPicPr>
          <p:nvPr/>
        </p:nvPicPr>
        <p:blipFill>
          <a:blip r:embed="rId4" cstate="print"/>
          <a:srcRect/>
          <a:stretch>
            <a:fillRect/>
          </a:stretch>
        </p:blipFill>
        <p:spPr bwMode="auto">
          <a:xfrm>
            <a:off x="5334000" y="1981200"/>
            <a:ext cx="3213100" cy="2867025"/>
          </a:xfrm>
          <a:prstGeom prst="rect">
            <a:avLst/>
          </a:prstGeom>
          <a:noFill/>
          <a:ln w="9525">
            <a:noFill/>
            <a:miter lim="800000"/>
            <a:headEnd/>
            <a:tailEnd/>
          </a:ln>
        </p:spPr>
      </p:pic>
      <p:pic>
        <p:nvPicPr>
          <p:cNvPr id="40966" name="图片 42" descr="52design.com_kr_078.png"/>
          <p:cNvPicPr>
            <a:picLocks noChangeAspect="1"/>
          </p:cNvPicPr>
          <p:nvPr/>
        </p:nvPicPr>
        <p:blipFill>
          <a:blip r:embed="rId5" cstate="print"/>
          <a:srcRect/>
          <a:stretch>
            <a:fillRect/>
          </a:stretch>
        </p:blipFill>
        <p:spPr bwMode="auto">
          <a:xfrm>
            <a:off x="7620000" y="5257800"/>
            <a:ext cx="1219200" cy="1219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2"/>
          <p:cNvSpPr>
            <a:spLocks noChangeArrowheads="1"/>
          </p:cNvSpPr>
          <p:nvPr/>
        </p:nvSpPr>
        <p:spPr bwMode="auto">
          <a:xfrm>
            <a:off x="685800" y="990600"/>
            <a:ext cx="7416800" cy="457200"/>
          </a:xfrm>
          <a:prstGeom prst="rect">
            <a:avLst/>
          </a:prstGeom>
          <a:noFill/>
          <a:ln w="9525">
            <a:noFill/>
            <a:miter lim="800000"/>
            <a:headEnd/>
            <a:tailEnd/>
          </a:ln>
        </p:spPr>
        <p:txBody>
          <a:bodyPr>
            <a:spAutoFit/>
          </a:bodyPr>
          <a:lstStyle/>
          <a:p>
            <a:r>
              <a:rPr lang="en-US" altLang="zh-CN" sz="2400">
                <a:latin typeface="黑体" pitchFamily="2" charset="-122"/>
              </a:rPr>
              <a:t>6.1</a:t>
            </a:r>
            <a:r>
              <a:rPr lang="zh-CN" altLang="en-US" sz="2400">
                <a:latin typeface="黑体" pitchFamily="2" charset="-122"/>
              </a:rPr>
              <a:t> 广告效益值的计算</a:t>
            </a:r>
            <a:r>
              <a:rPr lang="en-US" altLang="zh-CN" sz="2400">
                <a:latin typeface="黑体" pitchFamily="2" charset="-122"/>
              </a:rPr>
              <a:t>-</a:t>
            </a:r>
            <a:r>
              <a:rPr lang="zh-CN" altLang="en-US" sz="2400">
                <a:latin typeface="黑体" pitchFamily="2" charset="-122"/>
              </a:rPr>
              <a:t>基础值</a:t>
            </a:r>
          </a:p>
        </p:txBody>
      </p:sp>
      <p:sp>
        <p:nvSpPr>
          <p:cNvPr id="41987" name="Rectangle 102"/>
          <p:cNvSpPr>
            <a:spLocks noChangeArrowheads="1"/>
          </p:cNvSpPr>
          <p:nvPr/>
        </p:nvSpPr>
        <p:spPr bwMode="auto">
          <a:xfrm>
            <a:off x="1219200" y="3048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graphicFrame>
        <p:nvGraphicFramePr>
          <p:cNvPr id="7" name="表格 6"/>
          <p:cNvGraphicFramePr>
            <a:graphicFrameLocks noGrp="1"/>
          </p:cNvGraphicFramePr>
          <p:nvPr/>
        </p:nvGraphicFramePr>
        <p:xfrm>
          <a:off x="685800" y="1905000"/>
          <a:ext cx="7772401" cy="1905000"/>
        </p:xfrm>
        <a:graphic>
          <a:graphicData uri="http://schemas.openxmlformats.org/drawingml/2006/table">
            <a:tbl>
              <a:tblPr/>
              <a:tblGrid>
                <a:gridCol w="1094580"/>
                <a:gridCol w="521113"/>
                <a:gridCol w="541249"/>
                <a:gridCol w="575077"/>
                <a:gridCol w="575077"/>
                <a:gridCol w="529973"/>
                <a:gridCol w="574272"/>
                <a:gridCol w="574272"/>
                <a:gridCol w="552525"/>
                <a:gridCol w="552525"/>
                <a:gridCol w="575077"/>
                <a:gridCol w="575077"/>
                <a:gridCol w="531584"/>
              </a:tblGrid>
              <a:tr h="421460">
                <a:tc rowSpan="2">
                  <a:txBody>
                    <a:bodyPr/>
                    <a:lstStyle/>
                    <a:p>
                      <a:pPr algn="ctr">
                        <a:spcAft>
                          <a:spcPts val="0"/>
                        </a:spcAft>
                      </a:pPr>
                      <a:r>
                        <a:rPr lang="zh-CN" altLang="en-US" sz="1800" b="1" kern="100" dirty="0" smtClean="0">
                          <a:latin typeface="Calibri"/>
                          <a:ea typeface="宋体"/>
                          <a:cs typeface="Times New Roman"/>
                        </a:rPr>
                        <a:t>影响值</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FF"/>
                    </a:solidFill>
                  </a:tcPr>
                </a:tc>
                <a:tc gridSpan="3">
                  <a:txBody>
                    <a:bodyPr/>
                    <a:lstStyle/>
                    <a:p>
                      <a:pPr algn="ctr">
                        <a:spcAft>
                          <a:spcPts val="0"/>
                        </a:spcAft>
                      </a:pPr>
                      <a:r>
                        <a:rPr lang="zh-CN" sz="1800" b="1" kern="0" dirty="0">
                          <a:solidFill>
                            <a:srgbClr val="000000"/>
                          </a:solidFill>
                          <a:latin typeface="Calibri"/>
                          <a:ea typeface="宋体"/>
                          <a:cs typeface="宋体"/>
                        </a:rPr>
                        <a:t>对</a:t>
                      </a:r>
                      <a:r>
                        <a:rPr lang="en-US" sz="1800" b="1" kern="0" dirty="0">
                          <a:solidFill>
                            <a:srgbClr val="000000"/>
                          </a:solidFill>
                          <a:latin typeface="Calibri"/>
                          <a:ea typeface="宋体"/>
                          <a:cs typeface="宋体"/>
                        </a:rPr>
                        <a:t>P1</a:t>
                      </a:r>
                      <a:r>
                        <a:rPr lang="zh-CN" sz="1800" b="1" kern="0" dirty="0" smtClean="0">
                          <a:solidFill>
                            <a:srgbClr val="000000"/>
                          </a:solidFill>
                          <a:latin typeface="Calibri"/>
                          <a:ea typeface="宋体"/>
                          <a:cs typeface="宋体"/>
                        </a:rPr>
                        <a:t>产品</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1800" b="1" kern="0" dirty="0">
                          <a:solidFill>
                            <a:srgbClr val="000000"/>
                          </a:solidFill>
                          <a:latin typeface="Calibri"/>
                          <a:ea typeface="宋体"/>
                          <a:cs typeface="宋体"/>
                        </a:rPr>
                        <a:t>对</a:t>
                      </a:r>
                      <a:r>
                        <a:rPr lang="en-US" sz="1800" b="1" kern="0" dirty="0">
                          <a:solidFill>
                            <a:srgbClr val="000000"/>
                          </a:solidFill>
                          <a:latin typeface="Calibri"/>
                          <a:ea typeface="宋体"/>
                          <a:cs typeface="宋体"/>
                        </a:rPr>
                        <a:t>P2</a:t>
                      </a:r>
                      <a:r>
                        <a:rPr lang="zh-CN" sz="1800" b="1" kern="0" dirty="0" smtClean="0">
                          <a:solidFill>
                            <a:srgbClr val="000000"/>
                          </a:solidFill>
                          <a:latin typeface="Calibri"/>
                          <a:ea typeface="宋体"/>
                          <a:cs typeface="宋体"/>
                        </a:rPr>
                        <a:t>产品</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1800" b="1" kern="0" dirty="0">
                          <a:solidFill>
                            <a:srgbClr val="000000"/>
                          </a:solidFill>
                          <a:latin typeface="Calibri"/>
                          <a:ea typeface="宋体"/>
                          <a:cs typeface="宋体"/>
                        </a:rPr>
                        <a:t>对</a:t>
                      </a:r>
                      <a:r>
                        <a:rPr lang="en-US" sz="1800" b="1" kern="0" dirty="0">
                          <a:solidFill>
                            <a:srgbClr val="000000"/>
                          </a:solidFill>
                          <a:latin typeface="Calibri"/>
                          <a:ea typeface="宋体"/>
                          <a:cs typeface="宋体"/>
                        </a:rPr>
                        <a:t>P3</a:t>
                      </a:r>
                      <a:r>
                        <a:rPr lang="zh-CN" sz="1800" b="1" kern="0" dirty="0" smtClean="0">
                          <a:solidFill>
                            <a:srgbClr val="000000"/>
                          </a:solidFill>
                          <a:latin typeface="Calibri"/>
                          <a:ea typeface="宋体"/>
                          <a:cs typeface="宋体"/>
                        </a:rPr>
                        <a:t>产品</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1800" b="1" kern="0" dirty="0">
                          <a:solidFill>
                            <a:srgbClr val="000000"/>
                          </a:solidFill>
                          <a:latin typeface="Calibri"/>
                          <a:ea typeface="宋体"/>
                          <a:cs typeface="宋体"/>
                        </a:rPr>
                        <a:t>对</a:t>
                      </a:r>
                      <a:r>
                        <a:rPr lang="en-US" sz="1800" b="1" kern="0" dirty="0">
                          <a:solidFill>
                            <a:srgbClr val="000000"/>
                          </a:solidFill>
                          <a:latin typeface="Calibri"/>
                          <a:ea typeface="宋体"/>
                          <a:cs typeface="宋体"/>
                        </a:rPr>
                        <a:t>P4</a:t>
                      </a:r>
                      <a:r>
                        <a:rPr lang="zh-CN" sz="1800" b="1" kern="0" dirty="0" smtClean="0">
                          <a:solidFill>
                            <a:srgbClr val="000000"/>
                          </a:solidFill>
                          <a:latin typeface="Calibri"/>
                          <a:ea typeface="宋体"/>
                          <a:cs typeface="宋体"/>
                        </a:rPr>
                        <a:t>产品</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r>
              <a:tr h="640620">
                <a:tc vMerge="1">
                  <a:txBody>
                    <a:bodyPr/>
                    <a:lstStyle/>
                    <a:p>
                      <a:endParaRPr lang="zh-CN" altLang="en-US"/>
                    </a:p>
                  </a:txBody>
                  <a:tcPr/>
                </a:tc>
                <a:tc>
                  <a:txBody>
                    <a:bodyPr/>
                    <a:lstStyle/>
                    <a:p>
                      <a:pPr algn="ctr">
                        <a:spcAft>
                          <a:spcPts val="0"/>
                        </a:spcAft>
                      </a:pPr>
                      <a:r>
                        <a:rPr lang="zh-CN" sz="1800" b="1" kern="0" dirty="0">
                          <a:solidFill>
                            <a:srgbClr val="000000"/>
                          </a:solidFill>
                          <a:latin typeface="Calibri"/>
                          <a:ea typeface="宋体"/>
                          <a:cs typeface="宋体"/>
                        </a:rPr>
                        <a:t>平面</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dirty="0">
                          <a:solidFill>
                            <a:srgbClr val="000000"/>
                          </a:solidFill>
                          <a:latin typeface="Calibri"/>
                          <a:ea typeface="宋体"/>
                          <a:cs typeface="宋体"/>
                        </a:rPr>
                        <a:t>电视</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dirty="0">
                          <a:solidFill>
                            <a:srgbClr val="000000"/>
                          </a:solidFill>
                          <a:latin typeface="Calibri"/>
                          <a:ea typeface="宋体"/>
                          <a:cs typeface="宋体"/>
                        </a:rPr>
                        <a:t>网络</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dirty="0">
                          <a:solidFill>
                            <a:srgbClr val="000000"/>
                          </a:solidFill>
                          <a:latin typeface="Calibri"/>
                          <a:ea typeface="宋体"/>
                          <a:cs typeface="宋体"/>
                        </a:rPr>
                        <a:t>平面</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dirty="0">
                          <a:solidFill>
                            <a:srgbClr val="000000"/>
                          </a:solidFill>
                          <a:latin typeface="Calibri"/>
                          <a:ea typeface="宋体"/>
                          <a:cs typeface="宋体"/>
                        </a:rPr>
                        <a:t>电视</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dirty="0">
                          <a:solidFill>
                            <a:srgbClr val="000000"/>
                          </a:solidFill>
                          <a:latin typeface="Calibri"/>
                          <a:ea typeface="宋体"/>
                          <a:cs typeface="宋体"/>
                        </a:rPr>
                        <a:t>网络</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dirty="0">
                          <a:solidFill>
                            <a:srgbClr val="000000"/>
                          </a:solidFill>
                          <a:latin typeface="Calibri"/>
                          <a:ea typeface="宋体"/>
                          <a:cs typeface="宋体"/>
                        </a:rPr>
                        <a:t>平面</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a:solidFill>
                            <a:srgbClr val="000000"/>
                          </a:solidFill>
                          <a:latin typeface="Calibri"/>
                          <a:ea typeface="宋体"/>
                          <a:cs typeface="宋体"/>
                        </a:rPr>
                        <a:t>电视</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a:solidFill>
                            <a:srgbClr val="000000"/>
                          </a:solidFill>
                          <a:latin typeface="Calibri"/>
                          <a:ea typeface="宋体"/>
                          <a:cs typeface="宋体"/>
                        </a:rPr>
                        <a:t>网络</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a:solidFill>
                            <a:srgbClr val="000000"/>
                          </a:solidFill>
                          <a:latin typeface="Calibri"/>
                          <a:ea typeface="宋体"/>
                          <a:cs typeface="宋体"/>
                        </a:rPr>
                        <a:t>平面</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a:solidFill>
                            <a:srgbClr val="000000"/>
                          </a:solidFill>
                          <a:latin typeface="Calibri"/>
                          <a:ea typeface="宋体"/>
                          <a:cs typeface="宋体"/>
                        </a:rPr>
                        <a:t>电视</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a:solidFill>
                            <a:srgbClr val="000000"/>
                          </a:solidFill>
                          <a:latin typeface="Calibri"/>
                          <a:ea typeface="宋体"/>
                          <a:cs typeface="宋体"/>
                        </a:rPr>
                        <a:t>网络</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421460">
                <a:tc>
                  <a:txBody>
                    <a:bodyPr/>
                    <a:lstStyle/>
                    <a:p>
                      <a:pPr algn="ctr">
                        <a:spcAft>
                          <a:spcPts val="0"/>
                        </a:spcAft>
                      </a:pPr>
                      <a:r>
                        <a:rPr lang="zh-CN" sz="1800" b="1" kern="0">
                          <a:solidFill>
                            <a:srgbClr val="000000"/>
                          </a:solidFill>
                          <a:latin typeface="Calibri"/>
                          <a:ea typeface="宋体"/>
                          <a:cs typeface="宋体"/>
                        </a:rPr>
                        <a:t>制造商</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FF"/>
                    </a:solidFill>
                  </a:tcPr>
                </a:tc>
                <a:tc>
                  <a:txBody>
                    <a:bodyPr/>
                    <a:lstStyle/>
                    <a:p>
                      <a:pPr algn="ctr">
                        <a:spcAft>
                          <a:spcPts val="0"/>
                        </a:spcAft>
                      </a:pPr>
                      <a:r>
                        <a:rPr lang="en-US" sz="1800" b="1" kern="0" dirty="0">
                          <a:latin typeface="Arial Narrow" pitchFamily="34" charset="0"/>
                          <a:ea typeface="宋体"/>
                          <a:cs typeface="宋体"/>
                        </a:rPr>
                        <a:t>20%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10%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a:latin typeface="Arial Narrow" pitchFamily="34" charset="0"/>
                          <a:ea typeface="宋体"/>
                          <a:cs typeface="宋体"/>
                        </a:rPr>
                        <a:t>20%</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a:latin typeface="Arial Narrow" pitchFamily="34" charset="0"/>
                          <a:ea typeface="宋体"/>
                          <a:cs typeface="宋体"/>
                        </a:rPr>
                        <a:t>10%</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a:latin typeface="Arial Narrow" pitchFamily="34" charset="0"/>
                          <a:ea typeface="宋体"/>
                          <a:cs typeface="宋体"/>
                        </a:rPr>
                        <a:t>20%</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421460">
                <a:tc>
                  <a:txBody>
                    <a:bodyPr/>
                    <a:lstStyle/>
                    <a:p>
                      <a:pPr algn="ctr">
                        <a:spcAft>
                          <a:spcPts val="0"/>
                        </a:spcAft>
                      </a:pPr>
                      <a:r>
                        <a:rPr lang="zh-CN" sz="1800" b="1" kern="0">
                          <a:solidFill>
                            <a:srgbClr val="000000"/>
                          </a:solidFill>
                          <a:latin typeface="Calibri"/>
                          <a:ea typeface="宋体"/>
                          <a:cs typeface="宋体"/>
                        </a:rPr>
                        <a:t>渠道商</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FF"/>
                    </a:solidFill>
                  </a:tcPr>
                </a:tc>
                <a:tc>
                  <a:txBody>
                    <a:bodyPr/>
                    <a:lstStyle/>
                    <a:p>
                      <a:pPr algn="ctr">
                        <a:spcAft>
                          <a:spcPts val="0"/>
                        </a:spcAft>
                      </a:pPr>
                      <a:r>
                        <a:rPr lang="en-US" sz="1800" b="1" kern="0">
                          <a:latin typeface="Arial Narrow" pitchFamily="34" charset="0"/>
                          <a:ea typeface="宋体"/>
                          <a:cs typeface="宋体"/>
                        </a:rPr>
                        <a:t>30%</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a:latin typeface="Arial Narrow" pitchFamily="34" charset="0"/>
                          <a:ea typeface="宋体"/>
                          <a:cs typeface="宋体"/>
                        </a:rPr>
                        <a:t>25%</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a:latin typeface="Arial Narrow" pitchFamily="34" charset="0"/>
                          <a:ea typeface="宋体"/>
                          <a:cs typeface="宋体"/>
                        </a:rPr>
                        <a:t>-</a:t>
                      </a:r>
                      <a:r>
                        <a:rPr lang="en-US" sz="1800" b="1" kern="0">
                          <a:latin typeface="Arial Narrow" pitchFamily="34" charset="0"/>
                          <a:ea typeface="宋体"/>
                          <a:cs typeface="Times New Roman"/>
                        </a:rPr>
                        <a:t> </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a:latin typeface="Arial Narrow" pitchFamily="34" charset="0"/>
                          <a:ea typeface="宋体"/>
                          <a:cs typeface="宋体"/>
                        </a:rPr>
                        <a:t>25%</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30%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a:t>
                      </a:r>
                      <a:r>
                        <a:rPr lang="en-US" sz="1800" b="1" kern="0" dirty="0">
                          <a:latin typeface="Arial Narrow" pitchFamily="34" charset="0"/>
                          <a:ea typeface="宋体"/>
                          <a:cs typeface="Times New Roman"/>
                        </a:rPr>
                        <a:t> </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30%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25%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a:t>
                      </a:r>
                      <a:r>
                        <a:rPr lang="en-US" sz="1800" b="1" kern="0" dirty="0">
                          <a:latin typeface="Arial Narrow" pitchFamily="34" charset="0"/>
                          <a:ea typeface="宋体"/>
                          <a:cs typeface="Times New Roman"/>
                        </a:rPr>
                        <a:t> </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25%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30%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a:t>
                      </a:r>
                      <a:r>
                        <a:rPr lang="en-US" sz="1800" b="1" kern="0" dirty="0">
                          <a:latin typeface="Arial Narrow" pitchFamily="34" charset="0"/>
                          <a:ea typeface="宋体"/>
                          <a:cs typeface="Times New Roman"/>
                        </a:rPr>
                        <a:t> </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bl>
          </a:graphicData>
        </a:graphic>
      </p:graphicFrame>
      <p:sp>
        <p:nvSpPr>
          <p:cNvPr id="42051" name="Rectangle 55"/>
          <p:cNvSpPr>
            <a:spLocks noChangeArrowheads="1"/>
          </p:cNvSpPr>
          <p:nvPr/>
        </p:nvSpPr>
        <p:spPr bwMode="auto">
          <a:xfrm>
            <a:off x="677863" y="1447800"/>
            <a:ext cx="7704137" cy="381000"/>
          </a:xfrm>
          <a:prstGeom prst="rect">
            <a:avLst/>
          </a:prstGeom>
          <a:noFill/>
          <a:ln w="9525">
            <a:noFill/>
            <a:miter lim="800000"/>
            <a:headEnd/>
            <a:tailEnd/>
          </a:ln>
        </p:spPr>
        <p:txBody>
          <a:bodyPr anchor="ctr">
            <a:spAutoFit/>
          </a:bodyPr>
          <a:lstStyle/>
          <a:p>
            <a:pPr>
              <a:lnSpc>
                <a:spcPct val="120000"/>
              </a:lnSpc>
            </a:pPr>
            <a:r>
              <a:rPr lang="zh-CN" altLang="en-US">
                <a:solidFill>
                  <a:srgbClr val="C00000"/>
                </a:solidFill>
                <a:latin typeface="楷体_GB2312" pitchFamily="49" charset="-122"/>
              </a:rPr>
              <a:t>各种广告方式针对具体产品其广告效益基础值的计算参考下表：</a:t>
            </a:r>
            <a:endParaRPr lang="en-US" altLang="zh-CN">
              <a:solidFill>
                <a:srgbClr val="C00000"/>
              </a:solidFill>
              <a:latin typeface="楷体_GB2312" pitchFamily="49" charset="-122"/>
            </a:endParaRPr>
          </a:p>
        </p:txBody>
      </p:sp>
      <p:sp>
        <p:nvSpPr>
          <p:cNvPr id="220161" name="Rectangle 1"/>
          <p:cNvSpPr>
            <a:spLocks noChangeArrowheads="1"/>
          </p:cNvSpPr>
          <p:nvPr/>
        </p:nvSpPr>
        <p:spPr bwMode="auto">
          <a:xfrm>
            <a:off x="533400" y="3962400"/>
            <a:ext cx="8077200" cy="2646363"/>
          </a:xfrm>
          <a:prstGeom prst="rect">
            <a:avLst/>
          </a:prstGeom>
          <a:noFill/>
          <a:ln w="9525" cap="flat" cmpd="sng" algn="ctr">
            <a:noFill/>
            <a:prstDash val="solid"/>
            <a:miter lim="800000"/>
            <a:headEnd/>
            <a:tailEnd/>
          </a:ln>
          <a:effectLst>
            <a:prstShdw prst="shdw17" dist="17961" dir="2700000">
              <a:schemeClr val="accent1">
                <a:gamma/>
                <a:shade val="60000"/>
                <a:invGamma/>
              </a:schemeClr>
            </a:prstShdw>
          </a:effectLst>
        </p:spPr>
        <p:txBody>
          <a:bodyPr anchor="ctr">
            <a:spAutoFit/>
          </a:bodyPr>
          <a:lstStyle/>
          <a:p>
            <a:pPr indent="133350" eaLnBrk="0" hangingPunct="0">
              <a:spcBef>
                <a:spcPts val="1200"/>
              </a:spcBef>
              <a:defRPr/>
            </a:pPr>
            <a:r>
              <a:rPr lang="zh-CN" dirty="0">
                <a:solidFill>
                  <a:srgbClr val="C00000"/>
                </a:solidFill>
                <a:latin typeface="黑体" pitchFamily="2" charset="-122"/>
                <a:cs typeface="Times New Roman" pitchFamily="18" charset="0"/>
              </a:rPr>
              <a:t>上一年广告效益对本年的递延影响值的计算：</a:t>
            </a:r>
            <a:endParaRPr lang="zh-CN" dirty="0">
              <a:latin typeface="黑体" pitchFamily="2" charset="-122"/>
            </a:endParaRPr>
          </a:p>
          <a:p>
            <a:pPr indent="133350" eaLnBrk="0" hangingPunct="0">
              <a:spcBef>
                <a:spcPts val="1200"/>
              </a:spcBef>
              <a:defRPr/>
            </a:pPr>
            <a:r>
              <a:rPr lang="zh-CN" b="1" dirty="0">
                <a:latin typeface="楷体_GB2312" pitchFamily="49" charset="-122"/>
                <a:ea typeface="楷体_GB2312" pitchFamily="49" charset="-122"/>
                <a:cs typeface="Times New Roman" pitchFamily="18" charset="0"/>
              </a:rPr>
              <a:t>本年</a:t>
            </a:r>
            <a:r>
              <a:rPr lang="en-US" altLang="zh-CN" b="1" dirty="0">
                <a:latin typeface="楷体_GB2312" pitchFamily="49" charset="-122"/>
                <a:ea typeface="楷体_GB2312" pitchFamily="49" charset="-122"/>
                <a:cs typeface="Times New Roman" pitchFamily="18" charset="0"/>
              </a:rPr>
              <a:t>1</a:t>
            </a:r>
            <a:r>
              <a:rPr lang="zh-CN" altLang="en-US" b="1" dirty="0">
                <a:latin typeface="楷体_GB2312" pitchFamily="49" charset="-122"/>
                <a:ea typeface="楷体_GB2312" pitchFamily="49" charset="-122"/>
                <a:cs typeface="Times New Roman" pitchFamily="18" charset="0"/>
              </a:rPr>
              <a:t>季度的递延影响值</a:t>
            </a:r>
            <a:r>
              <a:rPr lang="en-US" altLang="zh-CN" b="1" dirty="0">
                <a:latin typeface="楷体_GB2312" pitchFamily="49" charset="-122"/>
                <a:ea typeface="楷体_GB2312" pitchFamily="49" charset="-122"/>
                <a:cs typeface="Times New Roman" pitchFamily="18" charset="0"/>
              </a:rPr>
              <a:t>=</a:t>
            </a:r>
            <a:r>
              <a:rPr lang="zh-CN" altLang="en-US" b="1" dirty="0">
                <a:latin typeface="楷体_GB2312" pitchFamily="49" charset="-122"/>
                <a:ea typeface="楷体_GB2312" pitchFamily="49" charset="-122"/>
                <a:cs typeface="Times New Roman" pitchFamily="18" charset="0"/>
              </a:rPr>
              <a:t>（上一年制造商投放品牌广告费用*对产品的影响值 </a:t>
            </a:r>
            <a:r>
              <a:rPr lang="en-US" altLang="zh-CN" b="1" dirty="0">
                <a:latin typeface="楷体_GB2312" pitchFamily="49" charset="-122"/>
                <a:ea typeface="楷体_GB2312" pitchFamily="49" charset="-122"/>
                <a:cs typeface="Times New Roman" pitchFamily="18" charset="0"/>
              </a:rPr>
              <a:t>+ </a:t>
            </a:r>
            <a:r>
              <a:rPr lang="zh-CN" altLang="en-US" b="1" dirty="0">
                <a:latin typeface="楷体_GB2312" pitchFamily="49" charset="-122"/>
                <a:ea typeface="楷体_GB2312" pitchFamily="49" charset="-122"/>
                <a:cs typeface="Times New Roman" pitchFamily="18" charset="0"/>
              </a:rPr>
              <a:t>上一年渠道商在该区域投放的广告费用*对产品的影响值）*</a:t>
            </a:r>
            <a:r>
              <a:rPr lang="en-US" altLang="zh-CN" b="1" dirty="0">
                <a:latin typeface="楷体_GB2312" pitchFamily="49" charset="-122"/>
                <a:ea typeface="楷体_GB2312" pitchFamily="49" charset="-122"/>
                <a:cs typeface="Times New Roman" pitchFamily="18" charset="0"/>
              </a:rPr>
              <a:t>20%</a:t>
            </a:r>
            <a:endParaRPr lang="en-US" altLang="zh-CN" b="1" dirty="0">
              <a:latin typeface="楷体_GB2312" pitchFamily="49" charset="-122"/>
              <a:ea typeface="楷体_GB2312" pitchFamily="49" charset="-122"/>
            </a:endParaRPr>
          </a:p>
          <a:p>
            <a:pPr indent="133350" eaLnBrk="0" hangingPunct="0">
              <a:spcBef>
                <a:spcPts val="1200"/>
              </a:spcBef>
              <a:defRPr/>
            </a:pPr>
            <a:r>
              <a:rPr lang="zh-CN" altLang="en-US" b="1" dirty="0">
                <a:solidFill>
                  <a:srgbClr val="210597"/>
                </a:solidFill>
                <a:latin typeface="楷体_GB2312" pitchFamily="49" charset="-122"/>
                <a:ea typeface="楷体_GB2312" pitchFamily="49" charset="-122"/>
              </a:rPr>
              <a:t>本年</a:t>
            </a:r>
            <a:r>
              <a:rPr lang="en-US" altLang="zh-CN" b="1" dirty="0">
                <a:solidFill>
                  <a:srgbClr val="210597"/>
                </a:solidFill>
                <a:latin typeface="楷体_GB2312" pitchFamily="49" charset="-122"/>
                <a:ea typeface="楷体_GB2312" pitchFamily="49" charset="-122"/>
              </a:rPr>
              <a:t>2</a:t>
            </a:r>
            <a:r>
              <a:rPr lang="zh-CN" altLang="en-US" b="1" dirty="0">
                <a:solidFill>
                  <a:srgbClr val="210597"/>
                </a:solidFill>
                <a:latin typeface="楷体_GB2312" pitchFamily="49" charset="-122"/>
                <a:ea typeface="楷体_GB2312" pitchFamily="49" charset="-122"/>
              </a:rPr>
              <a:t>季度的递延影响值</a:t>
            </a:r>
            <a:r>
              <a:rPr lang="en-US" altLang="zh-CN" b="1" dirty="0">
                <a:solidFill>
                  <a:srgbClr val="210597"/>
                </a:solidFill>
                <a:latin typeface="楷体_GB2312" pitchFamily="49" charset="-122"/>
                <a:ea typeface="楷体_GB2312" pitchFamily="49" charset="-122"/>
              </a:rPr>
              <a:t>=</a:t>
            </a:r>
            <a:r>
              <a:rPr lang="zh-CN" altLang="en-US" b="1" dirty="0">
                <a:solidFill>
                  <a:srgbClr val="210597"/>
                </a:solidFill>
                <a:latin typeface="楷体_GB2312" pitchFamily="49" charset="-122"/>
                <a:ea typeface="楷体_GB2312" pitchFamily="49" charset="-122"/>
              </a:rPr>
              <a:t>（上一年制造商投放品牌广告费用*对产品的影响值 </a:t>
            </a:r>
            <a:r>
              <a:rPr lang="en-US" altLang="zh-CN" b="1" dirty="0">
                <a:solidFill>
                  <a:srgbClr val="210597"/>
                </a:solidFill>
                <a:latin typeface="楷体_GB2312" pitchFamily="49" charset="-122"/>
                <a:ea typeface="楷体_GB2312" pitchFamily="49" charset="-122"/>
              </a:rPr>
              <a:t>+ </a:t>
            </a:r>
            <a:r>
              <a:rPr lang="zh-CN" altLang="en-US" b="1" dirty="0">
                <a:solidFill>
                  <a:srgbClr val="210597"/>
                </a:solidFill>
                <a:latin typeface="楷体_GB2312" pitchFamily="49" charset="-122"/>
                <a:ea typeface="楷体_GB2312" pitchFamily="49" charset="-122"/>
              </a:rPr>
              <a:t>上一年渠道商在该区域投放的广告费用*对产品的影响值）*</a:t>
            </a:r>
            <a:r>
              <a:rPr lang="en-US" altLang="zh-CN" b="1" dirty="0">
                <a:solidFill>
                  <a:srgbClr val="210597"/>
                </a:solidFill>
                <a:latin typeface="楷体_GB2312" pitchFamily="49" charset="-122"/>
                <a:ea typeface="楷体_GB2312" pitchFamily="49" charset="-122"/>
              </a:rPr>
              <a:t>10%</a:t>
            </a:r>
          </a:p>
          <a:p>
            <a:pPr indent="133350" eaLnBrk="0" hangingPunct="0">
              <a:spcBef>
                <a:spcPts val="1200"/>
              </a:spcBef>
              <a:defRPr/>
            </a:pPr>
            <a:r>
              <a:rPr lang="zh-CN" altLang="en-US" b="1" dirty="0">
                <a:latin typeface="楷体_GB2312" pitchFamily="49" charset="-122"/>
                <a:ea typeface="楷体_GB2312" pitchFamily="49" charset="-122"/>
              </a:rPr>
              <a:t>本年</a:t>
            </a:r>
            <a:r>
              <a:rPr lang="en-US" altLang="zh-CN" b="1" dirty="0">
                <a:latin typeface="楷体_GB2312" pitchFamily="49" charset="-122"/>
                <a:ea typeface="楷体_GB2312" pitchFamily="49" charset="-122"/>
              </a:rPr>
              <a:t>3</a:t>
            </a:r>
            <a:r>
              <a:rPr lang="zh-CN" altLang="en-US" b="1" dirty="0">
                <a:latin typeface="楷体_GB2312" pitchFamily="49" charset="-122"/>
                <a:ea typeface="楷体_GB2312" pitchFamily="49" charset="-122"/>
              </a:rPr>
              <a:t>季度的递延影响值</a:t>
            </a:r>
            <a:r>
              <a:rPr lang="en-US" altLang="zh-CN" b="1" dirty="0">
                <a:latin typeface="楷体_GB2312" pitchFamily="49" charset="-122"/>
                <a:ea typeface="楷体_GB2312" pitchFamily="49" charset="-122"/>
              </a:rPr>
              <a:t>=0</a:t>
            </a:r>
          </a:p>
          <a:p>
            <a:pPr indent="133350" eaLnBrk="0" hangingPunct="0">
              <a:spcBef>
                <a:spcPts val="1200"/>
              </a:spcBef>
              <a:defRPr/>
            </a:pPr>
            <a:r>
              <a:rPr lang="zh-CN" altLang="en-US" b="1" dirty="0">
                <a:solidFill>
                  <a:srgbClr val="210597"/>
                </a:solidFill>
                <a:latin typeface="楷体_GB2312" pitchFamily="49" charset="-122"/>
                <a:ea typeface="楷体_GB2312" pitchFamily="49" charset="-122"/>
              </a:rPr>
              <a:t>本年</a:t>
            </a:r>
            <a:r>
              <a:rPr lang="en-US" altLang="zh-CN" b="1" dirty="0">
                <a:solidFill>
                  <a:srgbClr val="210597"/>
                </a:solidFill>
                <a:latin typeface="楷体_GB2312" pitchFamily="49" charset="-122"/>
                <a:ea typeface="楷体_GB2312" pitchFamily="49" charset="-122"/>
              </a:rPr>
              <a:t>4</a:t>
            </a:r>
            <a:r>
              <a:rPr lang="zh-CN" altLang="en-US" b="1" dirty="0">
                <a:solidFill>
                  <a:srgbClr val="210597"/>
                </a:solidFill>
                <a:latin typeface="楷体_GB2312" pitchFamily="49" charset="-122"/>
                <a:ea typeface="楷体_GB2312" pitchFamily="49" charset="-122"/>
              </a:rPr>
              <a:t>季度的递延影响值</a:t>
            </a:r>
            <a:r>
              <a:rPr lang="en-US" altLang="zh-CN" b="1" dirty="0">
                <a:solidFill>
                  <a:srgbClr val="210597"/>
                </a:solidFill>
                <a:latin typeface="楷体_GB2312" pitchFamily="49" charset="-122"/>
                <a:ea typeface="楷体_GB2312" pitchFamily="49" charset="-122"/>
              </a:rPr>
              <a:t>=0</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02"/>
          <p:cNvSpPr>
            <a:spLocks noChangeArrowheads="1"/>
          </p:cNvSpPr>
          <p:nvPr/>
        </p:nvSpPr>
        <p:spPr bwMode="auto">
          <a:xfrm>
            <a:off x="990600" y="228600"/>
            <a:ext cx="6143625" cy="504825"/>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43011" name="Rectangle 50"/>
          <p:cNvSpPr>
            <a:spLocks noChangeArrowheads="1"/>
          </p:cNvSpPr>
          <p:nvPr/>
        </p:nvSpPr>
        <p:spPr bwMode="auto">
          <a:xfrm>
            <a:off x="762000" y="754063"/>
            <a:ext cx="7924800" cy="1690687"/>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en-US" altLang="zh-CN" sz="2400" dirty="0">
                <a:latin typeface="黑体" pitchFamily="2" charset="-122"/>
              </a:rPr>
              <a:t>6.2</a:t>
            </a:r>
            <a:r>
              <a:rPr lang="zh-CN" altLang="en-US" sz="2400" dirty="0">
                <a:latin typeface="黑体" pitchFamily="2" charset="-122"/>
              </a:rPr>
              <a:t> 广告效益值的计算</a:t>
            </a:r>
            <a:r>
              <a:rPr lang="en-US" altLang="zh-CN" sz="2400" dirty="0">
                <a:latin typeface="黑体" pitchFamily="2" charset="-122"/>
              </a:rPr>
              <a:t>-</a:t>
            </a:r>
            <a:r>
              <a:rPr lang="zh-CN" altLang="en-US" sz="2400" dirty="0">
                <a:latin typeface="黑体" pitchFamily="2" charset="-122"/>
              </a:rPr>
              <a:t>实际值</a:t>
            </a:r>
          </a:p>
          <a:p>
            <a:pPr eaLnBrk="0" hangingPunct="0">
              <a:lnSpc>
                <a:spcPct val="110000"/>
              </a:lnSpc>
              <a:spcBef>
                <a:spcPct val="50000"/>
              </a:spcBef>
            </a:pPr>
            <a:r>
              <a:rPr lang="zh-CN" altLang="zh-CN" dirty="0">
                <a:solidFill>
                  <a:srgbClr val="C00000"/>
                </a:solidFill>
                <a:latin typeface="黑体" pitchFamily="2" charset="-122"/>
              </a:rPr>
              <a:t>广告效益实际值</a:t>
            </a:r>
            <a:r>
              <a:rPr lang="en-US" altLang="zh-CN" dirty="0">
                <a:solidFill>
                  <a:srgbClr val="C00000"/>
                </a:solidFill>
                <a:latin typeface="黑体" pitchFamily="2" charset="-122"/>
              </a:rPr>
              <a:t>=</a:t>
            </a:r>
            <a:r>
              <a:rPr lang="zh-CN" altLang="zh-CN" dirty="0">
                <a:solidFill>
                  <a:srgbClr val="C00000"/>
                </a:solidFill>
                <a:latin typeface="黑体" pitchFamily="2" charset="-122"/>
              </a:rPr>
              <a:t>广告效益基础值</a:t>
            </a:r>
            <a:r>
              <a:rPr lang="en-US" altLang="zh-CN" dirty="0">
                <a:solidFill>
                  <a:srgbClr val="C00000"/>
                </a:solidFill>
                <a:latin typeface="黑体" pitchFamily="2" charset="-122"/>
              </a:rPr>
              <a:t>*(1 + </a:t>
            </a:r>
            <a:r>
              <a:rPr lang="zh-CN" altLang="zh-CN" dirty="0">
                <a:solidFill>
                  <a:srgbClr val="C00000"/>
                </a:solidFill>
                <a:latin typeface="黑体" pitchFamily="2" charset="-122"/>
              </a:rPr>
              <a:t>促销方案影响百分比 </a:t>
            </a:r>
            <a:r>
              <a:rPr lang="en-US" altLang="zh-CN" dirty="0">
                <a:solidFill>
                  <a:srgbClr val="C00000"/>
                </a:solidFill>
                <a:latin typeface="黑体" pitchFamily="2" charset="-122"/>
              </a:rPr>
              <a:t>+ </a:t>
            </a:r>
            <a:r>
              <a:rPr lang="zh-CN" altLang="zh-CN" dirty="0">
                <a:solidFill>
                  <a:srgbClr val="C00000"/>
                </a:solidFill>
                <a:latin typeface="黑体" pitchFamily="2" charset="-122"/>
              </a:rPr>
              <a:t>渠道管理影响百分比 </a:t>
            </a:r>
            <a:r>
              <a:rPr lang="en-US" altLang="zh-CN" dirty="0">
                <a:solidFill>
                  <a:srgbClr val="C00000"/>
                </a:solidFill>
                <a:latin typeface="黑体" pitchFamily="2" charset="-122"/>
              </a:rPr>
              <a:t>+ </a:t>
            </a:r>
            <a:r>
              <a:rPr lang="zh-CN" altLang="zh-CN" dirty="0">
                <a:solidFill>
                  <a:srgbClr val="C00000"/>
                </a:solidFill>
                <a:latin typeface="黑体" pitchFamily="2" charset="-122"/>
              </a:rPr>
              <a:t>终端管理影响</a:t>
            </a:r>
            <a:r>
              <a:rPr lang="zh-CN" altLang="zh-CN" dirty="0" smtClean="0">
                <a:solidFill>
                  <a:srgbClr val="C00000"/>
                </a:solidFill>
                <a:latin typeface="黑体" pitchFamily="2" charset="-122"/>
              </a:rPr>
              <a:t>百分比</a:t>
            </a:r>
            <a:r>
              <a:rPr lang="en-US" altLang="zh-CN" dirty="0" smtClean="0">
                <a:solidFill>
                  <a:srgbClr val="C00000"/>
                </a:solidFill>
                <a:latin typeface="黑体" pitchFamily="2" charset="-122"/>
              </a:rPr>
              <a:t>) </a:t>
            </a:r>
            <a:endParaRPr lang="en-US" altLang="zh-CN" dirty="0">
              <a:solidFill>
                <a:srgbClr val="C00000"/>
              </a:solidFill>
              <a:latin typeface="黑体" pitchFamily="2" charset="-122"/>
            </a:endParaRPr>
          </a:p>
          <a:p>
            <a:pPr eaLnBrk="0" hangingPunct="0">
              <a:lnSpc>
                <a:spcPct val="110000"/>
              </a:lnSpc>
              <a:spcBef>
                <a:spcPct val="50000"/>
              </a:spcBef>
            </a:pPr>
            <a:r>
              <a:rPr lang="zh-CN" altLang="en-US" dirty="0">
                <a:solidFill>
                  <a:srgbClr val="0000CC"/>
                </a:solidFill>
                <a:latin typeface="黑体" pitchFamily="2" charset="-122"/>
              </a:rPr>
              <a:t>（</a:t>
            </a:r>
            <a:r>
              <a:rPr lang="en-US" altLang="zh-CN" dirty="0">
                <a:solidFill>
                  <a:srgbClr val="0000CC"/>
                </a:solidFill>
                <a:latin typeface="黑体" pitchFamily="2" charset="-122"/>
              </a:rPr>
              <a:t>1</a:t>
            </a:r>
            <a:r>
              <a:rPr lang="zh-CN" altLang="en-US" dirty="0">
                <a:solidFill>
                  <a:srgbClr val="0000CC"/>
                </a:solidFill>
                <a:latin typeface="黑体" pitchFamily="2" charset="-122"/>
              </a:rPr>
              <a:t>）促销方案影响百分比</a:t>
            </a:r>
          </a:p>
        </p:txBody>
      </p:sp>
      <p:graphicFrame>
        <p:nvGraphicFramePr>
          <p:cNvPr id="38974" name="Group 62"/>
          <p:cNvGraphicFramePr>
            <a:graphicFrameLocks noGrp="1"/>
          </p:cNvGraphicFramePr>
          <p:nvPr/>
        </p:nvGraphicFramePr>
        <p:xfrm>
          <a:off x="685800" y="2514600"/>
          <a:ext cx="7708900" cy="1869758"/>
        </p:xfrm>
        <a:graphic>
          <a:graphicData uri="http://schemas.openxmlformats.org/drawingml/2006/table">
            <a:tbl>
              <a:tblPr/>
              <a:tblGrid>
                <a:gridCol w="1077913"/>
                <a:gridCol w="2497137"/>
                <a:gridCol w="4133850"/>
              </a:tblGrid>
              <a:tr h="43338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编号</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促销方案名称</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对广告效益值的影响</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873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微软雅黑" pitchFamily="34" charset="-122"/>
                        </a:rPr>
                        <a:t>1</a:t>
                      </a:r>
                      <a:endParaRPr kumimoji="0" lang="zh-CN" altLang="en-US" sz="1600" b="1" i="0" u="none" strike="noStrike" cap="none" normalizeH="0" baseline="0" smtClean="0">
                        <a:ln>
                          <a:noFill/>
                        </a:ln>
                        <a:solidFill>
                          <a:schemeClr val="tx1"/>
                        </a:solidFill>
                        <a:effectLst/>
                        <a:latin typeface="Arial" charset="0"/>
                        <a:ea typeface="微软雅黑" pitchFamily="34"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直接打</a:t>
                      </a:r>
                      <a:r>
                        <a:rPr kumimoji="0" lang="en-US" altLang="zh-CN" sz="1600" b="1" i="0" u="none" strike="noStrike" cap="none" normalizeH="0" baseline="0" dirty="0" smtClean="0">
                          <a:ln>
                            <a:noFill/>
                          </a:ln>
                          <a:solidFill>
                            <a:schemeClr val="tx1"/>
                          </a:solidFill>
                          <a:effectLst/>
                          <a:latin typeface="Arial" charset="0"/>
                          <a:ea typeface="黑体" pitchFamily="2" charset="-122"/>
                        </a:rPr>
                        <a:t>8</a:t>
                      </a:r>
                      <a:r>
                        <a:rPr kumimoji="0" lang="zh-CN" altLang="en-US" sz="1600" b="1" i="0" u="none" strike="noStrike" cap="none" normalizeH="0" baseline="0" dirty="0" smtClean="0">
                          <a:ln>
                            <a:noFill/>
                          </a:ln>
                          <a:solidFill>
                            <a:schemeClr val="tx1"/>
                          </a:solidFill>
                          <a:effectLst/>
                          <a:latin typeface="Arial" charset="0"/>
                          <a:ea typeface="黑体" pitchFamily="2" charset="-122"/>
                        </a:rPr>
                        <a:t>折</a:t>
                      </a:r>
                      <a:endParaRPr kumimoji="0" lang="en-US" altLang="zh-CN" sz="1600" b="1" i="0" u="none" strike="noStrike" cap="none" normalizeH="0" baseline="0" dirty="0" smtClean="0">
                        <a:ln>
                          <a:noFill/>
                        </a:ln>
                        <a:solidFill>
                          <a:schemeClr val="tx1"/>
                        </a:solidFill>
                        <a:effectLst/>
                        <a:latin typeface="Arial" charset="0"/>
                        <a:ea typeface="黑体" pitchFamily="2"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促销产品广告效益值上涨</a:t>
                      </a:r>
                      <a:r>
                        <a:rPr kumimoji="0" lang="en-US" altLang="zh-CN" sz="1600" b="1" i="0" u="none" strike="noStrike" cap="none" normalizeH="0" baseline="0" dirty="0" smtClean="0">
                          <a:ln>
                            <a:noFill/>
                          </a:ln>
                          <a:solidFill>
                            <a:schemeClr val="tx1"/>
                          </a:solidFill>
                          <a:effectLst/>
                          <a:latin typeface="Arial" charset="0"/>
                          <a:ea typeface="黑体" pitchFamily="2" charset="-122"/>
                        </a:rPr>
                        <a:t>20%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88925">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微软雅黑" pitchFamily="34" charset="-122"/>
                        </a:rPr>
                        <a:t>2</a:t>
                      </a:r>
                      <a:endParaRPr kumimoji="0" lang="zh-CN" altLang="en-US" sz="1600" b="1" i="0" u="none" strike="noStrike" cap="none" normalizeH="0" baseline="0" smtClean="0">
                        <a:ln>
                          <a:noFill/>
                        </a:ln>
                        <a:solidFill>
                          <a:schemeClr val="tx1"/>
                        </a:solidFill>
                        <a:effectLst/>
                        <a:latin typeface="Arial" charset="0"/>
                        <a:ea typeface="微软雅黑" pitchFamily="34"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原产品买</a:t>
                      </a:r>
                      <a:r>
                        <a:rPr kumimoji="0" lang="en-US" altLang="zh-CN" sz="1600" b="1" i="0" u="none" strike="noStrike" cap="none" normalizeH="0" baseline="0" dirty="0" smtClean="0">
                          <a:ln>
                            <a:noFill/>
                          </a:ln>
                          <a:solidFill>
                            <a:schemeClr val="tx1"/>
                          </a:solidFill>
                          <a:effectLst/>
                          <a:latin typeface="Arial" charset="0"/>
                          <a:ea typeface="黑体" pitchFamily="2" charset="-122"/>
                        </a:rPr>
                        <a:t>3</a:t>
                      </a:r>
                      <a:r>
                        <a:rPr kumimoji="0" lang="zh-CN" altLang="en-US" sz="1600" b="1" i="0" u="none" strike="noStrike" cap="none" normalizeH="0" baseline="0" dirty="0" smtClean="0">
                          <a:ln>
                            <a:noFill/>
                          </a:ln>
                          <a:solidFill>
                            <a:schemeClr val="tx1"/>
                          </a:solidFill>
                          <a:effectLst/>
                          <a:latin typeface="Arial" charset="0"/>
                          <a:ea typeface="黑体" pitchFamily="2" charset="-122"/>
                        </a:rPr>
                        <a:t>送</a:t>
                      </a:r>
                      <a:r>
                        <a:rPr kumimoji="0" lang="en-US" altLang="zh-CN" sz="1600" b="1" i="0" u="none" strike="noStrike" cap="none" normalizeH="0" baseline="0" dirty="0" smtClean="0">
                          <a:ln>
                            <a:noFill/>
                          </a:ln>
                          <a:solidFill>
                            <a:schemeClr val="tx1"/>
                          </a:solidFill>
                          <a:effectLst/>
                          <a:latin typeface="Arial" charset="0"/>
                          <a:ea typeface="黑体" pitchFamily="2" charset="-122"/>
                        </a:rPr>
                        <a:t>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促销产品广告效益值上涨</a:t>
                      </a:r>
                      <a:r>
                        <a:rPr kumimoji="0" lang="en-US" altLang="zh-CN" sz="1600" b="1" i="0" u="none" strike="noStrike" cap="none" normalizeH="0" baseline="0" dirty="0" smtClean="0">
                          <a:ln>
                            <a:noFill/>
                          </a:ln>
                          <a:solidFill>
                            <a:schemeClr val="tx1"/>
                          </a:solidFill>
                          <a:effectLst/>
                          <a:latin typeface="Arial" charset="0"/>
                          <a:ea typeface="黑体" pitchFamily="2" charset="-122"/>
                        </a:rPr>
                        <a:t>20%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微软雅黑" pitchFamily="34" charset="-122"/>
                        </a:rPr>
                        <a:t>3</a:t>
                      </a:r>
                      <a:endParaRPr kumimoji="0" lang="zh-CN" altLang="en-US" sz="1600" b="1" i="0" u="none" strike="noStrike" cap="none" normalizeH="0" baseline="0" smtClean="0">
                        <a:ln>
                          <a:noFill/>
                        </a:ln>
                        <a:solidFill>
                          <a:schemeClr val="tx1"/>
                        </a:solidFill>
                        <a:effectLst/>
                        <a:latin typeface="Arial" charset="0"/>
                        <a:ea typeface="微软雅黑" pitchFamily="34"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买</a:t>
                      </a:r>
                      <a:r>
                        <a:rPr kumimoji="0" lang="en-US" altLang="zh-CN" sz="1600" b="1" i="0" u="none" strike="noStrike" cap="none" normalizeH="0" baseline="0" dirty="0" smtClean="0">
                          <a:ln>
                            <a:noFill/>
                          </a:ln>
                          <a:solidFill>
                            <a:schemeClr val="tx1"/>
                          </a:solidFill>
                          <a:effectLst/>
                          <a:latin typeface="Arial" charset="0"/>
                          <a:ea typeface="黑体" pitchFamily="2" charset="-122"/>
                        </a:rPr>
                        <a:t>3</a:t>
                      </a:r>
                      <a:r>
                        <a:rPr kumimoji="0" lang="zh-CN" altLang="en-US" sz="1600" b="1" i="0" u="none" strike="noStrike" cap="none" normalizeH="0" baseline="0" dirty="0" smtClean="0">
                          <a:ln>
                            <a:noFill/>
                          </a:ln>
                          <a:solidFill>
                            <a:schemeClr val="tx1"/>
                          </a:solidFill>
                          <a:effectLst/>
                          <a:latin typeface="Arial" charset="0"/>
                          <a:ea typeface="黑体" pitchFamily="2" charset="-122"/>
                        </a:rPr>
                        <a:t>个</a:t>
                      </a:r>
                      <a:r>
                        <a:rPr kumimoji="0" lang="en-US" altLang="zh-CN" sz="1600" b="1" i="0" u="none" strike="noStrike" cap="none" normalizeH="0" baseline="0" dirty="0" smtClean="0">
                          <a:ln>
                            <a:noFill/>
                          </a:ln>
                          <a:solidFill>
                            <a:schemeClr val="tx1"/>
                          </a:solidFill>
                          <a:effectLst/>
                          <a:latin typeface="Arial" charset="0"/>
                          <a:ea typeface="黑体" pitchFamily="2" charset="-122"/>
                        </a:rPr>
                        <a:t>P2</a:t>
                      </a:r>
                      <a:r>
                        <a:rPr kumimoji="0" lang="zh-CN" altLang="en-US" sz="1600" b="1" i="0" u="none" strike="noStrike" cap="none" normalizeH="0" baseline="0" dirty="0" smtClean="0">
                          <a:ln>
                            <a:noFill/>
                          </a:ln>
                          <a:solidFill>
                            <a:schemeClr val="tx1"/>
                          </a:solidFill>
                          <a:effectLst/>
                          <a:latin typeface="Arial" charset="0"/>
                          <a:ea typeface="黑体" pitchFamily="2" charset="-122"/>
                        </a:rPr>
                        <a:t>送</a:t>
                      </a:r>
                      <a:r>
                        <a:rPr kumimoji="0" lang="en-US" altLang="zh-CN" sz="1600" b="1" i="0" u="none" strike="noStrike" cap="none" normalizeH="0" baseline="0" dirty="0" smtClean="0">
                          <a:ln>
                            <a:noFill/>
                          </a:ln>
                          <a:solidFill>
                            <a:schemeClr val="tx1"/>
                          </a:solidFill>
                          <a:effectLst/>
                          <a:latin typeface="Arial" charset="0"/>
                          <a:ea typeface="黑体" pitchFamily="2" charset="-122"/>
                        </a:rPr>
                        <a:t>1</a:t>
                      </a:r>
                      <a:r>
                        <a:rPr kumimoji="0" lang="zh-CN" altLang="en-US" sz="1600" b="1" i="0" u="none" strike="noStrike" cap="none" normalizeH="0" baseline="0" dirty="0" smtClean="0">
                          <a:ln>
                            <a:noFill/>
                          </a:ln>
                          <a:solidFill>
                            <a:schemeClr val="tx1"/>
                          </a:solidFill>
                          <a:effectLst/>
                          <a:latin typeface="Arial" charset="0"/>
                          <a:ea typeface="黑体" pitchFamily="2" charset="-122"/>
                        </a:rPr>
                        <a:t>个</a:t>
                      </a:r>
                      <a:r>
                        <a:rPr kumimoji="0" lang="en-US" altLang="zh-CN" sz="1600" b="1" i="0" u="none" strike="noStrike" cap="none" normalizeH="0" baseline="0" dirty="0" smtClean="0">
                          <a:ln>
                            <a:noFill/>
                          </a:ln>
                          <a:solidFill>
                            <a:schemeClr val="tx1"/>
                          </a:solidFill>
                          <a:effectLst/>
                          <a:latin typeface="Arial" charset="0"/>
                          <a:ea typeface="黑体" pitchFamily="2" charset="-122"/>
                        </a:rPr>
                        <a:t>P1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促销的</a:t>
                      </a:r>
                      <a:r>
                        <a:rPr kumimoji="0" lang="en-US" altLang="zh-CN" sz="1600" b="1" i="0" u="none" strike="noStrike" cap="none" normalizeH="0" baseline="0" dirty="0" smtClean="0">
                          <a:ln>
                            <a:noFill/>
                          </a:ln>
                          <a:solidFill>
                            <a:schemeClr val="tx1"/>
                          </a:solidFill>
                          <a:effectLst/>
                          <a:latin typeface="Arial" charset="0"/>
                          <a:ea typeface="黑体" pitchFamily="2" charset="-122"/>
                        </a:rPr>
                        <a:t>P2</a:t>
                      </a:r>
                      <a:r>
                        <a:rPr kumimoji="0" lang="zh-CN" altLang="en-US" sz="1600" b="1" i="0" u="none" strike="noStrike" cap="none" normalizeH="0" baseline="0" dirty="0" smtClean="0">
                          <a:ln>
                            <a:noFill/>
                          </a:ln>
                          <a:solidFill>
                            <a:schemeClr val="tx1"/>
                          </a:solidFill>
                          <a:effectLst/>
                          <a:latin typeface="Arial" charset="0"/>
                          <a:ea typeface="黑体" pitchFamily="2" charset="-122"/>
                        </a:rPr>
                        <a:t>产品广告效益值上涨</a:t>
                      </a:r>
                      <a:r>
                        <a:rPr kumimoji="0" lang="en-US" altLang="zh-CN" sz="1600" b="1" i="0" u="none" strike="noStrike" cap="none" normalizeH="0" baseline="0" dirty="0" smtClean="0">
                          <a:ln>
                            <a:noFill/>
                          </a:ln>
                          <a:solidFill>
                            <a:schemeClr val="tx1"/>
                          </a:solidFill>
                          <a:effectLst/>
                          <a:latin typeface="Arial" charset="0"/>
                          <a:ea typeface="黑体" pitchFamily="2" charset="-122"/>
                        </a:rPr>
                        <a:t>10%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873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微软雅黑" pitchFamily="34" charset="-122"/>
                        </a:rPr>
                        <a:t>4</a:t>
                      </a:r>
                      <a:endParaRPr kumimoji="0" lang="zh-CN" altLang="en-US" sz="1600" b="1" i="0" u="none" strike="noStrike" cap="none" normalizeH="0" baseline="0" smtClean="0">
                        <a:ln>
                          <a:noFill/>
                        </a:ln>
                        <a:solidFill>
                          <a:schemeClr val="tx1"/>
                        </a:solidFill>
                        <a:effectLst/>
                        <a:latin typeface="Arial" charset="0"/>
                        <a:ea typeface="微软雅黑" pitchFamily="34"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买</a:t>
                      </a:r>
                      <a:r>
                        <a:rPr kumimoji="0" lang="en-US" altLang="zh-CN" sz="1600" b="1" i="0" u="none" strike="noStrike" cap="none" normalizeH="0" baseline="0" dirty="0" smtClean="0">
                          <a:ln>
                            <a:noFill/>
                          </a:ln>
                          <a:solidFill>
                            <a:schemeClr val="tx1"/>
                          </a:solidFill>
                          <a:effectLst/>
                          <a:latin typeface="Arial" charset="0"/>
                          <a:ea typeface="黑体" pitchFamily="2" charset="-122"/>
                        </a:rPr>
                        <a:t>3</a:t>
                      </a:r>
                      <a:r>
                        <a:rPr kumimoji="0" lang="zh-CN" altLang="en-US" sz="1600" b="1" i="0" u="none" strike="noStrike" cap="none" normalizeH="0" baseline="0" dirty="0" smtClean="0">
                          <a:ln>
                            <a:noFill/>
                          </a:ln>
                          <a:solidFill>
                            <a:schemeClr val="tx1"/>
                          </a:solidFill>
                          <a:effectLst/>
                          <a:latin typeface="Arial" charset="0"/>
                          <a:ea typeface="黑体" pitchFamily="2" charset="-122"/>
                        </a:rPr>
                        <a:t>个</a:t>
                      </a:r>
                      <a:r>
                        <a:rPr kumimoji="0" lang="en-US" altLang="zh-CN" sz="1600" b="1" i="0" u="none" strike="noStrike" cap="none" normalizeH="0" baseline="0" dirty="0" smtClean="0">
                          <a:ln>
                            <a:noFill/>
                          </a:ln>
                          <a:solidFill>
                            <a:schemeClr val="tx1"/>
                          </a:solidFill>
                          <a:effectLst/>
                          <a:latin typeface="Arial" charset="0"/>
                          <a:ea typeface="黑体" pitchFamily="2" charset="-122"/>
                        </a:rPr>
                        <a:t>P3</a:t>
                      </a:r>
                      <a:r>
                        <a:rPr kumimoji="0" lang="zh-CN" altLang="en-US" sz="1600" b="1" i="0" u="none" strike="noStrike" cap="none" normalizeH="0" baseline="0" dirty="0" smtClean="0">
                          <a:ln>
                            <a:noFill/>
                          </a:ln>
                          <a:solidFill>
                            <a:schemeClr val="tx1"/>
                          </a:solidFill>
                          <a:effectLst/>
                          <a:latin typeface="Arial" charset="0"/>
                          <a:ea typeface="黑体" pitchFamily="2" charset="-122"/>
                        </a:rPr>
                        <a:t>送</a:t>
                      </a:r>
                      <a:r>
                        <a:rPr kumimoji="0" lang="en-US" altLang="zh-CN" sz="1600" b="1" i="0" u="none" strike="noStrike" cap="none" normalizeH="0" baseline="0" dirty="0" smtClean="0">
                          <a:ln>
                            <a:noFill/>
                          </a:ln>
                          <a:solidFill>
                            <a:schemeClr val="tx1"/>
                          </a:solidFill>
                          <a:effectLst/>
                          <a:latin typeface="Arial" charset="0"/>
                          <a:ea typeface="黑体" pitchFamily="2" charset="-122"/>
                        </a:rPr>
                        <a:t>1</a:t>
                      </a:r>
                      <a:r>
                        <a:rPr kumimoji="0" lang="zh-CN" altLang="en-US" sz="1600" b="1" i="0" u="none" strike="noStrike" cap="none" normalizeH="0" baseline="0" dirty="0" smtClean="0">
                          <a:ln>
                            <a:noFill/>
                          </a:ln>
                          <a:solidFill>
                            <a:schemeClr val="tx1"/>
                          </a:solidFill>
                          <a:effectLst/>
                          <a:latin typeface="Arial" charset="0"/>
                          <a:ea typeface="黑体" pitchFamily="2" charset="-122"/>
                        </a:rPr>
                        <a:t>个</a:t>
                      </a:r>
                      <a:r>
                        <a:rPr kumimoji="0" lang="en-US" altLang="zh-CN" sz="1600" b="1" i="0" u="none" strike="noStrike" cap="none" normalizeH="0" baseline="0" dirty="0" smtClean="0">
                          <a:ln>
                            <a:noFill/>
                          </a:ln>
                          <a:solidFill>
                            <a:schemeClr val="tx1"/>
                          </a:solidFill>
                          <a:effectLst/>
                          <a:latin typeface="Arial" charset="0"/>
                          <a:ea typeface="黑体" pitchFamily="2" charset="-122"/>
                        </a:rPr>
                        <a:t>P1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促销的</a:t>
                      </a:r>
                      <a:r>
                        <a:rPr kumimoji="0" lang="en-US" altLang="zh-CN" sz="1600" b="1" i="0" u="none" strike="noStrike" cap="none" normalizeH="0" baseline="0" dirty="0" smtClean="0">
                          <a:ln>
                            <a:noFill/>
                          </a:ln>
                          <a:solidFill>
                            <a:schemeClr val="tx1"/>
                          </a:solidFill>
                          <a:effectLst/>
                          <a:latin typeface="Arial" charset="0"/>
                          <a:ea typeface="黑体" pitchFamily="2" charset="-122"/>
                        </a:rPr>
                        <a:t>P3</a:t>
                      </a:r>
                      <a:r>
                        <a:rPr kumimoji="0" lang="zh-CN" altLang="en-US" sz="1600" b="1" i="0" u="none" strike="noStrike" cap="none" normalizeH="0" baseline="0" dirty="0" smtClean="0">
                          <a:ln>
                            <a:noFill/>
                          </a:ln>
                          <a:solidFill>
                            <a:schemeClr val="tx1"/>
                          </a:solidFill>
                          <a:effectLst/>
                          <a:latin typeface="Arial" charset="0"/>
                          <a:ea typeface="黑体" pitchFamily="2" charset="-122"/>
                        </a:rPr>
                        <a:t>产品广告效益值上涨</a:t>
                      </a:r>
                      <a:r>
                        <a:rPr kumimoji="0" lang="en-US" altLang="zh-CN" sz="1600" b="1" i="0" u="none" strike="noStrike" cap="none" normalizeH="0" baseline="0" dirty="0" smtClean="0">
                          <a:ln>
                            <a:noFill/>
                          </a:ln>
                          <a:solidFill>
                            <a:schemeClr val="tx1"/>
                          </a:solidFill>
                          <a:effectLst/>
                          <a:latin typeface="Arial" charset="0"/>
                          <a:ea typeface="黑体" pitchFamily="2" charset="-122"/>
                        </a:rPr>
                        <a:t>10%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43038" name="Rectangle 50"/>
          <p:cNvSpPr>
            <a:spLocks noChangeArrowheads="1"/>
          </p:cNvSpPr>
          <p:nvPr/>
        </p:nvSpPr>
        <p:spPr bwMode="auto">
          <a:xfrm>
            <a:off x="685800" y="4422775"/>
            <a:ext cx="8458200" cy="3587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solidFill>
                  <a:srgbClr val="0000CC"/>
                </a:solidFill>
                <a:latin typeface="黑体" pitchFamily="2" charset="-122"/>
              </a:rPr>
              <a:t>（</a:t>
            </a:r>
            <a:r>
              <a:rPr lang="en-US" altLang="zh-CN">
                <a:solidFill>
                  <a:srgbClr val="0000CC"/>
                </a:solidFill>
                <a:latin typeface="黑体" pitchFamily="2" charset="-122"/>
              </a:rPr>
              <a:t>2</a:t>
            </a:r>
            <a:r>
              <a:rPr lang="zh-CN" altLang="en-US">
                <a:solidFill>
                  <a:srgbClr val="0000CC"/>
                </a:solidFill>
                <a:latin typeface="黑体" pitchFamily="2" charset="-122"/>
              </a:rPr>
              <a:t>）渠道管理影响百分比</a:t>
            </a:r>
          </a:p>
        </p:txBody>
      </p:sp>
      <p:graphicFrame>
        <p:nvGraphicFramePr>
          <p:cNvPr id="38972" name="Group 60"/>
          <p:cNvGraphicFramePr>
            <a:graphicFrameLocks noGrp="1"/>
          </p:cNvGraphicFramePr>
          <p:nvPr/>
        </p:nvGraphicFramePr>
        <p:xfrm>
          <a:off x="685800" y="4800600"/>
          <a:ext cx="3810001" cy="1790700"/>
        </p:xfrm>
        <a:graphic>
          <a:graphicData uri="http://schemas.openxmlformats.org/drawingml/2006/table">
            <a:tbl>
              <a:tblPr/>
              <a:tblGrid>
                <a:gridCol w="1676400"/>
                <a:gridCol w="990600"/>
                <a:gridCol w="1143001"/>
              </a:tblGrid>
              <a:tr h="3127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项目名称</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所需费用</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影响</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460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微软雅黑" pitchFamily="34" charset="-122"/>
                        </a:rPr>
                        <a:t>产品培训</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2M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6%</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174625">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微软雅黑" pitchFamily="34" charset="-122"/>
                        </a:rPr>
                        <a:t>市场活动</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3M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10%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4765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微软雅黑" pitchFamily="34" charset="-122"/>
                        </a:rPr>
                        <a:t>销售现场支持</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dirty="0" smtClean="0">
                          <a:ln>
                            <a:noFill/>
                          </a:ln>
                          <a:solidFill>
                            <a:schemeClr val="tx1"/>
                          </a:solidFill>
                          <a:effectLst/>
                          <a:latin typeface="Arial" charset="0"/>
                          <a:ea typeface="黑体" pitchFamily="2" charset="-122"/>
                        </a:rPr>
                        <a:t>0.5M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2%</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16510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微软雅黑" pitchFamily="34" charset="-122"/>
                        </a:rPr>
                        <a:t>资料派发</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1M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dirty="0" smtClean="0">
                          <a:ln>
                            <a:noFill/>
                          </a:ln>
                          <a:solidFill>
                            <a:schemeClr val="tx1"/>
                          </a:solidFill>
                          <a:effectLst/>
                          <a:latin typeface="Arial" charset="0"/>
                          <a:ea typeface="黑体" pitchFamily="2" charset="-122"/>
                        </a:rPr>
                        <a:t>4%</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7" name="Rectangle 44"/>
          <p:cNvSpPr>
            <a:spLocks noChangeArrowheads="1"/>
          </p:cNvSpPr>
          <p:nvPr/>
        </p:nvSpPr>
        <p:spPr bwMode="auto">
          <a:xfrm>
            <a:off x="4724400" y="4419600"/>
            <a:ext cx="3962400" cy="1892826"/>
          </a:xfrm>
          <a:prstGeom prst="rect">
            <a:avLst/>
          </a:prstGeom>
          <a:noFill/>
          <a:ln w="9525" algn="ctr">
            <a:noFill/>
            <a:miter lim="800000"/>
            <a:headEnd/>
            <a:tailEnd/>
          </a:ln>
        </p:spPr>
        <p:txBody>
          <a:bodyPr wrap="square" anchor="ctr">
            <a:spAutoFit/>
          </a:bodyPr>
          <a:lstStyle/>
          <a:p>
            <a:pPr eaLnBrk="0" hangingPunct="0">
              <a:lnSpc>
                <a:spcPct val="150000"/>
              </a:lnSpc>
              <a:spcBef>
                <a:spcPct val="50000"/>
              </a:spcBef>
            </a:pPr>
            <a:r>
              <a:rPr lang="zh-CN" altLang="en-US" dirty="0">
                <a:solidFill>
                  <a:srgbClr val="0000CC"/>
                </a:solidFill>
                <a:latin typeface="黑体" pitchFamily="2" charset="-122"/>
              </a:rPr>
              <a:t>（</a:t>
            </a:r>
            <a:r>
              <a:rPr lang="en-US" altLang="zh-CN" dirty="0">
                <a:solidFill>
                  <a:srgbClr val="0000CC"/>
                </a:solidFill>
                <a:latin typeface="黑体" pitchFamily="2" charset="-122"/>
              </a:rPr>
              <a:t>3</a:t>
            </a:r>
            <a:r>
              <a:rPr lang="zh-CN" altLang="en-US" dirty="0">
                <a:solidFill>
                  <a:srgbClr val="0000CC"/>
                </a:solidFill>
                <a:latin typeface="黑体" pitchFamily="2" charset="-122"/>
              </a:rPr>
              <a:t>）终端管理影响百分比</a:t>
            </a:r>
          </a:p>
          <a:p>
            <a:pPr eaLnBrk="0" hangingPunct="0">
              <a:lnSpc>
                <a:spcPct val="150000"/>
              </a:lnSpc>
              <a:spcBef>
                <a:spcPct val="50000"/>
              </a:spcBef>
            </a:pPr>
            <a:r>
              <a:rPr lang="zh-CN" altLang="en-US" dirty="0">
                <a:latin typeface="黑体" pitchFamily="2" charset="-122"/>
              </a:rPr>
              <a:t>    终端商在各区域开设门店，每开设一个新门店，所在区域的各产品广告效益值上涨</a:t>
            </a:r>
            <a:r>
              <a:rPr lang="en-US" altLang="zh-CN" dirty="0">
                <a:latin typeface="黑体" pitchFamily="2" charset="-122"/>
              </a:rPr>
              <a:t>2</a:t>
            </a:r>
            <a:r>
              <a:rPr lang="en-US" altLang="zh-CN" dirty="0" smtClean="0">
                <a:latin typeface="黑体" pitchFamily="2" charset="-122"/>
              </a:rPr>
              <a:t>%</a:t>
            </a:r>
            <a:endParaRPr lang="en-US" altLang="zh-CN" dirty="0">
              <a:latin typeface="黑体" pitchFamily="2" charset="-122"/>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2"/>
          <p:cNvSpPr>
            <a:spLocks noChangeArrowheads="1"/>
          </p:cNvSpPr>
          <p:nvPr/>
        </p:nvSpPr>
        <p:spPr bwMode="auto">
          <a:xfrm>
            <a:off x="1143000" y="228600"/>
            <a:ext cx="6067425" cy="56515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45059" name="Rectangle 50"/>
          <p:cNvSpPr>
            <a:spLocks noChangeArrowheads="1"/>
          </p:cNvSpPr>
          <p:nvPr/>
        </p:nvSpPr>
        <p:spPr bwMode="auto">
          <a:xfrm>
            <a:off x="838200" y="982663"/>
            <a:ext cx="7786688" cy="5356225"/>
          </a:xfrm>
          <a:prstGeom prst="rect">
            <a:avLst/>
          </a:prstGeom>
          <a:noFill/>
          <a:ln w="9525">
            <a:noFill/>
            <a:miter lim="800000"/>
            <a:headEnd/>
            <a:tailEnd/>
          </a:ln>
        </p:spPr>
        <p:txBody>
          <a:bodyPr anchor="ctr">
            <a:spAutoFit/>
          </a:bodyPr>
          <a:lstStyle/>
          <a:p>
            <a:r>
              <a:rPr lang="en-US" altLang="zh-CN" dirty="0">
                <a:latin typeface="黑体" pitchFamily="2" charset="-122"/>
              </a:rPr>
              <a:t>[</a:t>
            </a:r>
            <a:r>
              <a:rPr lang="zh-CN" altLang="en-US" dirty="0">
                <a:latin typeface="黑体" pitchFamily="2" charset="-122"/>
              </a:rPr>
              <a:t>例：</a:t>
            </a:r>
            <a:r>
              <a:rPr lang="en-US" altLang="zh-CN" dirty="0">
                <a:latin typeface="黑体" pitchFamily="2" charset="-122"/>
              </a:rPr>
              <a:t>]</a:t>
            </a:r>
            <a:endParaRPr lang="zh-CN" altLang="en-US" dirty="0">
              <a:latin typeface="黑体" pitchFamily="2" charset="-122"/>
            </a:endParaRPr>
          </a:p>
          <a:p>
            <a:r>
              <a:rPr lang="en-US" altLang="zh-CN" dirty="0">
                <a:solidFill>
                  <a:srgbClr val="0000CC"/>
                </a:solidFill>
                <a:latin typeface="黑体" pitchFamily="2" charset="-122"/>
              </a:rPr>
              <a:t>A</a:t>
            </a:r>
            <a:r>
              <a:rPr lang="zh-CN" altLang="en-US" dirty="0">
                <a:solidFill>
                  <a:srgbClr val="0000CC"/>
                </a:solidFill>
                <a:latin typeface="黑体" pitchFamily="2" charset="-122"/>
              </a:rPr>
              <a:t>小组的广告投放情况如下：</a:t>
            </a:r>
          </a:p>
          <a:p>
            <a:endParaRPr lang="zh-CN" altLang="en-US" dirty="0">
              <a:solidFill>
                <a:srgbClr val="0000CC"/>
              </a:solidFill>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r>
              <a:rPr lang="zh-CN" altLang="en-US" dirty="0">
                <a:solidFill>
                  <a:srgbClr val="C00000"/>
                </a:solidFill>
                <a:latin typeface="黑体" pitchFamily="2" charset="-122"/>
              </a:rPr>
              <a:t>则</a:t>
            </a:r>
            <a:r>
              <a:rPr lang="en-US" altLang="zh-CN" dirty="0">
                <a:solidFill>
                  <a:srgbClr val="C00000"/>
                </a:solidFill>
                <a:latin typeface="黑体" pitchFamily="2" charset="-122"/>
              </a:rPr>
              <a:t>A</a:t>
            </a:r>
            <a:r>
              <a:rPr lang="zh-CN" altLang="en-US" dirty="0">
                <a:solidFill>
                  <a:srgbClr val="C00000"/>
                </a:solidFill>
                <a:latin typeface="黑体" pitchFamily="2" charset="-122"/>
              </a:rPr>
              <a:t>小组在第二年第一季度的广告效益基础值为：</a:t>
            </a:r>
          </a:p>
          <a:p>
            <a:r>
              <a:rPr lang="zh-CN" altLang="en-US" dirty="0">
                <a:solidFill>
                  <a:srgbClr val="C00000"/>
                </a:solidFill>
                <a:latin typeface="黑体" pitchFamily="2" charset="-122"/>
              </a:rPr>
              <a:t>    </a:t>
            </a:r>
            <a:r>
              <a:rPr lang="zh-CN" altLang="en-US" dirty="0" smtClean="0">
                <a:solidFill>
                  <a:srgbClr val="C00000"/>
                </a:solidFill>
                <a:latin typeface="黑体" pitchFamily="2" charset="-122"/>
              </a:rPr>
              <a:t>南部</a:t>
            </a:r>
            <a:r>
              <a:rPr lang="zh-CN" altLang="en-US" dirty="0">
                <a:solidFill>
                  <a:srgbClr val="C00000"/>
                </a:solidFill>
                <a:latin typeface="黑体" pitchFamily="2" charset="-122"/>
              </a:rPr>
              <a:t>区域</a:t>
            </a:r>
            <a:r>
              <a:rPr lang="en-US" altLang="zh-CN" dirty="0">
                <a:solidFill>
                  <a:srgbClr val="C00000"/>
                </a:solidFill>
                <a:latin typeface="黑体" pitchFamily="2" charset="-122"/>
              </a:rPr>
              <a:t>P1</a:t>
            </a:r>
            <a:r>
              <a:rPr lang="zh-CN" altLang="en-US" dirty="0">
                <a:solidFill>
                  <a:srgbClr val="C00000"/>
                </a:solidFill>
                <a:latin typeface="黑体" pitchFamily="2" charset="-122"/>
              </a:rPr>
              <a:t>产品</a:t>
            </a:r>
            <a:r>
              <a:rPr lang="en-US" altLang="zh-CN" dirty="0">
                <a:solidFill>
                  <a:srgbClr val="C00000"/>
                </a:solidFill>
                <a:latin typeface="黑体" pitchFamily="2" charset="-122"/>
              </a:rPr>
              <a:t>=</a:t>
            </a:r>
            <a:r>
              <a:rPr lang="zh-CN" altLang="en-US" dirty="0">
                <a:solidFill>
                  <a:srgbClr val="C00000"/>
                </a:solidFill>
                <a:latin typeface="黑体" pitchFamily="2" charset="-122"/>
              </a:rPr>
              <a:t>制造</a:t>
            </a:r>
            <a:r>
              <a:rPr lang="en-US" altLang="zh-CN" dirty="0">
                <a:solidFill>
                  <a:srgbClr val="C00000"/>
                </a:solidFill>
                <a:latin typeface="黑体" pitchFamily="2" charset="-122"/>
              </a:rPr>
              <a:t>0.3+</a:t>
            </a:r>
            <a:r>
              <a:rPr lang="zh-CN" altLang="en-US" dirty="0">
                <a:solidFill>
                  <a:srgbClr val="C00000"/>
                </a:solidFill>
                <a:latin typeface="黑体" pitchFamily="2" charset="-122"/>
              </a:rPr>
              <a:t>总代</a:t>
            </a:r>
            <a:r>
              <a:rPr lang="en-US" altLang="zh-CN" dirty="0">
                <a:solidFill>
                  <a:srgbClr val="C00000"/>
                </a:solidFill>
                <a:latin typeface="黑体" pitchFamily="2" charset="-122"/>
              </a:rPr>
              <a:t>0.3+</a:t>
            </a:r>
            <a:r>
              <a:rPr lang="zh-CN" altLang="en-US" dirty="0">
                <a:solidFill>
                  <a:srgbClr val="C00000"/>
                </a:solidFill>
                <a:latin typeface="黑体" pitchFamily="2" charset="-122"/>
              </a:rPr>
              <a:t>终端</a:t>
            </a:r>
            <a:r>
              <a:rPr lang="en-US" altLang="zh-CN" dirty="0">
                <a:solidFill>
                  <a:srgbClr val="C00000"/>
                </a:solidFill>
                <a:latin typeface="黑体" pitchFamily="2" charset="-122"/>
              </a:rPr>
              <a:t>0.7+</a:t>
            </a:r>
            <a:r>
              <a:rPr lang="zh-CN" altLang="en-US" dirty="0">
                <a:solidFill>
                  <a:srgbClr val="C00000"/>
                </a:solidFill>
                <a:latin typeface="黑体" pitchFamily="2" charset="-122"/>
              </a:rPr>
              <a:t>递延</a:t>
            </a:r>
            <a:r>
              <a:rPr lang="en-US" altLang="zh-CN" dirty="0" smtClean="0">
                <a:solidFill>
                  <a:srgbClr val="C00000"/>
                </a:solidFill>
                <a:latin typeface="黑体" pitchFamily="2" charset="-122"/>
              </a:rPr>
              <a:t>0.12=1.42</a:t>
            </a:r>
            <a:endParaRPr lang="en-US" altLang="zh-CN" dirty="0">
              <a:solidFill>
                <a:srgbClr val="C00000"/>
              </a:solidFill>
              <a:latin typeface="黑体" pitchFamily="2" charset="-122"/>
            </a:endParaRPr>
          </a:p>
          <a:p>
            <a:endParaRPr lang="en-US" altLang="zh-CN" dirty="0">
              <a:solidFill>
                <a:srgbClr val="0000CC"/>
              </a:solidFill>
              <a:latin typeface="黑体" pitchFamily="2" charset="-122"/>
            </a:endParaRPr>
          </a:p>
          <a:p>
            <a:r>
              <a:rPr lang="en-US" altLang="zh-CN" dirty="0">
                <a:latin typeface="黑体" pitchFamily="2" charset="-122"/>
              </a:rPr>
              <a:t>A</a:t>
            </a:r>
            <a:r>
              <a:rPr lang="zh-CN" altLang="en-US" dirty="0">
                <a:latin typeface="黑体" pitchFamily="2" charset="-122"/>
              </a:rPr>
              <a:t>小组在第一季度竞单时，</a:t>
            </a:r>
            <a:r>
              <a:rPr lang="zh-CN" altLang="en-US" dirty="0" smtClean="0">
                <a:latin typeface="黑体" pitchFamily="2" charset="-122"/>
              </a:rPr>
              <a:t>在南部</a:t>
            </a:r>
            <a:r>
              <a:rPr lang="zh-CN" altLang="en-US" dirty="0">
                <a:latin typeface="黑体" pitchFamily="2" charset="-122"/>
              </a:rPr>
              <a:t>地区，就</a:t>
            </a:r>
            <a:r>
              <a:rPr lang="en-US" altLang="zh-CN" dirty="0">
                <a:latin typeface="黑体" pitchFamily="2" charset="-122"/>
              </a:rPr>
              <a:t>P1</a:t>
            </a:r>
            <a:r>
              <a:rPr lang="zh-CN" altLang="en-US" dirty="0">
                <a:latin typeface="黑体" pitchFamily="2" charset="-122"/>
              </a:rPr>
              <a:t>产品选择了促销方案一（直接打</a:t>
            </a:r>
            <a:r>
              <a:rPr lang="en-US" altLang="zh-CN" dirty="0">
                <a:latin typeface="黑体" pitchFamily="2" charset="-122"/>
              </a:rPr>
              <a:t>8</a:t>
            </a:r>
            <a:r>
              <a:rPr lang="zh-CN" altLang="en-US" dirty="0">
                <a:latin typeface="黑体" pitchFamily="2" charset="-122"/>
              </a:rPr>
              <a:t>折），并且</a:t>
            </a:r>
            <a:r>
              <a:rPr lang="en-US" altLang="zh-CN" dirty="0">
                <a:latin typeface="黑体" pitchFamily="2" charset="-122"/>
              </a:rPr>
              <a:t>A</a:t>
            </a:r>
            <a:r>
              <a:rPr lang="zh-CN" altLang="en-US" dirty="0" smtClean="0">
                <a:latin typeface="黑体" pitchFamily="2" charset="-122"/>
              </a:rPr>
              <a:t>小组上季在南部地区新开了</a:t>
            </a:r>
            <a:r>
              <a:rPr lang="en-US" altLang="zh-CN" dirty="0" smtClean="0">
                <a:latin typeface="黑体" pitchFamily="2" charset="-122"/>
              </a:rPr>
              <a:t>3</a:t>
            </a:r>
            <a:r>
              <a:rPr lang="zh-CN" altLang="en-US" dirty="0">
                <a:latin typeface="黑体" pitchFamily="2" charset="-122"/>
              </a:rPr>
              <a:t>家门店</a:t>
            </a:r>
            <a:endParaRPr lang="en-US" altLang="zh-CN" dirty="0">
              <a:latin typeface="黑体" pitchFamily="2" charset="-122"/>
            </a:endParaRPr>
          </a:p>
          <a:p>
            <a:r>
              <a:rPr lang="zh-CN" altLang="en-US" dirty="0">
                <a:solidFill>
                  <a:srgbClr val="C00000"/>
                </a:solidFill>
                <a:latin typeface="黑体" pitchFamily="2" charset="-122"/>
              </a:rPr>
              <a:t>则</a:t>
            </a:r>
            <a:r>
              <a:rPr lang="en-US" altLang="zh-CN" dirty="0">
                <a:solidFill>
                  <a:srgbClr val="C00000"/>
                </a:solidFill>
                <a:latin typeface="黑体" pitchFamily="2" charset="-122"/>
              </a:rPr>
              <a:t>A</a:t>
            </a:r>
            <a:r>
              <a:rPr lang="zh-CN" altLang="en-US" dirty="0">
                <a:solidFill>
                  <a:srgbClr val="C00000"/>
                </a:solidFill>
                <a:latin typeface="黑体" pitchFamily="2" charset="-122"/>
              </a:rPr>
              <a:t>小组的广告效益实际值为：</a:t>
            </a:r>
            <a:endParaRPr lang="en-US" altLang="zh-CN" dirty="0">
              <a:solidFill>
                <a:srgbClr val="C00000"/>
              </a:solidFill>
              <a:latin typeface="黑体" pitchFamily="2" charset="-122"/>
            </a:endParaRPr>
          </a:p>
          <a:p>
            <a:r>
              <a:rPr lang="zh-CN" altLang="en-US">
                <a:solidFill>
                  <a:srgbClr val="C00000"/>
                </a:solidFill>
                <a:latin typeface="黑体" pitchFamily="2" charset="-122"/>
              </a:rPr>
              <a:t>    </a:t>
            </a:r>
            <a:r>
              <a:rPr lang="zh-CN" altLang="en-US" smtClean="0">
                <a:solidFill>
                  <a:srgbClr val="C00000"/>
                </a:solidFill>
                <a:latin typeface="黑体" pitchFamily="2" charset="-122"/>
              </a:rPr>
              <a:t>南部</a:t>
            </a:r>
            <a:r>
              <a:rPr lang="zh-CN" altLang="en-US" dirty="0">
                <a:solidFill>
                  <a:srgbClr val="C00000"/>
                </a:solidFill>
                <a:latin typeface="黑体" pitchFamily="2" charset="-122"/>
              </a:rPr>
              <a:t>区域</a:t>
            </a:r>
            <a:r>
              <a:rPr lang="en-US" altLang="zh-CN" dirty="0">
                <a:solidFill>
                  <a:srgbClr val="C00000"/>
                </a:solidFill>
                <a:latin typeface="黑体" pitchFamily="2" charset="-122"/>
              </a:rPr>
              <a:t>P1</a:t>
            </a:r>
            <a:r>
              <a:rPr lang="zh-CN" altLang="en-US" dirty="0">
                <a:solidFill>
                  <a:srgbClr val="C00000"/>
                </a:solidFill>
                <a:latin typeface="黑体" pitchFamily="2" charset="-122"/>
              </a:rPr>
              <a:t>产品</a:t>
            </a:r>
            <a:r>
              <a:rPr lang="en-US" altLang="zh-CN" dirty="0">
                <a:solidFill>
                  <a:srgbClr val="C00000"/>
                </a:solidFill>
                <a:latin typeface="黑体" pitchFamily="2" charset="-122"/>
              </a:rPr>
              <a:t>=</a:t>
            </a:r>
            <a:r>
              <a:rPr lang="zh-CN" altLang="en-US" dirty="0">
                <a:solidFill>
                  <a:srgbClr val="C00000"/>
                </a:solidFill>
                <a:latin typeface="黑体" pitchFamily="2" charset="-122"/>
              </a:rPr>
              <a:t>广告效益基础值</a:t>
            </a:r>
            <a:r>
              <a:rPr lang="en-US" dirty="0">
                <a:solidFill>
                  <a:srgbClr val="C00000"/>
                </a:solidFill>
                <a:latin typeface="黑体" pitchFamily="2" charset="-122"/>
              </a:rPr>
              <a:t>*</a:t>
            </a:r>
            <a:r>
              <a:rPr lang="zh-CN" altLang="en-US" dirty="0">
                <a:solidFill>
                  <a:srgbClr val="C00000"/>
                </a:solidFill>
                <a:latin typeface="黑体" pitchFamily="2" charset="-122"/>
              </a:rPr>
              <a:t>（</a:t>
            </a:r>
            <a:r>
              <a:rPr lang="en-US" altLang="zh-CN" dirty="0">
                <a:solidFill>
                  <a:srgbClr val="C00000"/>
                </a:solidFill>
                <a:latin typeface="黑体" pitchFamily="2" charset="-122"/>
              </a:rPr>
              <a:t>1+20%+2%*3</a:t>
            </a:r>
            <a:r>
              <a:rPr lang="zh-CN" altLang="en-US" dirty="0">
                <a:solidFill>
                  <a:srgbClr val="C00000"/>
                </a:solidFill>
                <a:latin typeface="黑体" pitchFamily="2" charset="-122"/>
              </a:rPr>
              <a:t>）</a:t>
            </a:r>
            <a:r>
              <a:rPr lang="en-US" altLang="zh-CN" dirty="0">
                <a:solidFill>
                  <a:srgbClr val="C00000"/>
                </a:solidFill>
                <a:latin typeface="黑体" pitchFamily="2" charset="-122"/>
              </a:rPr>
              <a:t>=</a:t>
            </a:r>
            <a:r>
              <a:rPr lang="en-US" altLang="zh-CN" dirty="0" smtClean="0">
                <a:solidFill>
                  <a:srgbClr val="C00000"/>
                </a:solidFill>
                <a:latin typeface="黑体" pitchFamily="2" charset="-122"/>
              </a:rPr>
              <a:t>1.42*1.26</a:t>
            </a:r>
            <a:r>
              <a:rPr lang="en-US" altLang="zh-CN" dirty="0">
                <a:solidFill>
                  <a:srgbClr val="C00000"/>
                </a:solidFill>
                <a:latin typeface="黑体" pitchFamily="2" charset="-122"/>
              </a:rPr>
              <a:t>≈</a:t>
            </a:r>
            <a:r>
              <a:rPr lang="en-US" altLang="zh-CN" dirty="0" smtClean="0">
                <a:solidFill>
                  <a:srgbClr val="C00000"/>
                </a:solidFill>
                <a:latin typeface="黑体" pitchFamily="2" charset="-122"/>
              </a:rPr>
              <a:t>1.79</a:t>
            </a:r>
            <a:endParaRPr lang="en-US" altLang="zh-CN" dirty="0">
              <a:solidFill>
                <a:srgbClr val="C00000"/>
              </a:solidFill>
              <a:latin typeface="黑体" pitchFamily="2" charset="-122"/>
            </a:endParaRPr>
          </a:p>
        </p:txBody>
      </p:sp>
      <p:sp>
        <p:nvSpPr>
          <p:cNvPr id="45060" name="Line 114"/>
          <p:cNvSpPr>
            <a:spLocks noChangeShapeType="1"/>
          </p:cNvSpPr>
          <p:nvPr/>
        </p:nvSpPr>
        <p:spPr bwMode="auto">
          <a:xfrm>
            <a:off x="4133850" y="3527425"/>
            <a:ext cx="0" cy="0"/>
          </a:xfrm>
          <a:prstGeom prst="line">
            <a:avLst/>
          </a:prstGeom>
          <a:noFill/>
          <a:ln w="12700" cap="rnd">
            <a:solidFill>
              <a:srgbClr val="000000"/>
            </a:solidFill>
            <a:round/>
            <a:headEnd/>
            <a:tailEnd/>
          </a:ln>
        </p:spPr>
        <p:txBody>
          <a:bodyPr/>
          <a:lstStyle/>
          <a:p>
            <a:endParaRPr lang="zh-CN" altLang="en-US"/>
          </a:p>
        </p:txBody>
      </p:sp>
      <p:sp>
        <p:nvSpPr>
          <p:cNvPr id="45061" name="Line 122"/>
          <p:cNvSpPr>
            <a:spLocks noChangeShapeType="1"/>
          </p:cNvSpPr>
          <p:nvPr/>
        </p:nvSpPr>
        <p:spPr bwMode="auto">
          <a:xfrm>
            <a:off x="4133850" y="3267075"/>
            <a:ext cx="0" cy="0"/>
          </a:xfrm>
          <a:prstGeom prst="line">
            <a:avLst/>
          </a:prstGeom>
          <a:noFill/>
          <a:ln w="12700" cap="rnd">
            <a:solidFill>
              <a:srgbClr val="000000"/>
            </a:solidFill>
            <a:round/>
            <a:headEnd/>
            <a:tailEnd/>
          </a:ln>
        </p:spPr>
        <p:txBody>
          <a:bodyPr/>
          <a:lstStyle/>
          <a:p>
            <a:endParaRPr lang="zh-CN" altLang="en-US"/>
          </a:p>
        </p:txBody>
      </p:sp>
      <p:sp>
        <p:nvSpPr>
          <p:cNvPr id="45062" name="Line 362"/>
          <p:cNvSpPr>
            <a:spLocks noChangeShapeType="1"/>
          </p:cNvSpPr>
          <p:nvPr/>
        </p:nvSpPr>
        <p:spPr bwMode="auto">
          <a:xfrm>
            <a:off x="4133850" y="3527425"/>
            <a:ext cx="0" cy="0"/>
          </a:xfrm>
          <a:prstGeom prst="line">
            <a:avLst/>
          </a:prstGeom>
          <a:noFill/>
          <a:ln w="12700" cap="rnd">
            <a:solidFill>
              <a:srgbClr val="000000"/>
            </a:solidFill>
            <a:round/>
            <a:headEnd/>
            <a:tailEnd/>
          </a:ln>
        </p:spPr>
        <p:txBody>
          <a:bodyPr/>
          <a:lstStyle/>
          <a:p>
            <a:endParaRPr lang="zh-CN" altLang="en-US"/>
          </a:p>
        </p:txBody>
      </p:sp>
      <p:sp>
        <p:nvSpPr>
          <p:cNvPr id="45063" name="Line 370"/>
          <p:cNvSpPr>
            <a:spLocks noChangeShapeType="1"/>
          </p:cNvSpPr>
          <p:nvPr/>
        </p:nvSpPr>
        <p:spPr bwMode="auto">
          <a:xfrm>
            <a:off x="4133850" y="3267075"/>
            <a:ext cx="0" cy="0"/>
          </a:xfrm>
          <a:prstGeom prst="line">
            <a:avLst/>
          </a:prstGeom>
          <a:noFill/>
          <a:ln w="12700" cap="rnd">
            <a:solidFill>
              <a:srgbClr val="000000"/>
            </a:solidFill>
            <a:round/>
            <a:headEnd/>
            <a:tailEnd/>
          </a:ln>
        </p:spPr>
        <p:txBody>
          <a:bodyPr/>
          <a:lstStyle/>
          <a:p>
            <a:endParaRPr lang="zh-CN" altLang="en-US"/>
          </a:p>
        </p:txBody>
      </p:sp>
      <p:graphicFrame>
        <p:nvGraphicFramePr>
          <p:cNvPr id="31893" name="Group 149"/>
          <p:cNvGraphicFramePr>
            <a:graphicFrameLocks noGrp="1"/>
          </p:cNvGraphicFramePr>
          <p:nvPr/>
        </p:nvGraphicFramePr>
        <p:xfrm>
          <a:off x="914400" y="1674813"/>
          <a:ext cx="7056438" cy="2592070"/>
        </p:xfrm>
        <a:graphic>
          <a:graphicData uri="http://schemas.openxmlformats.org/drawingml/2006/table">
            <a:tbl>
              <a:tblPr/>
              <a:tblGrid>
                <a:gridCol w="838200"/>
                <a:gridCol w="1219200"/>
                <a:gridCol w="533400"/>
                <a:gridCol w="1143000"/>
                <a:gridCol w="822325"/>
                <a:gridCol w="854075"/>
                <a:gridCol w="923925"/>
                <a:gridCol w="722313"/>
              </a:tblGrid>
              <a:tr h="51435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宋体" pitchFamily="2" charset="-122"/>
                          <a:ea typeface="黑体" pitchFamily="2" charset="-122"/>
                        </a:rPr>
                        <a:t>　</a:t>
                      </a:r>
                      <a:endParaRPr kumimoji="1" lang="zh-CN" altLang="en-US" sz="1600" b="1" i="0" u="none" strike="noStrike" cap="none" normalizeH="0" baseline="0" dirty="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广告投放</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第一年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第二年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P1</a:t>
                      </a: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产品影响值</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效益值</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350">
                <a:tc row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制造商</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品牌</a:t>
                      </a:r>
                      <a:br>
                        <a:rPr kumimoji="1" lang="zh-CN" altLang="en-US" sz="1600" b="1" i="0" u="none" strike="noStrike" cap="none" normalizeH="0" baseline="0" smtClean="0">
                          <a:ln>
                            <a:noFill/>
                          </a:ln>
                          <a:solidFill>
                            <a:schemeClr val="tx1"/>
                          </a:solidFill>
                          <a:effectLst/>
                          <a:latin typeface="宋体" pitchFamily="2" charset="-122"/>
                          <a:ea typeface="黑体" pitchFamily="2" charset="-122"/>
                        </a:rPr>
                      </a:br>
                      <a:r>
                        <a:rPr kumimoji="1" lang="zh-CN" altLang="en-US" sz="1600" b="1" i="0" u="none" strike="noStrike" cap="none" normalizeH="0" baseline="0" smtClean="0">
                          <a:ln>
                            <a:noFill/>
                          </a:ln>
                          <a:solidFill>
                            <a:schemeClr val="tx1"/>
                          </a:solidFill>
                          <a:effectLst/>
                          <a:latin typeface="宋体" pitchFamily="2" charset="-122"/>
                          <a:ea typeface="黑体" pitchFamily="2" charset="-122"/>
                        </a:rPr>
                        <a:t>广告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报纸报刊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20%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0.2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6388">
                <a:tc vMerge="1">
                  <a:txBody>
                    <a:bodyPr/>
                    <a:lstStyle/>
                    <a:p>
                      <a:endParaRPr lang="zh-CN" altLang="en-US"/>
                    </a:p>
                  </a:txBody>
                  <a:tcPr/>
                </a:tc>
                <a:tc vMerge="1">
                  <a:txBody>
                    <a:bodyPr/>
                    <a:lstStyle/>
                    <a:p>
                      <a:endParaRPr lang="zh-CN" altLang="en-US"/>
                    </a:p>
                  </a:txBody>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网络平台</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10%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0.1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350">
                <a:tc v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产品广告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chemeClr val="tx1"/>
                          </a:solidFill>
                          <a:effectLst/>
                          <a:latin typeface="宋体" pitchFamily="2" charset="-122"/>
                          <a:ea typeface="黑体" pitchFamily="2" charset="-122"/>
                        </a:rPr>
                        <a:t>P1</a:t>
                      </a:r>
                      <a:endParaRPr kumimoji="1" lang="en-US" altLang="zh-CN"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a:t>
                      </a:r>
                      <a:endPar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a:t>
                      </a: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总代理</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品牌广告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宋体" pitchFamily="2" charset="-122"/>
                          <a:ea typeface="黑体" pitchFamily="2" charset="-122"/>
                        </a:rPr>
                        <a:t>南</a:t>
                      </a:r>
                      <a:endParaRPr kumimoji="1" lang="zh-CN" altLang="en-US" sz="1600" b="1" i="0" u="none" strike="noStrike" cap="none" normalizeH="0" baseline="0" dirty="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报纸报刊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30%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0.3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2738">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终端商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产品广告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宋体" pitchFamily="2" charset="-122"/>
                          <a:ea typeface="黑体" pitchFamily="2" charset="-122"/>
                        </a:rPr>
                        <a:t>南</a:t>
                      </a:r>
                      <a:endParaRPr kumimoji="1" lang="zh-CN" altLang="en-US" sz="1600" b="1" i="0" u="none" strike="noStrike" cap="none" normalizeH="0" baseline="0" dirty="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chemeClr val="tx1"/>
                          </a:solidFill>
                          <a:effectLst/>
                          <a:latin typeface="宋体" pitchFamily="2" charset="-122"/>
                          <a:ea typeface="黑体" pitchFamily="2" charset="-122"/>
                        </a:rPr>
                        <a:t>P1</a:t>
                      </a:r>
                      <a:endParaRPr kumimoji="1" lang="en-US" altLang="zh-CN"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0.5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350">
                <a:tc v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chemeClr val="tx1"/>
                          </a:solidFill>
                          <a:effectLst/>
                          <a:latin typeface="宋体" pitchFamily="2" charset="-122"/>
                          <a:ea typeface="黑体" pitchFamily="2" charset="-122"/>
                        </a:rPr>
                        <a:t>POP</a:t>
                      </a:r>
                      <a:r>
                        <a:rPr kumimoji="1" lang="zh-CN" altLang="en-US" sz="1600" b="1" i="0" u="none" strike="noStrike" cap="none" normalizeH="0" baseline="0" smtClean="0">
                          <a:ln>
                            <a:noFill/>
                          </a:ln>
                          <a:solidFill>
                            <a:schemeClr val="tx1"/>
                          </a:solidFill>
                          <a:effectLst/>
                          <a:latin typeface="宋体" pitchFamily="2" charset="-122"/>
                          <a:ea typeface="黑体" pitchFamily="2" charset="-122"/>
                        </a:rPr>
                        <a:t>广告</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宋体" pitchFamily="2" charset="-122"/>
                          <a:ea typeface="黑体" pitchFamily="2" charset="-122"/>
                        </a:rPr>
                        <a:t>南</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1" lang="en-US" altLang="zh-CN"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20%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0.2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
          <p:cNvSpPr>
            <a:spLocks noChangeArrowheads="1"/>
          </p:cNvSpPr>
          <p:nvPr/>
        </p:nvSpPr>
        <p:spPr bwMode="auto">
          <a:xfrm>
            <a:off x="990600" y="304800"/>
            <a:ext cx="6219825" cy="504825"/>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结算规则</a:t>
            </a:r>
          </a:p>
        </p:txBody>
      </p:sp>
      <p:sp>
        <p:nvSpPr>
          <p:cNvPr id="46083" name="Rectangle 50"/>
          <p:cNvSpPr>
            <a:spLocks noChangeArrowheads="1"/>
          </p:cNvSpPr>
          <p:nvPr/>
        </p:nvSpPr>
        <p:spPr bwMode="auto">
          <a:xfrm>
            <a:off x="685800" y="955675"/>
            <a:ext cx="7848600" cy="1330325"/>
          </a:xfrm>
          <a:prstGeom prst="rect">
            <a:avLst/>
          </a:prstGeom>
          <a:noFill/>
          <a:ln w="9525">
            <a:noFill/>
            <a:miter lim="800000"/>
            <a:headEnd/>
            <a:tailEnd/>
          </a:ln>
        </p:spPr>
        <p:txBody>
          <a:bodyPr anchor="ctr">
            <a:spAutoFit/>
          </a:bodyPr>
          <a:lstStyle/>
          <a:p>
            <a:pPr>
              <a:lnSpc>
                <a:spcPct val="150000"/>
              </a:lnSpc>
            </a:pPr>
            <a:r>
              <a:rPr lang="zh-CN" altLang="en-US">
                <a:latin typeface="楷体_GB2312" pitchFamily="49" charset="-122"/>
              </a:rPr>
              <a:t>渠道商与制造商在每年初签订代理合同，承诺当年的最低包销数量。</a:t>
            </a:r>
          </a:p>
          <a:p>
            <a:pPr>
              <a:lnSpc>
                <a:spcPct val="150000"/>
              </a:lnSpc>
            </a:pPr>
            <a:r>
              <a:rPr lang="zh-CN" altLang="en-US">
                <a:latin typeface="楷体_GB2312" pitchFamily="49" charset="-122"/>
              </a:rPr>
              <a:t>渠道商可自行决定每季度的采购数量并向制造商下达采购订单。</a:t>
            </a:r>
          </a:p>
          <a:p>
            <a:pPr>
              <a:lnSpc>
                <a:spcPct val="150000"/>
              </a:lnSpc>
            </a:pPr>
            <a:r>
              <a:rPr lang="zh-CN" altLang="en-US">
                <a:latin typeface="楷体_GB2312" pitchFamily="49" charset="-122"/>
              </a:rPr>
              <a:t>零售终端商可自行决定每季度的采购数量并向渠道商下达采购订单。</a:t>
            </a:r>
          </a:p>
        </p:txBody>
      </p:sp>
      <p:grpSp>
        <p:nvGrpSpPr>
          <p:cNvPr id="46084" name="Group 55"/>
          <p:cNvGrpSpPr>
            <a:grpSpLocks/>
          </p:cNvGrpSpPr>
          <p:nvPr/>
        </p:nvGrpSpPr>
        <p:grpSpPr bwMode="auto">
          <a:xfrm>
            <a:off x="838200" y="2286000"/>
            <a:ext cx="7416800" cy="1776413"/>
            <a:chOff x="528" y="2016"/>
            <a:chExt cx="4672" cy="1119"/>
          </a:xfrm>
        </p:grpSpPr>
        <p:sp>
          <p:nvSpPr>
            <p:cNvPr id="2" name="Rectangle 6"/>
            <p:cNvSpPr>
              <a:spLocks noChangeArrowheads="1"/>
            </p:cNvSpPr>
            <p:nvPr/>
          </p:nvSpPr>
          <p:spPr bwMode="auto">
            <a:xfrm>
              <a:off x="528" y="2016"/>
              <a:ext cx="1122" cy="290"/>
            </a:xfrm>
            <a:prstGeom prst="rect">
              <a:avLst/>
            </a:prstGeom>
            <a:solidFill>
              <a:schemeClr val="accent1"/>
            </a:solidFill>
            <a:ln w="9525">
              <a:noFill/>
              <a:miter lim="800000"/>
              <a:headEnd/>
              <a:tailEnd/>
            </a:ln>
          </p:spPr>
          <p:txBody>
            <a:bodyPr anchor="ctr"/>
            <a:lstStyle/>
            <a:p>
              <a:pPr algn="ctr" eaLnBrk="0" fontAlgn="ctr" hangingPunct="0">
                <a:defRPr/>
              </a:pPr>
              <a:r>
                <a:rPr kumimoji="1" lang="zh-CN" altLang="en-US" sz="1600" b="1">
                  <a:solidFill>
                    <a:srgbClr val="FF0000"/>
                  </a:solidFill>
                  <a:effectLst>
                    <a:outerShdw blurRad="38100" dist="38100" dir="2700000" algn="tl">
                      <a:srgbClr val="000000"/>
                    </a:outerShdw>
                  </a:effectLst>
                  <a:ea typeface="微软雅黑" pitchFamily="34" charset="-122"/>
                </a:rPr>
                <a:t>产品</a:t>
              </a:r>
              <a:endParaRPr kumimoji="1" lang="zh-CN" altLang="en-US" b="1">
                <a:solidFill>
                  <a:schemeClr val="bg2"/>
                </a:solidFill>
                <a:ea typeface="楷体_GB2312" pitchFamily="49" charset="-122"/>
              </a:endParaRPr>
            </a:p>
          </p:txBody>
        </p:sp>
        <p:sp>
          <p:nvSpPr>
            <p:cNvPr id="3" name="Rectangle 7"/>
            <p:cNvSpPr>
              <a:spLocks noChangeArrowheads="1"/>
            </p:cNvSpPr>
            <p:nvPr/>
          </p:nvSpPr>
          <p:spPr bwMode="auto">
            <a:xfrm>
              <a:off x="1650" y="2016"/>
              <a:ext cx="1088" cy="290"/>
            </a:xfrm>
            <a:prstGeom prst="rect">
              <a:avLst/>
            </a:prstGeom>
            <a:solidFill>
              <a:schemeClr val="accent1"/>
            </a:solidFill>
            <a:ln w="9525">
              <a:noFill/>
              <a:miter lim="800000"/>
              <a:headEnd/>
              <a:tailEnd/>
            </a:ln>
          </p:spPr>
          <p:txBody>
            <a:bodyPr anchor="ctr"/>
            <a:lstStyle/>
            <a:p>
              <a:pPr algn="ctr" eaLnBrk="0" fontAlgn="ctr" hangingPunct="0">
                <a:defRPr/>
              </a:pPr>
              <a:r>
                <a:rPr kumimoji="1" lang="zh-CN" altLang="en-US" sz="1600" b="1" dirty="0">
                  <a:solidFill>
                    <a:srgbClr val="FF0000"/>
                  </a:solidFill>
                  <a:effectLst>
                    <a:outerShdw blurRad="38100" dist="38100" dir="2700000" algn="tl">
                      <a:srgbClr val="000000"/>
                    </a:outerShdw>
                  </a:effectLst>
                  <a:ea typeface="微软雅黑" pitchFamily="34" charset="-122"/>
                </a:rPr>
                <a:t>制造与渠道结算</a:t>
              </a:r>
              <a:endParaRPr kumimoji="1" lang="zh-CN" altLang="en-US" b="1" dirty="0">
                <a:solidFill>
                  <a:schemeClr val="bg2"/>
                </a:solidFill>
                <a:ea typeface="楷体_GB2312" pitchFamily="49" charset="-122"/>
              </a:endParaRPr>
            </a:p>
          </p:txBody>
        </p:sp>
        <p:sp>
          <p:nvSpPr>
            <p:cNvPr id="4" name="Rectangle 8"/>
            <p:cNvSpPr>
              <a:spLocks noChangeArrowheads="1"/>
            </p:cNvSpPr>
            <p:nvPr/>
          </p:nvSpPr>
          <p:spPr bwMode="auto">
            <a:xfrm>
              <a:off x="2738" y="2016"/>
              <a:ext cx="1122" cy="290"/>
            </a:xfrm>
            <a:prstGeom prst="rect">
              <a:avLst/>
            </a:prstGeom>
            <a:solidFill>
              <a:schemeClr val="accent1"/>
            </a:solidFill>
            <a:ln w="9525">
              <a:noFill/>
              <a:miter lim="800000"/>
              <a:headEnd/>
              <a:tailEnd/>
            </a:ln>
          </p:spPr>
          <p:txBody>
            <a:bodyPr anchor="ctr"/>
            <a:lstStyle/>
            <a:p>
              <a:pPr algn="ctr" eaLnBrk="0" fontAlgn="ctr" hangingPunct="0">
                <a:defRPr/>
              </a:pPr>
              <a:r>
                <a:rPr kumimoji="1" lang="zh-CN" altLang="en-US" sz="1600" b="1">
                  <a:solidFill>
                    <a:srgbClr val="FF0000"/>
                  </a:solidFill>
                  <a:effectLst>
                    <a:outerShdw blurRad="38100" dist="38100" dir="2700000" algn="tl">
                      <a:srgbClr val="000000"/>
                    </a:outerShdw>
                  </a:effectLst>
                  <a:ea typeface="微软雅黑" pitchFamily="34" charset="-122"/>
                </a:rPr>
                <a:t>渠道与终端结算</a:t>
              </a:r>
              <a:endParaRPr kumimoji="1" lang="zh-CN" altLang="en-US" b="1">
                <a:solidFill>
                  <a:schemeClr val="bg2"/>
                </a:solidFill>
                <a:ea typeface="楷体_GB2312" pitchFamily="49" charset="-122"/>
              </a:endParaRPr>
            </a:p>
          </p:txBody>
        </p:sp>
        <p:sp>
          <p:nvSpPr>
            <p:cNvPr id="5" name="Rectangle 9"/>
            <p:cNvSpPr>
              <a:spLocks noChangeArrowheads="1"/>
            </p:cNvSpPr>
            <p:nvPr/>
          </p:nvSpPr>
          <p:spPr bwMode="auto">
            <a:xfrm>
              <a:off x="3860" y="2016"/>
              <a:ext cx="1340" cy="290"/>
            </a:xfrm>
            <a:prstGeom prst="rect">
              <a:avLst/>
            </a:prstGeom>
            <a:solidFill>
              <a:schemeClr val="accent1"/>
            </a:solidFill>
            <a:ln w="9525">
              <a:noFill/>
              <a:miter lim="800000"/>
              <a:headEnd/>
              <a:tailEnd/>
            </a:ln>
          </p:spPr>
          <p:txBody>
            <a:bodyPr anchor="ctr"/>
            <a:lstStyle/>
            <a:p>
              <a:pPr algn="ctr" eaLnBrk="0" fontAlgn="ctr" hangingPunct="0">
                <a:defRPr/>
              </a:pPr>
              <a:r>
                <a:rPr kumimoji="1" lang="zh-CN" altLang="en-US" sz="1600" b="1">
                  <a:solidFill>
                    <a:srgbClr val="FF0000"/>
                  </a:solidFill>
                  <a:effectLst>
                    <a:outerShdw blurRad="38100" dist="38100" dir="2700000" algn="tl">
                      <a:srgbClr val="000000"/>
                    </a:outerShdw>
                  </a:effectLst>
                  <a:ea typeface="微软雅黑" pitchFamily="34" charset="-122"/>
                </a:rPr>
                <a:t>市场基准价</a:t>
              </a:r>
              <a:endParaRPr kumimoji="1" lang="zh-CN" altLang="en-US" b="1">
                <a:solidFill>
                  <a:schemeClr val="bg2"/>
                </a:solidFill>
                <a:ea typeface="楷体_GB2312" pitchFamily="49" charset="-122"/>
              </a:endParaRPr>
            </a:p>
          </p:txBody>
        </p:sp>
        <p:sp>
          <p:nvSpPr>
            <p:cNvPr id="46090" name="Rectangle 10"/>
            <p:cNvSpPr>
              <a:spLocks noChangeArrowheads="1"/>
            </p:cNvSpPr>
            <p:nvPr/>
          </p:nvSpPr>
          <p:spPr bwMode="auto">
            <a:xfrm>
              <a:off x="528" y="2306"/>
              <a:ext cx="1122" cy="211"/>
            </a:xfrm>
            <a:prstGeom prst="rect">
              <a:avLst/>
            </a:prstGeom>
            <a:solidFill>
              <a:srgbClr val="F1E951"/>
            </a:solidFill>
            <a:ln w="9525">
              <a:noFill/>
              <a:miter lim="800000"/>
              <a:headEnd/>
              <a:tailEnd/>
            </a:ln>
          </p:spPr>
          <p:txBody>
            <a:bodyPr anchor="ctr"/>
            <a:lstStyle/>
            <a:p>
              <a:pPr algn="ctr" eaLnBrk="0" fontAlgn="ctr" hangingPunct="0"/>
              <a:r>
                <a:rPr kumimoji="1" lang="en-US" altLang="zh-CN" sz="1600" b="1">
                  <a:ea typeface="宋体" pitchFamily="2" charset="-122"/>
                </a:rPr>
                <a:t>P1</a:t>
              </a:r>
              <a:endParaRPr kumimoji="1" lang="en-US" altLang="zh-CN" b="1">
                <a:solidFill>
                  <a:schemeClr val="bg2"/>
                </a:solidFill>
                <a:ea typeface="楷体_GB2312" pitchFamily="49" charset="-122"/>
              </a:endParaRPr>
            </a:p>
          </p:txBody>
        </p:sp>
        <p:sp>
          <p:nvSpPr>
            <p:cNvPr id="46091" name="Rectangle 11"/>
            <p:cNvSpPr>
              <a:spLocks noChangeArrowheads="1"/>
            </p:cNvSpPr>
            <p:nvPr/>
          </p:nvSpPr>
          <p:spPr bwMode="auto">
            <a:xfrm>
              <a:off x="1650" y="2306"/>
              <a:ext cx="1088" cy="211"/>
            </a:xfrm>
            <a:prstGeom prst="rect">
              <a:avLst/>
            </a:prstGeom>
            <a:solidFill>
              <a:srgbClr val="F1E951"/>
            </a:solidFill>
            <a:ln w="9525">
              <a:noFill/>
              <a:miter lim="800000"/>
              <a:headEnd/>
              <a:tailEnd/>
            </a:ln>
          </p:spPr>
          <p:txBody>
            <a:bodyPr/>
            <a:lstStyle/>
            <a:p>
              <a:pPr algn="ctr" eaLnBrk="0" fontAlgn="t" hangingPunct="0"/>
              <a:r>
                <a:rPr kumimoji="1" lang="en-US" altLang="zh-CN" sz="1600" b="1">
                  <a:ea typeface="宋体" pitchFamily="2" charset="-122"/>
                  <a:cs typeface="Times New Roman" pitchFamily="18" charset="0"/>
                </a:rPr>
                <a:t>2</a:t>
              </a:r>
            </a:p>
          </p:txBody>
        </p:sp>
        <p:sp>
          <p:nvSpPr>
            <p:cNvPr id="46092" name="Rectangle 12"/>
            <p:cNvSpPr>
              <a:spLocks noChangeArrowheads="1"/>
            </p:cNvSpPr>
            <p:nvPr/>
          </p:nvSpPr>
          <p:spPr bwMode="auto">
            <a:xfrm>
              <a:off x="2738" y="2306"/>
              <a:ext cx="1122" cy="211"/>
            </a:xfrm>
            <a:prstGeom prst="rect">
              <a:avLst/>
            </a:prstGeom>
            <a:solidFill>
              <a:srgbClr val="F1E951"/>
            </a:solidFill>
            <a:ln w="9525">
              <a:noFill/>
              <a:miter lim="800000"/>
              <a:headEnd/>
              <a:tailEnd/>
            </a:ln>
          </p:spPr>
          <p:txBody>
            <a:bodyPr/>
            <a:lstStyle/>
            <a:p>
              <a:pPr algn="ctr" eaLnBrk="0" fontAlgn="t" hangingPunct="0"/>
              <a:r>
                <a:rPr kumimoji="1" lang="en-US" altLang="zh-CN" sz="1600" b="1">
                  <a:ea typeface="宋体" pitchFamily="2" charset="-122"/>
                  <a:cs typeface="Times New Roman" pitchFamily="18" charset="0"/>
                </a:rPr>
                <a:t>3</a:t>
              </a:r>
            </a:p>
          </p:txBody>
        </p:sp>
        <p:sp>
          <p:nvSpPr>
            <p:cNvPr id="46093" name="Rectangle 13"/>
            <p:cNvSpPr>
              <a:spLocks noChangeArrowheads="1"/>
            </p:cNvSpPr>
            <p:nvPr/>
          </p:nvSpPr>
          <p:spPr bwMode="auto">
            <a:xfrm>
              <a:off x="3860" y="2306"/>
              <a:ext cx="1340" cy="211"/>
            </a:xfrm>
            <a:prstGeom prst="rect">
              <a:avLst/>
            </a:prstGeom>
            <a:solidFill>
              <a:srgbClr val="F1E951"/>
            </a:solidFill>
            <a:ln w="9525">
              <a:noFill/>
              <a:miter lim="800000"/>
              <a:headEnd/>
              <a:tailEnd/>
            </a:ln>
          </p:spPr>
          <p:txBody>
            <a:bodyPr/>
            <a:lstStyle/>
            <a:p>
              <a:pPr algn="ctr" eaLnBrk="0" fontAlgn="t" hangingPunct="0"/>
              <a:r>
                <a:rPr kumimoji="1" lang="en-US" altLang="zh-CN" sz="1600" b="1">
                  <a:ea typeface="宋体" pitchFamily="2" charset="-122"/>
                  <a:cs typeface="Times New Roman" pitchFamily="18" charset="0"/>
                </a:rPr>
                <a:t>5</a:t>
              </a:r>
            </a:p>
          </p:txBody>
        </p:sp>
        <p:sp>
          <p:nvSpPr>
            <p:cNvPr id="46094" name="Rectangle 14"/>
            <p:cNvSpPr>
              <a:spLocks noChangeArrowheads="1"/>
            </p:cNvSpPr>
            <p:nvPr/>
          </p:nvSpPr>
          <p:spPr bwMode="auto">
            <a:xfrm>
              <a:off x="528" y="2517"/>
              <a:ext cx="1122" cy="211"/>
            </a:xfrm>
            <a:prstGeom prst="rect">
              <a:avLst/>
            </a:prstGeom>
            <a:solidFill>
              <a:srgbClr val="F1E951"/>
            </a:solidFill>
            <a:ln w="9525">
              <a:noFill/>
              <a:miter lim="800000"/>
              <a:headEnd/>
              <a:tailEnd/>
            </a:ln>
          </p:spPr>
          <p:txBody>
            <a:bodyPr anchor="ctr"/>
            <a:lstStyle/>
            <a:p>
              <a:pPr algn="ctr" eaLnBrk="0" fontAlgn="ctr" hangingPunct="0"/>
              <a:r>
                <a:rPr kumimoji="1" lang="en-US" altLang="zh-CN" sz="1600" b="1">
                  <a:ea typeface="宋体" pitchFamily="2" charset="-122"/>
                </a:rPr>
                <a:t>P2</a:t>
              </a:r>
              <a:endParaRPr kumimoji="1" lang="en-US" altLang="zh-CN" b="1">
                <a:solidFill>
                  <a:schemeClr val="bg2"/>
                </a:solidFill>
                <a:ea typeface="楷体_GB2312" pitchFamily="49" charset="-122"/>
              </a:endParaRPr>
            </a:p>
          </p:txBody>
        </p:sp>
        <p:sp>
          <p:nvSpPr>
            <p:cNvPr id="46095" name="Rectangle 15"/>
            <p:cNvSpPr>
              <a:spLocks noChangeArrowheads="1"/>
            </p:cNvSpPr>
            <p:nvPr/>
          </p:nvSpPr>
          <p:spPr bwMode="auto">
            <a:xfrm>
              <a:off x="1650" y="2517"/>
              <a:ext cx="1088"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a:ea typeface="宋体" pitchFamily="2" charset="-122"/>
                  <a:cs typeface="Times New Roman" pitchFamily="18" charset="0"/>
                </a:rPr>
                <a:t>4</a:t>
              </a:r>
            </a:p>
          </p:txBody>
        </p:sp>
        <p:sp>
          <p:nvSpPr>
            <p:cNvPr id="46096" name="Rectangle 16"/>
            <p:cNvSpPr>
              <a:spLocks noChangeArrowheads="1"/>
            </p:cNvSpPr>
            <p:nvPr/>
          </p:nvSpPr>
          <p:spPr bwMode="auto">
            <a:xfrm>
              <a:off x="2738" y="2517"/>
              <a:ext cx="1122" cy="211"/>
            </a:xfrm>
            <a:prstGeom prst="rect">
              <a:avLst/>
            </a:prstGeom>
            <a:solidFill>
              <a:srgbClr val="F1E951"/>
            </a:solidFill>
            <a:ln w="9525">
              <a:noFill/>
              <a:miter lim="800000"/>
              <a:headEnd/>
              <a:tailEnd/>
            </a:ln>
          </p:spPr>
          <p:txBody>
            <a:bodyPr/>
            <a:lstStyle/>
            <a:p>
              <a:pPr algn="ctr" eaLnBrk="0" fontAlgn="t" hangingPunct="0"/>
              <a:r>
                <a:rPr kumimoji="1" lang="en-US" altLang="zh-CN" sz="1600" b="1">
                  <a:ea typeface="宋体" pitchFamily="2" charset="-122"/>
                  <a:cs typeface="Times New Roman" pitchFamily="18" charset="0"/>
                </a:rPr>
                <a:t>6</a:t>
              </a:r>
            </a:p>
          </p:txBody>
        </p:sp>
        <p:sp>
          <p:nvSpPr>
            <p:cNvPr id="46097" name="Rectangle 17"/>
            <p:cNvSpPr>
              <a:spLocks noChangeArrowheads="1"/>
            </p:cNvSpPr>
            <p:nvPr/>
          </p:nvSpPr>
          <p:spPr bwMode="auto">
            <a:xfrm>
              <a:off x="3860" y="2517"/>
              <a:ext cx="1340"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8</a:t>
              </a:r>
              <a:endParaRPr kumimoji="1" lang="en-US" altLang="zh-CN" sz="1600" b="1" dirty="0">
                <a:ea typeface="宋体" pitchFamily="2" charset="-122"/>
                <a:cs typeface="Times New Roman" pitchFamily="18" charset="0"/>
              </a:endParaRPr>
            </a:p>
          </p:txBody>
        </p:sp>
        <p:sp>
          <p:nvSpPr>
            <p:cNvPr id="46098" name="Rectangle 18"/>
            <p:cNvSpPr>
              <a:spLocks noChangeArrowheads="1"/>
            </p:cNvSpPr>
            <p:nvPr/>
          </p:nvSpPr>
          <p:spPr bwMode="auto">
            <a:xfrm>
              <a:off x="528" y="2728"/>
              <a:ext cx="1122" cy="211"/>
            </a:xfrm>
            <a:prstGeom prst="rect">
              <a:avLst/>
            </a:prstGeom>
            <a:solidFill>
              <a:srgbClr val="F1E951"/>
            </a:solidFill>
            <a:ln w="9525">
              <a:noFill/>
              <a:miter lim="800000"/>
              <a:headEnd/>
              <a:tailEnd/>
            </a:ln>
          </p:spPr>
          <p:txBody>
            <a:bodyPr anchor="ctr"/>
            <a:lstStyle/>
            <a:p>
              <a:pPr algn="ctr" eaLnBrk="0" fontAlgn="ctr" hangingPunct="0"/>
              <a:r>
                <a:rPr kumimoji="1" lang="en-US" altLang="zh-CN" sz="1600" b="1">
                  <a:ea typeface="宋体" pitchFamily="2" charset="-122"/>
                </a:rPr>
                <a:t>P3</a:t>
              </a:r>
              <a:endParaRPr kumimoji="1" lang="en-US" altLang="zh-CN" b="1">
                <a:solidFill>
                  <a:schemeClr val="bg2"/>
                </a:solidFill>
                <a:ea typeface="楷体_GB2312" pitchFamily="49" charset="-122"/>
              </a:endParaRPr>
            </a:p>
          </p:txBody>
        </p:sp>
        <p:sp>
          <p:nvSpPr>
            <p:cNvPr id="46099" name="Rectangle 19"/>
            <p:cNvSpPr>
              <a:spLocks noChangeArrowheads="1"/>
            </p:cNvSpPr>
            <p:nvPr/>
          </p:nvSpPr>
          <p:spPr bwMode="auto">
            <a:xfrm>
              <a:off x="1650" y="2728"/>
              <a:ext cx="1088"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6</a:t>
              </a:r>
              <a:endParaRPr kumimoji="1" lang="en-US" altLang="zh-CN" sz="1600" b="1" dirty="0">
                <a:ea typeface="宋体" pitchFamily="2" charset="-122"/>
                <a:cs typeface="Times New Roman" pitchFamily="18" charset="0"/>
              </a:endParaRPr>
            </a:p>
          </p:txBody>
        </p:sp>
        <p:sp>
          <p:nvSpPr>
            <p:cNvPr id="46100" name="Rectangle 20"/>
            <p:cNvSpPr>
              <a:spLocks noChangeArrowheads="1"/>
            </p:cNvSpPr>
            <p:nvPr/>
          </p:nvSpPr>
          <p:spPr bwMode="auto">
            <a:xfrm>
              <a:off x="2738" y="2728"/>
              <a:ext cx="1122"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9</a:t>
              </a:r>
              <a:endParaRPr kumimoji="1" lang="en-US" altLang="zh-CN" sz="1600" b="1" dirty="0">
                <a:ea typeface="宋体" pitchFamily="2" charset="-122"/>
                <a:cs typeface="Times New Roman" pitchFamily="18" charset="0"/>
              </a:endParaRPr>
            </a:p>
          </p:txBody>
        </p:sp>
        <p:sp>
          <p:nvSpPr>
            <p:cNvPr id="46101" name="Rectangle 21"/>
            <p:cNvSpPr>
              <a:spLocks noChangeArrowheads="1"/>
            </p:cNvSpPr>
            <p:nvPr/>
          </p:nvSpPr>
          <p:spPr bwMode="auto">
            <a:xfrm>
              <a:off x="3860" y="2728"/>
              <a:ext cx="1340"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12</a:t>
              </a:r>
              <a:endParaRPr kumimoji="1" lang="en-US" altLang="zh-CN" sz="1600" b="1" dirty="0">
                <a:ea typeface="宋体" pitchFamily="2" charset="-122"/>
                <a:cs typeface="Times New Roman" pitchFamily="18" charset="0"/>
              </a:endParaRPr>
            </a:p>
          </p:txBody>
        </p:sp>
        <p:sp>
          <p:nvSpPr>
            <p:cNvPr id="46102" name="Line 22"/>
            <p:cNvSpPr>
              <a:spLocks noChangeShapeType="1"/>
            </p:cNvSpPr>
            <p:nvPr/>
          </p:nvSpPr>
          <p:spPr bwMode="auto">
            <a:xfrm>
              <a:off x="1650" y="2016"/>
              <a:ext cx="0" cy="290"/>
            </a:xfrm>
            <a:prstGeom prst="line">
              <a:avLst/>
            </a:prstGeom>
            <a:noFill/>
            <a:ln w="12700" algn="ctr">
              <a:solidFill>
                <a:srgbClr val="808080"/>
              </a:solidFill>
              <a:round/>
              <a:headEnd/>
              <a:tailEnd/>
            </a:ln>
          </p:spPr>
          <p:txBody>
            <a:bodyPr/>
            <a:lstStyle/>
            <a:p>
              <a:endParaRPr lang="zh-CN" altLang="en-US"/>
            </a:p>
          </p:txBody>
        </p:sp>
        <p:sp>
          <p:nvSpPr>
            <p:cNvPr id="46103" name="Line 23"/>
            <p:cNvSpPr>
              <a:spLocks noChangeShapeType="1"/>
            </p:cNvSpPr>
            <p:nvPr/>
          </p:nvSpPr>
          <p:spPr bwMode="auto">
            <a:xfrm>
              <a:off x="1650" y="2306"/>
              <a:ext cx="0" cy="633"/>
            </a:xfrm>
            <a:prstGeom prst="line">
              <a:avLst/>
            </a:prstGeom>
            <a:noFill/>
            <a:ln w="12700" algn="ctr">
              <a:solidFill>
                <a:srgbClr val="000000"/>
              </a:solidFill>
              <a:round/>
              <a:headEnd/>
              <a:tailEnd/>
            </a:ln>
          </p:spPr>
          <p:txBody>
            <a:bodyPr/>
            <a:lstStyle/>
            <a:p>
              <a:endParaRPr lang="zh-CN" altLang="en-US"/>
            </a:p>
          </p:txBody>
        </p:sp>
        <p:sp>
          <p:nvSpPr>
            <p:cNvPr id="46104" name="Line 24"/>
            <p:cNvSpPr>
              <a:spLocks noChangeShapeType="1"/>
            </p:cNvSpPr>
            <p:nvPr/>
          </p:nvSpPr>
          <p:spPr bwMode="auto">
            <a:xfrm>
              <a:off x="2738" y="2016"/>
              <a:ext cx="0" cy="290"/>
            </a:xfrm>
            <a:prstGeom prst="line">
              <a:avLst/>
            </a:prstGeom>
            <a:noFill/>
            <a:ln w="12700" algn="ctr">
              <a:solidFill>
                <a:srgbClr val="808080"/>
              </a:solidFill>
              <a:round/>
              <a:headEnd/>
              <a:tailEnd/>
            </a:ln>
          </p:spPr>
          <p:txBody>
            <a:bodyPr/>
            <a:lstStyle/>
            <a:p>
              <a:endParaRPr lang="zh-CN" altLang="en-US"/>
            </a:p>
          </p:txBody>
        </p:sp>
        <p:sp>
          <p:nvSpPr>
            <p:cNvPr id="46105" name="Line 25"/>
            <p:cNvSpPr>
              <a:spLocks noChangeShapeType="1"/>
            </p:cNvSpPr>
            <p:nvPr/>
          </p:nvSpPr>
          <p:spPr bwMode="auto">
            <a:xfrm>
              <a:off x="2738" y="2306"/>
              <a:ext cx="0" cy="633"/>
            </a:xfrm>
            <a:prstGeom prst="line">
              <a:avLst/>
            </a:prstGeom>
            <a:noFill/>
            <a:ln w="12700" algn="ctr">
              <a:solidFill>
                <a:srgbClr val="000000"/>
              </a:solidFill>
              <a:round/>
              <a:headEnd/>
              <a:tailEnd/>
            </a:ln>
          </p:spPr>
          <p:txBody>
            <a:bodyPr/>
            <a:lstStyle/>
            <a:p>
              <a:endParaRPr lang="zh-CN" altLang="en-US"/>
            </a:p>
          </p:txBody>
        </p:sp>
        <p:sp>
          <p:nvSpPr>
            <p:cNvPr id="46106" name="Line 26"/>
            <p:cNvSpPr>
              <a:spLocks noChangeShapeType="1"/>
            </p:cNvSpPr>
            <p:nvPr/>
          </p:nvSpPr>
          <p:spPr bwMode="auto">
            <a:xfrm>
              <a:off x="3860" y="2016"/>
              <a:ext cx="0" cy="290"/>
            </a:xfrm>
            <a:prstGeom prst="line">
              <a:avLst/>
            </a:prstGeom>
            <a:noFill/>
            <a:ln w="12700" algn="ctr">
              <a:solidFill>
                <a:srgbClr val="808080"/>
              </a:solidFill>
              <a:round/>
              <a:headEnd/>
              <a:tailEnd/>
            </a:ln>
          </p:spPr>
          <p:txBody>
            <a:bodyPr/>
            <a:lstStyle/>
            <a:p>
              <a:endParaRPr lang="zh-CN" altLang="en-US"/>
            </a:p>
          </p:txBody>
        </p:sp>
        <p:sp>
          <p:nvSpPr>
            <p:cNvPr id="46107" name="Line 27"/>
            <p:cNvSpPr>
              <a:spLocks noChangeShapeType="1"/>
            </p:cNvSpPr>
            <p:nvPr/>
          </p:nvSpPr>
          <p:spPr bwMode="auto">
            <a:xfrm>
              <a:off x="3860" y="2306"/>
              <a:ext cx="0" cy="633"/>
            </a:xfrm>
            <a:prstGeom prst="line">
              <a:avLst/>
            </a:prstGeom>
            <a:noFill/>
            <a:ln w="12700" algn="ctr">
              <a:solidFill>
                <a:srgbClr val="000000"/>
              </a:solidFill>
              <a:round/>
              <a:headEnd/>
              <a:tailEnd/>
            </a:ln>
          </p:spPr>
          <p:txBody>
            <a:bodyPr/>
            <a:lstStyle/>
            <a:p>
              <a:endParaRPr lang="zh-CN" altLang="en-US"/>
            </a:p>
          </p:txBody>
        </p:sp>
        <p:sp>
          <p:nvSpPr>
            <p:cNvPr id="46108" name="Line 28"/>
            <p:cNvSpPr>
              <a:spLocks noChangeShapeType="1"/>
            </p:cNvSpPr>
            <p:nvPr/>
          </p:nvSpPr>
          <p:spPr bwMode="auto">
            <a:xfrm>
              <a:off x="528" y="2306"/>
              <a:ext cx="4672" cy="0"/>
            </a:xfrm>
            <a:prstGeom prst="line">
              <a:avLst/>
            </a:prstGeom>
            <a:noFill/>
            <a:ln w="12700" algn="ctr">
              <a:solidFill>
                <a:srgbClr val="808080"/>
              </a:solidFill>
              <a:round/>
              <a:headEnd/>
              <a:tailEnd/>
            </a:ln>
          </p:spPr>
          <p:txBody>
            <a:bodyPr/>
            <a:lstStyle/>
            <a:p>
              <a:endParaRPr lang="zh-CN" altLang="en-US"/>
            </a:p>
          </p:txBody>
        </p:sp>
        <p:sp>
          <p:nvSpPr>
            <p:cNvPr id="46109" name="Line 29"/>
            <p:cNvSpPr>
              <a:spLocks noChangeShapeType="1"/>
            </p:cNvSpPr>
            <p:nvPr/>
          </p:nvSpPr>
          <p:spPr bwMode="auto">
            <a:xfrm>
              <a:off x="528" y="2517"/>
              <a:ext cx="1122" cy="0"/>
            </a:xfrm>
            <a:prstGeom prst="line">
              <a:avLst/>
            </a:prstGeom>
            <a:noFill/>
            <a:ln w="12700" algn="ctr">
              <a:solidFill>
                <a:srgbClr val="808080"/>
              </a:solidFill>
              <a:round/>
              <a:headEnd/>
              <a:tailEnd/>
            </a:ln>
          </p:spPr>
          <p:txBody>
            <a:bodyPr/>
            <a:lstStyle/>
            <a:p>
              <a:endParaRPr lang="zh-CN" altLang="en-US"/>
            </a:p>
          </p:txBody>
        </p:sp>
        <p:sp>
          <p:nvSpPr>
            <p:cNvPr id="46110" name="Line 30"/>
            <p:cNvSpPr>
              <a:spLocks noChangeShapeType="1"/>
            </p:cNvSpPr>
            <p:nvPr/>
          </p:nvSpPr>
          <p:spPr bwMode="auto">
            <a:xfrm>
              <a:off x="1650" y="2517"/>
              <a:ext cx="3550" cy="0"/>
            </a:xfrm>
            <a:prstGeom prst="line">
              <a:avLst/>
            </a:prstGeom>
            <a:noFill/>
            <a:ln w="12700" algn="ctr">
              <a:solidFill>
                <a:srgbClr val="000000"/>
              </a:solidFill>
              <a:round/>
              <a:headEnd/>
              <a:tailEnd/>
            </a:ln>
          </p:spPr>
          <p:txBody>
            <a:bodyPr/>
            <a:lstStyle/>
            <a:p>
              <a:endParaRPr lang="zh-CN" altLang="en-US"/>
            </a:p>
          </p:txBody>
        </p:sp>
        <p:sp>
          <p:nvSpPr>
            <p:cNvPr id="46111" name="Line 31"/>
            <p:cNvSpPr>
              <a:spLocks noChangeShapeType="1"/>
            </p:cNvSpPr>
            <p:nvPr/>
          </p:nvSpPr>
          <p:spPr bwMode="auto">
            <a:xfrm>
              <a:off x="528" y="2728"/>
              <a:ext cx="1122" cy="0"/>
            </a:xfrm>
            <a:prstGeom prst="line">
              <a:avLst/>
            </a:prstGeom>
            <a:noFill/>
            <a:ln w="12700" algn="ctr">
              <a:solidFill>
                <a:srgbClr val="808080"/>
              </a:solidFill>
              <a:round/>
              <a:headEnd/>
              <a:tailEnd/>
            </a:ln>
          </p:spPr>
          <p:txBody>
            <a:bodyPr/>
            <a:lstStyle/>
            <a:p>
              <a:endParaRPr lang="zh-CN" altLang="en-US"/>
            </a:p>
          </p:txBody>
        </p:sp>
        <p:sp>
          <p:nvSpPr>
            <p:cNvPr id="46112" name="Line 32"/>
            <p:cNvSpPr>
              <a:spLocks noChangeShapeType="1"/>
            </p:cNvSpPr>
            <p:nvPr/>
          </p:nvSpPr>
          <p:spPr bwMode="auto">
            <a:xfrm>
              <a:off x="1650" y="2728"/>
              <a:ext cx="3550" cy="0"/>
            </a:xfrm>
            <a:prstGeom prst="line">
              <a:avLst/>
            </a:prstGeom>
            <a:noFill/>
            <a:ln w="12700" algn="ctr">
              <a:solidFill>
                <a:srgbClr val="000000"/>
              </a:solidFill>
              <a:round/>
              <a:headEnd/>
              <a:tailEnd/>
            </a:ln>
          </p:spPr>
          <p:txBody>
            <a:bodyPr/>
            <a:lstStyle/>
            <a:p>
              <a:endParaRPr lang="zh-CN" altLang="en-US"/>
            </a:p>
          </p:txBody>
        </p:sp>
        <p:sp>
          <p:nvSpPr>
            <p:cNvPr id="46113" name="Line 33"/>
            <p:cNvSpPr>
              <a:spLocks noChangeShapeType="1"/>
            </p:cNvSpPr>
            <p:nvPr/>
          </p:nvSpPr>
          <p:spPr bwMode="auto">
            <a:xfrm>
              <a:off x="528" y="2016"/>
              <a:ext cx="0" cy="923"/>
            </a:xfrm>
            <a:prstGeom prst="line">
              <a:avLst/>
            </a:prstGeom>
            <a:noFill/>
            <a:ln w="25400" algn="ctr">
              <a:solidFill>
                <a:srgbClr val="808080"/>
              </a:solidFill>
              <a:round/>
              <a:headEnd/>
              <a:tailEnd/>
            </a:ln>
          </p:spPr>
          <p:txBody>
            <a:bodyPr/>
            <a:lstStyle/>
            <a:p>
              <a:endParaRPr lang="zh-CN" altLang="en-US"/>
            </a:p>
          </p:txBody>
        </p:sp>
        <p:sp>
          <p:nvSpPr>
            <p:cNvPr id="46114" name="Line 34"/>
            <p:cNvSpPr>
              <a:spLocks noChangeShapeType="1"/>
            </p:cNvSpPr>
            <p:nvPr/>
          </p:nvSpPr>
          <p:spPr bwMode="auto">
            <a:xfrm>
              <a:off x="5200" y="2016"/>
              <a:ext cx="0" cy="290"/>
            </a:xfrm>
            <a:prstGeom prst="line">
              <a:avLst/>
            </a:prstGeom>
            <a:noFill/>
            <a:ln w="12700" algn="ctr">
              <a:solidFill>
                <a:srgbClr val="808080"/>
              </a:solidFill>
              <a:round/>
              <a:headEnd/>
              <a:tailEnd/>
            </a:ln>
          </p:spPr>
          <p:txBody>
            <a:bodyPr/>
            <a:lstStyle/>
            <a:p>
              <a:endParaRPr lang="zh-CN" altLang="en-US"/>
            </a:p>
          </p:txBody>
        </p:sp>
        <p:sp>
          <p:nvSpPr>
            <p:cNvPr id="46115" name="Line 35"/>
            <p:cNvSpPr>
              <a:spLocks noChangeShapeType="1"/>
            </p:cNvSpPr>
            <p:nvPr/>
          </p:nvSpPr>
          <p:spPr bwMode="auto">
            <a:xfrm>
              <a:off x="5200" y="2306"/>
              <a:ext cx="0" cy="633"/>
            </a:xfrm>
            <a:prstGeom prst="line">
              <a:avLst/>
            </a:prstGeom>
            <a:noFill/>
            <a:ln w="12700" algn="ctr">
              <a:solidFill>
                <a:srgbClr val="000000"/>
              </a:solidFill>
              <a:round/>
              <a:headEnd/>
              <a:tailEnd/>
            </a:ln>
          </p:spPr>
          <p:txBody>
            <a:bodyPr/>
            <a:lstStyle/>
            <a:p>
              <a:endParaRPr lang="zh-CN" altLang="en-US"/>
            </a:p>
          </p:txBody>
        </p:sp>
        <p:sp>
          <p:nvSpPr>
            <p:cNvPr id="46116" name="Line 36"/>
            <p:cNvSpPr>
              <a:spLocks noChangeShapeType="1"/>
            </p:cNvSpPr>
            <p:nvPr/>
          </p:nvSpPr>
          <p:spPr bwMode="auto">
            <a:xfrm>
              <a:off x="528" y="2016"/>
              <a:ext cx="4672" cy="0"/>
            </a:xfrm>
            <a:prstGeom prst="line">
              <a:avLst/>
            </a:prstGeom>
            <a:noFill/>
            <a:ln w="25400" algn="ctr">
              <a:solidFill>
                <a:srgbClr val="808080"/>
              </a:solidFill>
              <a:round/>
              <a:headEnd/>
              <a:tailEnd/>
            </a:ln>
          </p:spPr>
          <p:txBody>
            <a:bodyPr/>
            <a:lstStyle/>
            <a:p>
              <a:endParaRPr lang="zh-CN" altLang="en-US"/>
            </a:p>
          </p:txBody>
        </p:sp>
        <p:sp>
          <p:nvSpPr>
            <p:cNvPr id="46117" name="Line 37"/>
            <p:cNvSpPr>
              <a:spLocks noChangeShapeType="1"/>
            </p:cNvSpPr>
            <p:nvPr/>
          </p:nvSpPr>
          <p:spPr bwMode="auto">
            <a:xfrm>
              <a:off x="528" y="2939"/>
              <a:ext cx="1122" cy="0"/>
            </a:xfrm>
            <a:prstGeom prst="line">
              <a:avLst/>
            </a:prstGeom>
            <a:noFill/>
            <a:ln w="12700" algn="ctr">
              <a:solidFill>
                <a:srgbClr val="808080"/>
              </a:solidFill>
              <a:round/>
              <a:headEnd/>
              <a:tailEnd/>
            </a:ln>
          </p:spPr>
          <p:txBody>
            <a:bodyPr/>
            <a:lstStyle/>
            <a:p>
              <a:endParaRPr lang="zh-CN" altLang="en-US"/>
            </a:p>
          </p:txBody>
        </p:sp>
        <p:sp>
          <p:nvSpPr>
            <p:cNvPr id="46118" name="Line 38"/>
            <p:cNvSpPr>
              <a:spLocks noChangeShapeType="1"/>
            </p:cNvSpPr>
            <p:nvPr/>
          </p:nvSpPr>
          <p:spPr bwMode="auto">
            <a:xfrm>
              <a:off x="1650" y="2939"/>
              <a:ext cx="3550" cy="0"/>
            </a:xfrm>
            <a:prstGeom prst="line">
              <a:avLst/>
            </a:prstGeom>
            <a:noFill/>
            <a:ln w="12700" algn="ctr">
              <a:solidFill>
                <a:srgbClr val="000000"/>
              </a:solidFill>
              <a:round/>
              <a:headEnd/>
              <a:tailEnd/>
            </a:ln>
          </p:spPr>
          <p:txBody>
            <a:bodyPr/>
            <a:lstStyle/>
            <a:p>
              <a:endParaRPr lang="zh-CN" altLang="en-US"/>
            </a:p>
          </p:txBody>
        </p:sp>
        <p:sp>
          <p:nvSpPr>
            <p:cNvPr id="46119" name="Rectangle 40"/>
            <p:cNvSpPr>
              <a:spLocks noChangeArrowheads="1"/>
            </p:cNvSpPr>
            <p:nvPr/>
          </p:nvSpPr>
          <p:spPr bwMode="auto">
            <a:xfrm>
              <a:off x="528" y="2924"/>
              <a:ext cx="1122" cy="211"/>
            </a:xfrm>
            <a:prstGeom prst="rect">
              <a:avLst/>
            </a:prstGeom>
            <a:solidFill>
              <a:srgbClr val="F1E951"/>
            </a:solidFill>
            <a:ln w="9525">
              <a:noFill/>
              <a:miter lim="800000"/>
              <a:headEnd/>
              <a:tailEnd/>
            </a:ln>
          </p:spPr>
          <p:txBody>
            <a:bodyPr anchor="ctr"/>
            <a:lstStyle/>
            <a:p>
              <a:pPr algn="ctr" eaLnBrk="0" fontAlgn="ctr" hangingPunct="0"/>
              <a:r>
                <a:rPr kumimoji="1" lang="en-US" altLang="zh-CN" sz="1600" b="1">
                  <a:ea typeface="宋体" pitchFamily="2" charset="-122"/>
                </a:rPr>
                <a:t>P4</a:t>
              </a:r>
              <a:endParaRPr kumimoji="1" lang="en-US" altLang="zh-CN" b="1">
                <a:ea typeface="楷体_GB2312" pitchFamily="49" charset="-122"/>
              </a:endParaRPr>
            </a:p>
          </p:txBody>
        </p:sp>
        <p:sp>
          <p:nvSpPr>
            <p:cNvPr id="46120" name="Rectangle 41"/>
            <p:cNvSpPr>
              <a:spLocks noChangeArrowheads="1"/>
            </p:cNvSpPr>
            <p:nvPr/>
          </p:nvSpPr>
          <p:spPr bwMode="auto">
            <a:xfrm>
              <a:off x="1650" y="2924"/>
              <a:ext cx="1088"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8</a:t>
              </a:r>
              <a:endParaRPr kumimoji="1" lang="en-US" altLang="zh-CN" sz="1600" b="1" dirty="0">
                <a:ea typeface="宋体" pitchFamily="2" charset="-122"/>
                <a:cs typeface="Times New Roman" pitchFamily="18" charset="0"/>
              </a:endParaRPr>
            </a:p>
          </p:txBody>
        </p:sp>
        <p:sp>
          <p:nvSpPr>
            <p:cNvPr id="46121" name="Rectangle 42"/>
            <p:cNvSpPr>
              <a:spLocks noChangeArrowheads="1"/>
            </p:cNvSpPr>
            <p:nvPr/>
          </p:nvSpPr>
          <p:spPr bwMode="auto">
            <a:xfrm>
              <a:off x="2738" y="2924"/>
              <a:ext cx="1122"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12</a:t>
              </a:r>
              <a:endParaRPr kumimoji="1" lang="en-US" altLang="zh-CN" sz="1600" b="1" dirty="0">
                <a:ea typeface="宋体" pitchFamily="2" charset="-122"/>
                <a:cs typeface="Times New Roman" pitchFamily="18" charset="0"/>
              </a:endParaRPr>
            </a:p>
          </p:txBody>
        </p:sp>
        <p:sp>
          <p:nvSpPr>
            <p:cNvPr id="46122" name="Rectangle 43"/>
            <p:cNvSpPr>
              <a:spLocks noChangeArrowheads="1"/>
            </p:cNvSpPr>
            <p:nvPr/>
          </p:nvSpPr>
          <p:spPr bwMode="auto">
            <a:xfrm>
              <a:off x="3860" y="2924"/>
              <a:ext cx="1340"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18</a:t>
              </a:r>
              <a:endParaRPr kumimoji="1" lang="en-US" altLang="zh-CN" sz="1600" b="1" dirty="0">
                <a:ea typeface="宋体" pitchFamily="2" charset="-122"/>
                <a:cs typeface="Times New Roman" pitchFamily="18" charset="0"/>
              </a:endParaRPr>
            </a:p>
          </p:txBody>
        </p:sp>
        <p:sp>
          <p:nvSpPr>
            <p:cNvPr id="46123" name="Line 44"/>
            <p:cNvSpPr>
              <a:spLocks noChangeShapeType="1"/>
            </p:cNvSpPr>
            <p:nvPr/>
          </p:nvSpPr>
          <p:spPr bwMode="auto">
            <a:xfrm>
              <a:off x="1650" y="2924"/>
              <a:ext cx="0" cy="211"/>
            </a:xfrm>
            <a:prstGeom prst="line">
              <a:avLst/>
            </a:prstGeom>
            <a:noFill/>
            <a:ln w="12700" algn="ctr">
              <a:solidFill>
                <a:srgbClr val="000000"/>
              </a:solidFill>
              <a:round/>
              <a:headEnd/>
              <a:tailEnd/>
            </a:ln>
          </p:spPr>
          <p:txBody>
            <a:bodyPr/>
            <a:lstStyle/>
            <a:p>
              <a:endParaRPr lang="zh-CN" altLang="en-US"/>
            </a:p>
          </p:txBody>
        </p:sp>
        <p:sp>
          <p:nvSpPr>
            <p:cNvPr id="46124" name="Line 45"/>
            <p:cNvSpPr>
              <a:spLocks noChangeShapeType="1"/>
            </p:cNvSpPr>
            <p:nvPr/>
          </p:nvSpPr>
          <p:spPr bwMode="auto">
            <a:xfrm>
              <a:off x="2738" y="2924"/>
              <a:ext cx="0" cy="211"/>
            </a:xfrm>
            <a:prstGeom prst="line">
              <a:avLst/>
            </a:prstGeom>
            <a:noFill/>
            <a:ln w="12700" algn="ctr">
              <a:solidFill>
                <a:srgbClr val="000000"/>
              </a:solidFill>
              <a:round/>
              <a:headEnd/>
              <a:tailEnd/>
            </a:ln>
          </p:spPr>
          <p:txBody>
            <a:bodyPr/>
            <a:lstStyle/>
            <a:p>
              <a:endParaRPr lang="zh-CN" altLang="en-US"/>
            </a:p>
          </p:txBody>
        </p:sp>
        <p:sp>
          <p:nvSpPr>
            <p:cNvPr id="46125" name="Line 46"/>
            <p:cNvSpPr>
              <a:spLocks noChangeShapeType="1"/>
            </p:cNvSpPr>
            <p:nvPr/>
          </p:nvSpPr>
          <p:spPr bwMode="auto">
            <a:xfrm>
              <a:off x="3860" y="2924"/>
              <a:ext cx="0" cy="211"/>
            </a:xfrm>
            <a:prstGeom prst="line">
              <a:avLst/>
            </a:prstGeom>
            <a:noFill/>
            <a:ln w="12700" algn="ctr">
              <a:solidFill>
                <a:srgbClr val="000000"/>
              </a:solidFill>
              <a:round/>
              <a:headEnd/>
              <a:tailEnd/>
            </a:ln>
          </p:spPr>
          <p:txBody>
            <a:bodyPr/>
            <a:lstStyle/>
            <a:p>
              <a:endParaRPr lang="zh-CN" altLang="en-US"/>
            </a:p>
          </p:txBody>
        </p:sp>
        <p:sp>
          <p:nvSpPr>
            <p:cNvPr id="46126" name="Line 47"/>
            <p:cNvSpPr>
              <a:spLocks noChangeShapeType="1"/>
            </p:cNvSpPr>
            <p:nvPr/>
          </p:nvSpPr>
          <p:spPr bwMode="auto">
            <a:xfrm>
              <a:off x="528" y="2924"/>
              <a:ext cx="0" cy="211"/>
            </a:xfrm>
            <a:prstGeom prst="line">
              <a:avLst/>
            </a:prstGeom>
            <a:noFill/>
            <a:ln w="25400" algn="ctr">
              <a:solidFill>
                <a:srgbClr val="808080"/>
              </a:solidFill>
              <a:round/>
              <a:headEnd/>
              <a:tailEnd/>
            </a:ln>
          </p:spPr>
          <p:txBody>
            <a:bodyPr/>
            <a:lstStyle/>
            <a:p>
              <a:endParaRPr lang="zh-CN" altLang="en-US"/>
            </a:p>
          </p:txBody>
        </p:sp>
        <p:sp>
          <p:nvSpPr>
            <p:cNvPr id="46127" name="Line 48"/>
            <p:cNvSpPr>
              <a:spLocks noChangeShapeType="1"/>
            </p:cNvSpPr>
            <p:nvPr/>
          </p:nvSpPr>
          <p:spPr bwMode="auto">
            <a:xfrm>
              <a:off x="5200" y="2924"/>
              <a:ext cx="0" cy="211"/>
            </a:xfrm>
            <a:prstGeom prst="line">
              <a:avLst/>
            </a:prstGeom>
            <a:noFill/>
            <a:ln w="12700" algn="ctr">
              <a:solidFill>
                <a:srgbClr val="000000"/>
              </a:solidFill>
              <a:round/>
              <a:headEnd/>
              <a:tailEnd/>
            </a:ln>
          </p:spPr>
          <p:txBody>
            <a:bodyPr/>
            <a:lstStyle/>
            <a:p>
              <a:endParaRPr lang="zh-CN" altLang="en-US"/>
            </a:p>
          </p:txBody>
        </p:sp>
        <p:sp>
          <p:nvSpPr>
            <p:cNvPr id="46128" name="Line 49"/>
            <p:cNvSpPr>
              <a:spLocks noChangeShapeType="1"/>
            </p:cNvSpPr>
            <p:nvPr/>
          </p:nvSpPr>
          <p:spPr bwMode="auto">
            <a:xfrm>
              <a:off x="528" y="2924"/>
              <a:ext cx="1122" cy="0"/>
            </a:xfrm>
            <a:prstGeom prst="line">
              <a:avLst/>
            </a:prstGeom>
            <a:noFill/>
            <a:ln w="12700" algn="ctr">
              <a:solidFill>
                <a:srgbClr val="808080"/>
              </a:solidFill>
              <a:round/>
              <a:headEnd/>
              <a:tailEnd/>
            </a:ln>
          </p:spPr>
          <p:txBody>
            <a:bodyPr/>
            <a:lstStyle/>
            <a:p>
              <a:endParaRPr lang="zh-CN" altLang="en-US"/>
            </a:p>
          </p:txBody>
        </p:sp>
        <p:sp>
          <p:nvSpPr>
            <p:cNvPr id="46129" name="Line 50"/>
            <p:cNvSpPr>
              <a:spLocks noChangeShapeType="1"/>
            </p:cNvSpPr>
            <p:nvPr/>
          </p:nvSpPr>
          <p:spPr bwMode="auto">
            <a:xfrm>
              <a:off x="1650" y="2924"/>
              <a:ext cx="3550" cy="0"/>
            </a:xfrm>
            <a:prstGeom prst="line">
              <a:avLst/>
            </a:prstGeom>
            <a:noFill/>
            <a:ln w="12700" algn="ctr">
              <a:solidFill>
                <a:srgbClr val="000000"/>
              </a:solidFill>
              <a:round/>
              <a:headEnd/>
              <a:tailEnd/>
            </a:ln>
          </p:spPr>
          <p:txBody>
            <a:bodyPr/>
            <a:lstStyle/>
            <a:p>
              <a:endParaRPr lang="zh-CN" altLang="en-US"/>
            </a:p>
          </p:txBody>
        </p:sp>
        <p:sp>
          <p:nvSpPr>
            <p:cNvPr id="46130" name="Line 51"/>
            <p:cNvSpPr>
              <a:spLocks noChangeShapeType="1"/>
            </p:cNvSpPr>
            <p:nvPr/>
          </p:nvSpPr>
          <p:spPr bwMode="auto">
            <a:xfrm>
              <a:off x="528" y="3135"/>
              <a:ext cx="1122" cy="0"/>
            </a:xfrm>
            <a:prstGeom prst="line">
              <a:avLst/>
            </a:prstGeom>
            <a:noFill/>
            <a:ln w="12700" algn="ctr">
              <a:solidFill>
                <a:srgbClr val="808080"/>
              </a:solidFill>
              <a:round/>
              <a:headEnd/>
              <a:tailEnd/>
            </a:ln>
          </p:spPr>
          <p:txBody>
            <a:bodyPr/>
            <a:lstStyle/>
            <a:p>
              <a:endParaRPr lang="zh-CN" altLang="en-US"/>
            </a:p>
          </p:txBody>
        </p:sp>
        <p:sp>
          <p:nvSpPr>
            <p:cNvPr id="46131" name="Line 52"/>
            <p:cNvSpPr>
              <a:spLocks noChangeShapeType="1"/>
            </p:cNvSpPr>
            <p:nvPr/>
          </p:nvSpPr>
          <p:spPr bwMode="auto">
            <a:xfrm>
              <a:off x="1650" y="3135"/>
              <a:ext cx="3550" cy="0"/>
            </a:xfrm>
            <a:prstGeom prst="line">
              <a:avLst/>
            </a:prstGeom>
            <a:noFill/>
            <a:ln w="12700" algn="ctr">
              <a:solidFill>
                <a:srgbClr val="000000"/>
              </a:solidFill>
              <a:round/>
              <a:headEnd/>
              <a:tailEnd/>
            </a:ln>
          </p:spPr>
          <p:txBody>
            <a:bodyPr/>
            <a:lstStyle/>
            <a:p>
              <a:endParaRPr lang="zh-CN" altLang="en-US"/>
            </a:p>
          </p:txBody>
        </p:sp>
      </p:grpSp>
      <p:sp>
        <p:nvSpPr>
          <p:cNvPr id="66616" name="Rectangle 56"/>
          <p:cNvSpPr>
            <a:spLocks noChangeArrowheads="1"/>
          </p:cNvSpPr>
          <p:nvPr/>
        </p:nvSpPr>
        <p:spPr bwMode="auto">
          <a:xfrm>
            <a:off x="762000" y="4114800"/>
            <a:ext cx="7696200" cy="2585323"/>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a:lnSpc>
                <a:spcPct val="150000"/>
              </a:lnSpc>
              <a:defRPr/>
            </a:pPr>
            <a:r>
              <a:rPr lang="zh-CN" altLang="en-US" dirty="0"/>
              <a:t>此外，产品的市场实际价格会根据市场供需关系的变化而有波动，每两个季度调整一次价格。具体的波动办法是：</a:t>
            </a:r>
          </a:p>
          <a:p>
            <a:pPr>
              <a:lnSpc>
                <a:spcPct val="150000"/>
              </a:lnSpc>
              <a:defRPr/>
            </a:pPr>
            <a:r>
              <a:rPr lang="en-US" altLang="zh-CN" dirty="0">
                <a:solidFill>
                  <a:srgbClr val="990000"/>
                </a:solidFill>
              </a:rPr>
              <a:t>x=Σ</a:t>
            </a:r>
            <a:r>
              <a:rPr lang="zh-CN" altLang="en-US" dirty="0">
                <a:solidFill>
                  <a:srgbClr val="990000"/>
                </a:solidFill>
              </a:rPr>
              <a:t>单产品前两个季度销售前库存量</a:t>
            </a:r>
            <a:r>
              <a:rPr lang="en-US" altLang="zh-CN" dirty="0">
                <a:solidFill>
                  <a:srgbClr val="990000"/>
                </a:solidFill>
              </a:rPr>
              <a:t>/Σ</a:t>
            </a:r>
            <a:r>
              <a:rPr lang="zh-CN" altLang="en-US" dirty="0">
                <a:solidFill>
                  <a:srgbClr val="990000"/>
                </a:solidFill>
              </a:rPr>
              <a:t>单产品前两个季度市场需求量</a:t>
            </a:r>
          </a:p>
          <a:p>
            <a:pPr>
              <a:lnSpc>
                <a:spcPct val="150000"/>
              </a:lnSpc>
              <a:defRPr/>
            </a:pPr>
            <a:r>
              <a:rPr lang="zh-CN" altLang="en-US" dirty="0">
                <a:solidFill>
                  <a:srgbClr val="990000"/>
                </a:solidFill>
              </a:rPr>
              <a:t>根据</a:t>
            </a:r>
            <a:r>
              <a:rPr lang="en-US" altLang="zh-CN" dirty="0">
                <a:solidFill>
                  <a:srgbClr val="990000"/>
                </a:solidFill>
              </a:rPr>
              <a:t>x</a:t>
            </a:r>
            <a:r>
              <a:rPr lang="zh-CN" altLang="en-US" dirty="0">
                <a:solidFill>
                  <a:srgbClr val="990000"/>
                </a:solidFill>
              </a:rPr>
              <a:t>的值不同，会上升或下降</a:t>
            </a:r>
            <a:r>
              <a:rPr lang="en-US" altLang="zh-CN" dirty="0">
                <a:solidFill>
                  <a:srgbClr val="990000"/>
                </a:solidFill>
              </a:rPr>
              <a:t>5%~10%</a:t>
            </a:r>
            <a:r>
              <a:rPr lang="zh-CN" altLang="en-US" dirty="0">
                <a:solidFill>
                  <a:srgbClr val="990000"/>
                </a:solidFill>
              </a:rPr>
              <a:t>。</a:t>
            </a:r>
          </a:p>
          <a:p>
            <a:pPr>
              <a:lnSpc>
                <a:spcPct val="150000"/>
              </a:lnSpc>
              <a:defRPr/>
            </a:pPr>
            <a:r>
              <a:rPr lang="zh-CN" altLang="en-US" dirty="0">
                <a:solidFill>
                  <a:schemeClr val="hlink"/>
                </a:solidFill>
              </a:rPr>
              <a:t>*注：此处的市场需求量包括促销方案激活出来的隐性</a:t>
            </a:r>
            <a:r>
              <a:rPr lang="zh-CN" altLang="en-US" dirty="0" smtClean="0">
                <a:solidFill>
                  <a:schemeClr val="hlink"/>
                </a:solidFill>
              </a:rPr>
              <a:t>需求，库存量仅指零售终端商处的数量。</a:t>
            </a:r>
            <a:r>
              <a:rPr lang="zh-CN" altLang="en-US" dirty="0" smtClean="0">
                <a:solidFill>
                  <a:srgbClr val="FF0000"/>
                </a:solidFill>
              </a:rPr>
              <a:t>教师可在系统中自行调整是否开放价格波动。</a:t>
            </a:r>
            <a:endParaRPr lang="zh-CN" altLang="en-US" dirty="0">
              <a:solidFill>
                <a:srgbClr val="FF0000"/>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2"/>
          <p:cNvSpPr>
            <a:spLocks noChangeArrowheads="1"/>
          </p:cNvSpPr>
          <p:nvPr/>
        </p:nvSpPr>
        <p:spPr bwMode="auto">
          <a:xfrm>
            <a:off x="1066800" y="304800"/>
            <a:ext cx="7272338" cy="504825"/>
          </a:xfrm>
          <a:prstGeom prst="rect">
            <a:avLst/>
          </a:prstGeom>
          <a:noFill/>
          <a:ln w="9525" algn="ctr">
            <a:noFill/>
            <a:miter lim="800000"/>
            <a:headEnd/>
            <a:tailEnd/>
          </a:ln>
        </p:spPr>
        <p:txBody>
          <a:bodyPr/>
          <a:lstStyle/>
          <a:p>
            <a:pPr indent="360363">
              <a:spcBef>
                <a:spcPct val="20000"/>
              </a:spcBef>
              <a:buSzPct val="90000"/>
            </a:pPr>
            <a:r>
              <a:rPr lang="zh-CN" altLang="en-US" sz="3200" b="1" i="1" dirty="0">
                <a:solidFill>
                  <a:srgbClr val="FF0000"/>
                </a:solidFill>
                <a:latin typeface="黑体" pitchFamily="2" charset="-122"/>
              </a:rPr>
              <a:t>经营规则 </a:t>
            </a:r>
            <a:r>
              <a:rPr lang="en-US" altLang="zh-CN" sz="3200" b="1" i="1" dirty="0">
                <a:solidFill>
                  <a:srgbClr val="FF0000"/>
                </a:solidFill>
                <a:latin typeface="黑体" pitchFamily="2" charset="-122"/>
              </a:rPr>
              <a:t>—</a:t>
            </a:r>
            <a:r>
              <a:rPr lang="zh-CN" altLang="en-US" sz="2800" b="1" i="1" dirty="0">
                <a:solidFill>
                  <a:schemeClr val="hlink"/>
                </a:solidFill>
                <a:latin typeface="黑体" pitchFamily="2" charset="-122"/>
              </a:rPr>
              <a:t>销售返利、</a:t>
            </a:r>
            <a:r>
              <a:rPr lang="zh-CN" altLang="en-US" sz="2800" b="1" i="1" dirty="0" smtClean="0">
                <a:solidFill>
                  <a:schemeClr val="hlink"/>
                </a:solidFill>
                <a:latin typeface="黑体" pitchFamily="2" charset="-122"/>
              </a:rPr>
              <a:t>奖励</a:t>
            </a:r>
            <a:endParaRPr lang="en-US" altLang="zh-CN" sz="2800" b="1" i="1" dirty="0">
              <a:solidFill>
                <a:schemeClr val="hlink"/>
              </a:solidFill>
              <a:latin typeface="黑体" pitchFamily="2" charset="-122"/>
            </a:endParaRPr>
          </a:p>
        </p:txBody>
      </p:sp>
      <p:sp>
        <p:nvSpPr>
          <p:cNvPr id="47107" name="Rectangle 50"/>
          <p:cNvSpPr>
            <a:spLocks noChangeArrowheads="1"/>
          </p:cNvSpPr>
          <p:nvPr/>
        </p:nvSpPr>
        <p:spPr bwMode="auto">
          <a:xfrm>
            <a:off x="1003300" y="1604856"/>
            <a:ext cx="7150100" cy="1959191"/>
          </a:xfrm>
          <a:prstGeom prst="rect">
            <a:avLst/>
          </a:prstGeom>
          <a:noFill/>
          <a:ln w="9525">
            <a:noFill/>
            <a:miter lim="800000"/>
            <a:headEnd/>
            <a:tailEnd/>
          </a:ln>
        </p:spPr>
        <p:txBody>
          <a:bodyPr wrap="square" anchor="ctr">
            <a:spAutoFit/>
          </a:bodyPr>
          <a:lstStyle/>
          <a:p>
            <a:pPr algn="just">
              <a:lnSpc>
                <a:spcPct val="150000"/>
              </a:lnSpc>
              <a:spcBef>
                <a:spcPct val="30000"/>
              </a:spcBef>
            </a:pPr>
            <a:r>
              <a:rPr lang="zh-CN" altLang="en-US" sz="2000" dirty="0">
                <a:latin typeface="黑体" pitchFamily="2" charset="-122"/>
              </a:rPr>
              <a:t>    制造商可根据上年渠道商执行预销合同情况对渠道商制定并执行销售返利计划。销售返利在第一季度以赠送现金的方式加入渠道商的现金账户。</a:t>
            </a:r>
            <a:endParaRPr lang="en-US" altLang="zh-CN" sz="2000" dirty="0">
              <a:latin typeface="黑体" pitchFamily="2" charset="-122"/>
            </a:endParaRPr>
          </a:p>
          <a:p>
            <a:pPr algn="just">
              <a:lnSpc>
                <a:spcPct val="150000"/>
              </a:lnSpc>
              <a:spcBef>
                <a:spcPct val="30000"/>
              </a:spcBef>
            </a:pPr>
            <a:r>
              <a:rPr lang="en-US" altLang="zh-CN" sz="2000" dirty="0">
                <a:latin typeface="黑体" pitchFamily="2" charset="-122"/>
              </a:rPr>
              <a:t>    </a:t>
            </a:r>
            <a:r>
              <a:rPr lang="zh-CN" altLang="en-US" sz="2000" dirty="0">
                <a:latin typeface="黑体" pitchFamily="2" charset="-122"/>
              </a:rPr>
              <a:t>返利金额由制造商自行确定。</a:t>
            </a:r>
          </a:p>
        </p:txBody>
      </p:sp>
      <p:sp>
        <p:nvSpPr>
          <p:cNvPr id="47108" name="Rectangle 204"/>
          <p:cNvSpPr>
            <a:spLocks noChangeArrowheads="1"/>
          </p:cNvSpPr>
          <p:nvPr/>
        </p:nvSpPr>
        <p:spPr bwMode="auto">
          <a:xfrm>
            <a:off x="1003300" y="3899648"/>
            <a:ext cx="7150100" cy="943528"/>
          </a:xfrm>
          <a:prstGeom prst="rect">
            <a:avLst/>
          </a:prstGeom>
          <a:noFill/>
          <a:ln w="9525">
            <a:noFill/>
            <a:miter lim="800000"/>
            <a:headEnd/>
            <a:tailEnd/>
          </a:ln>
        </p:spPr>
        <p:txBody>
          <a:bodyPr wrap="square" anchor="ctr">
            <a:spAutoFit/>
          </a:bodyPr>
          <a:lstStyle/>
          <a:p>
            <a:pPr eaLnBrk="0" hangingPunct="0">
              <a:lnSpc>
                <a:spcPct val="150000"/>
              </a:lnSpc>
            </a:pPr>
            <a:r>
              <a:rPr lang="zh-CN" altLang="en-US" sz="2000" dirty="0">
                <a:latin typeface="黑体" pitchFamily="2" charset="-122"/>
              </a:rPr>
              <a:t>    同理，渠道商在每年第一季度可以根据终端商上年的表现情况给予奖励，奖金直接用现金方式支付给终端。</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1143000" y="304800"/>
            <a:ext cx="6432550" cy="477838"/>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企业运营规则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贷款</a:t>
            </a:r>
          </a:p>
        </p:txBody>
      </p:sp>
      <p:graphicFrame>
        <p:nvGraphicFramePr>
          <p:cNvPr id="48167" name="Group 39"/>
          <p:cNvGraphicFramePr>
            <a:graphicFrameLocks noGrp="1"/>
          </p:cNvGraphicFramePr>
          <p:nvPr/>
        </p:nvGraphicFramePr>
        <p:xfrm>
          <a:off x="609600" y="1676400"/>
          <a:ext cx="8321675" cy="2286000"/>
        </p:xfrm>
        <a:graphic>
          <a:graphicData uri="http://schemas.openxmlformats.org/drawingml/2006/table">
            <a:tbl>
              <a:tblPr/>
              <a:tblGrid>
                <a:gridCol w="1233488"/>
                <a:gridCol w="1308100"/>
                <a:gridCol w="1181100"/>
                <a:gridCol w="2006600"/>
                <a:gridCol w="2592387"/>
              </a:tblGrid>
              <a:tr h="571500">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endParaRPr kumimoji="0" lang="en-US" altLang="zh-CN" sz="1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txBody>
                  <a:tcPr marL="68580" marR="68580" marT="0" marB="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cs typeface="Times New Roman" pitchFamily="18" charset="0"/>
                        </a:rPr>
                        <a:t>贷款时机</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cs typeface="Times New Roman" pitchFamily="18" charset="0"/>
                        </a:rPr>
                        <a:t>贷款时限</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cs typeface="Times New Roman" pitchFamily="18" charset="0"/>
                        </a:rPr>
                        <a:t>贷款限额</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cs typeface="Times New Roman" pitchFamily="18" charset="0"/>
                        </a:rPr>
                        <a:t>年利率</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571500">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长期贷款</a:t>
                      </a:r>
                    </a:p>
                  </a:txBody>
                  <a:tcPr marL="68580" marR="68580" marT="0" marB="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每年年初</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2-4</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年</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上年所有者权益的两倍</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10%</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（每年年初付息）</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571500">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cs typeface="Times New Roman" pitchFamily="18" charset="0"/>
                        </a:rPr>
                        <a:t>短期贷款</a:t>
                      </a:r>
                    </a:p>
                  </a:txBody>
                  <a:tcPr marL="68580" marR="68580" marT="0" marB="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cs typeface="Times New Roman" pitchFamily="18" charset="0"/>
                        </a:rPr>
                        <a:t>每季度初</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1</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年</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上年所有者权益的两倍</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5%</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（利随本清）</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571500">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其他贷款</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L="68580" marR="68580" marT="0" marB="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kern="1200" cap="none" normalizeH="0" baseline="0" dirty="0" smtClean="0">
                          <a:ln>
                            <a:noFill/>
                          </a:ln>
                          <a:solidFill>
                            <a:schemeClr val="tx1"/>
                          </a:solidFill>
                          <a:effectLst/>
                          <a:latin typeface="黑体" pitchFamily="2" charset="-122"/>
                          <a:ea typeface="黑体" pitchFamily="2" charset="-122"/>
                          <a:cs typeface="Times New Roman" pitchFamily="18" charset="0"/>
                        </a:rPr>
                        <a:t>任何时间 </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endParaRPr kumimoji="0" lang="en-US" altLang="zh-CN" sz="1800" b="0" i="0" u="none" strike="noStrike" kern="1200"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0" fontAlgn="base" latinLnBrk="0" hangingPunct="0">
                        <a:lnSpc>
                          <a:spcPct val="100000"/>
                        </a:lnSpc>
                        <a:spcBef>
                          <a:spcPct val="20000"/>
                        </a:spcBef>
                        <a:spcAft>
                          <a:spcPct val="0"/>
                        </a:spcAft>
                        <a:buClrTx/>
                        <a:buSzTx/>
                        <a:buFontTx/>
                        <a:buNone/>
                        <a:tabLst/>
                      </a:pPr>
                      <a:r>
                        <a:rPr kumimoji="1" lang="zh-CN" altLang="en-US" sz="18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每季贷款最多不超过</a:t>
                      </a:r>
                      <a:r>
                        <a:rPr kumimoji="1" lang="en-US" altLang="zh-CN" sz="18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40M</a:t>
                      </a:r>
                      <a:endParaRPr kumimoji="1" lang="zh-CN" altLang="en-US" sz="18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20%</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（利随本清）</a:t>
                      </a:r>
                      <a:endParaRPr kumimoji="0" lang="zh-CN"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48163" name="矩形 5"/>
          <p:cNvSpPr>
            <a:spLocks noChangeArrowheads="1"/>
          </p:cNvSpPr>
          <p:nvPr/>
        </p:nvSpPr>
        <p:spPr bwMode="auto">
          <a:xfrm>
            <a:off x="684213" y="4340225"/>
            <a:ext cx="5286375" cy="366713"/>
          </a:xfrm>
          <a:prstGeom prst="rect">
            <a:avLst/>
          </a:prstGeom>
          <a:noFill/>
          <a:ln w="9525">
            <a:noFill/>
            <a:miter lim="800000"/>
            <a:headEnd/>
            <a:tailEnd/>
          </a:ln>
        </p:spPr>
        <p:txBody>
          <a:bodyPr>
            <a:spAutoFit/>
          </a:bodyPr>
          <a:lstStyle/>
          <a:p>
            <a:r>
              <a:rPr lang="zh-CN" altLang="en-US"/>
              <a:t>制造商、渠道商可以通过以上三种方式进行融资。</a:t>
            </a:r>
          </a:p>
        </p:txBody>
      </p:sp>
      <p:sp>
        <p:nvSpPr>
          <p:cNvPr id="48164" name="矩形 6"/>
          <p:cNvSpPr>
            <a:spLocks noChangeArrowheads="1"/>
          </p:cNvSpPr>
          <p:nvPr/>
        </p:nvSpPr>
        <p:spPr bwMode="auto">
          <a:xfrm>
            <a:off x="684213" y="4699000"/>
            <a:ext cx="5708650" cy="366713"/>
          </a:xfrm>
          <a:prstGeom prst="rect">
            <a:avLst/>
          </a:prstGeom>
          <a:noFill/>
          <a:ln w="9525">
            <a:noFill/>
            <a:miter lim="800000"/>
            <a:headEnd/>
            <a:tailEnd/>
          </a:ln>
        </p:spPr>
        <p:txBody>
          <a:bodyPr wrap="none">
            <a:spAutoFit/>
          </a:bodyPr>
          <a:lstStyle/>
          <a:p>
            <a:r>
              <a:rPr lang="zh-CN" altLang="en-US"/>
              <a:t>终端商可以通过短期贷款和其他借款的方式进行融资。</a:t>
            </a:r>
          </a:p>
        </p:txBody>
      </p:sp>
      <p:sp>
        <p:nvSpPr>
          <p:cNvPr id="48165" name="矩形 6"/>
          <p:cNvSpPr>
            <a:spLocks noChangeArrowheads="1"/>
          </p:cNvSpPr>
          <p:nvPr/>
        </p:nvSpPr>
        <p:spPr bwMode="auto">
          <a:xfrm>
            <a:off x="658813" y="5068888"/>
            <a:ext cx="7543800" cy="646112"/>
          </a:xfrm>
          <a:prstGeom prst="rect">
            <a:avLst/>
          </a:prstGeom>
          <a:noFill/>
          <a:ln w="9525">
            <a:noFill/>
            <a:miter lim="800000"/>
            <a:headEnd/>
            <a:tailEnd/>
          </a:ln>
        </p:spPr>
        <p:txBody>
          <a:bodyPr>
            <a:spAutoFit/>
          </a:bodyPr>
          <a:lstStyle/>
          <a:p>
            <a:r>
              <a:rPr lang="zh-CN" altLang="en-US"/>
              <a:t>其中，长期贷款与短期贷款的金额必须为</a:t>
            </a:r>
            <a:r>
              <a:rPr lang="en-US" altLang="zh-CN"/>
              <a:t>20</a:t>
            </a:r>
            <a:r>
              <a:rPr lang="zh-CN" altLang="en-US"/>
              <a:t>的整倍数；其他贷款的金额必须为</a:t>
            </a:r>
            <a:r>
              <a:rPr lang="en-US" altLang="zh-CN"/>
              <a:t>10</a:t>
            </a:r>
            <a:r>
              <a:rPr lang="zh-CN" altLang="en-US"/>
              <a:t>的整倍数。</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143000" y="304800"/>
            <a:ext cx="6019800" cy="620713"/>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企业运营规则 </a:t>
            </a:r>
            <a:r>
              <a:rPr lang="en-US" altLang="zh-CN" b="1" i="1" smtClean="0">
                <a:solidFill>
                  <a:srgbClr val="FF0000"/>
                </a:solidFill>
                <a:latin typeface="黑体" pitchFamily="2" charset="-122"/>
                <a:ea typeface="黑体" pitchFamily="2" charset="-122"/>
              </a:rPr>
              <a:t>— </a:t>
            </a:r>
            <a:r>
              <a:rPr lang="zh-CN" altLang="en-US" sz="2800" b="1" i="1" smtClean="0">
                <a:solidFill>
                  <a:schemeClr val="hlink"/>
                </a:solidFill>
                <a:latin typeface="黑体" pitchFamily="2" charset="-122"/>
                <a:ea typeface="黑体" pitchFamily="2" charset="-122"/>
              </a:rPr>
              <a:t>其他</a:t>
            </a:r>
          </a:p>
        </p:txBody>
      </p:sp>
      <p:sp>
        <p:nvSpPr>
          <p:cNvPr id="70659" name="Rectangle 4"/>
          <p:cNvSpPr>
            <a:spLocks noGrp="1" noChangeArrowheads="1"/>
          </p:cNvSpPr>
          <p:nvPr>
            <p:ph idx="1"/>
          </p:nvPr>
        </p:nvSpPr>
        <p:spPr>
          <a:xfrm>
            <a:off x="609600" y="1209675"/>
            <a:ext cx="7772400" cy="4886325"/>
          </a:xfrm>
        </p:spPr>
        <p:txBody>
          <a:bodyPr/>
          <a:lstStyle/>
          <a:p>
            <a:pPr marL="361950" indent="-361950">
              <a:spcBef>
                <a:spcPct val="0"/>
              </a:spcBef>
              <a:buFontTx/>
              <a:buNone/>
              <a:defRPr/>
            </a:pPr>
            <a:r>
              <a:rPr lang="en-US" altLang="zh-CN" sz="1800" dirty="0" smtClean="0">
                <a:latin typeface="黑体" pitchFamily="2" charset="-122"/>
                <a:ea typeface="黑体" pitchFamily="2" charset="-122"/>
              </a:rPr>
              <a:t>1</a:t>
            </a:r>
            <a:r>
              <a:rPr lang="zh-CN" altLang="en-US" sz="1800" dirty="0" smtClean="0">
                <a:latin typeface="黑体" pitchFamily="2" charset="-122"/>
                <a:ea typeface="黑体" pitchFamily="2" charset="-122"/>
              </a:rPr>
              <a:t>、行政管理费</a:t>
            </a:r>
            <a:endParaRPr lang="en-US" altLang="zh-CN" sz="1800" dirty="0" smtClean="0">
              <a:latin typeface="黑体" pitchFamily="2" charset="-122"/>
              <a:ea typeface="黑体" pitchFamily="2" charset="-122"/>
            </a:endParaRPr>
          </a:p>
          <a:p>
            <a:pPr marL="361950" indent="-361950">
              <a:spcBef>
                <a:spcPct val="0"/>
              </a:spcBef>
              <a:buFontTx/>
              <a:buNone/>
              <a:defRPr/>
            </a:pPr>
            <a:r>
              <a:rPr lang="zh-CN" altLang="en-US" sz="1800" dirty="0" smtClean="0">
                <a:latin typeface="黑体" pitchFamily="2" charset="-122"/>
                <a:ea typeface="黑体" pitchFamily="2" charset="-122"/>
              </a:rPr>
              <a:t>        制造商每季度末支付行政管理费</a:t>
            </a:r>
            <a:r>
              <a:rPr lang="en-US" altLang="zh-CN" sz="1800" dirty="0" smtClean="0">
                <a:solidFill>
                  <a:schemeClr val="accent2"/>
                </a:solidFill>
                <a:latin typeface="黑体" pitchFamily="2" charset="-122"/>
                <a:ea typeface="黑体" pitchFamily="2" charset="-122"/>
              </a:rPr>
              <a:t>5M</a:t>
            </a:r>
            <a:r>
              <a:rPr lang="zh-CN" altLang="en-US" sz="1800" dirty="0" smtClean="0">
                <a:latin typeface="黑体" pitchFamily="2" charset="-122"/>
                <a:ea typeface="黑体" pitchFamily="2" charset="-122"/>
              </a:rPr>
              <a:t>；</a:t>
            </a:r>
          </a:p>
          <a:p>
            <a:pPr marL="361950" indent="-361950">
              <a:spcBef>
                <a:spcPct val="0"/>
              </a:spcBef>
              <a:buFontTx/>
              <a:buNone/>
              <a:defRPr/>
            </a:pPr>
            <a:r>
              <a:rPr lang="zh-CN" altLang="en-US" sz="1800" dirty="0" smtClean="0">
                <a:latin typeface="黑体" pitchFamily="2" charset="-122"/>
                <a:ea typeface="黑体" pitchFamily="2" charset="-122"/>
              </a:rPr>
              <a:t>        总代理每季度末支付行政管理费</a:t>
            </a:r>
            <a:r>
              <a:rPr lang="en-US" altLang="zh-CN" sz="1800" dirty="0" smtClean="0">
                <a:solidFill>
                  <a:schemeClr val="accent2"/>
                </a:solidFill>
                <a:latin typeface="黑体" pitchFamily="2" charset="-122"/>
                <a:ea typeface="黑体" pitchFamily="2" charset="-122"/>
              </a:rPr>
              <a:t>5M</a:t>
            </a:r>
            <a:r>
              <a:rPr lang="zh-CN" altLang="en-US" sz="1800" dirty="0" smtClean="0">
                <a:latin typeface="黑体" pitchFamily="2" charset="-122"/>
                <a:ea typeface="黑体" pitchFamily="2" charset="-122"/>
              </a:rPr>
              <a:t>；</a:t>
            </a:r>
          </a:p>
          <a:p>
            <a:pPr marL="361950" indent="-361950">
              <a:spcBef>
                <a:spcPct val="0"/>
              </a:spcBef>
              <a:buFontTx/>
              <a:buNone/>
              <a:defRPr/>
            </a:pPr>
            <a:r>
              <a:rPr lang="zh-CN" altLang="en-US" sz="1800" dirty="0" smtClean="0">
                <a:latin typeface="黑体" pitchFamily="2" charset="-122"/>
                <a:ea typeface="黑体" pitchFamily="2" charset="-122"/>
              </a:rPr>
              <a:t>        终端商不需支付行政管理费。</a:t>
            </a:r>
            <a:endParaRPr lang="en-US" altLang="zh-CN" sz="1800" dirty="0" smtClean="0">
              <a:latin typeface="黑体" pitchFamily="2" charset="-122"/>
              <a:ea typeface="黑体" pitchFamily="2" charset="-122"/>
            </a:endParaRPr>
          </a:p>
          <a:p>
            <a:pPr marL="361950" indent="-361950">
              <a:spcBef>
                <a:spcPct val="0"/>
              </a:spcBef>
              <a:buFontTx/>
              <a:buNone/>
              <a:defRPr/>
            </a:pPr>
            <a:endParaRPr lang="en-US" altLang="zh-CN" sz="1800" dirty="0" smtClean="0">
              <a:latin typeface="黑体" pitchFamily="2" charset="-122"/>
              <a:ea typeface="黑体" pitchFamily="2" charset="-122"/>
            </a:endParaRPr>
          </a:p>
          <a:p>
            <a:pPr marL="361950" indent="-361950">
              <a:spcBef>
                <a:spcPct val="0"/>
              </a:spcBef>
              <a:buFontTx/>
              <a:buNone/>
              <a:defRPr/>
            </a:pPr>
            <a:r>
              <a:rPr lang="en-US" altLang="zh-CN" sz="1800" dirty="0" smtClean="0">
                <a:latin typeface="黑体" pitchFamily="2" charset="-122"/>
                <a:ea typeface="黑体" pitchFamily="2" charset="-122"/>
              </a:rPr>
              <a:t>2、</a:t>
            </a:r>
            <a:r>
              <a:rPr lang="zh-CN" altLang="en-US" sz="1800" dirty="0" smtClean="0">
                <a:latin typeface="黑体" pitchFamily="2" charset="-122"/>
                <a:ea typeface="黑体" pitchFamily="2" charset="-122"/>
              </a:rPr>
              <a:t>信息费：</a:t>
            </a:r>
            <a:endParaRPr lang="en-US" altLang="zh-CN" sz="1800" dirty="0" smtClean="0">
              <a:latin typeface="黑体" pitchFamily="2" charset="-122"/>
              <a:ea typeface="黑体" pitchFamily="2" charset="-122"/>
            </a:endParaRPr>
          </a:p>
          <a:p>
            <a:pPr>
              <a:buFont typeface="Arial" charset="0"/>
              <a:buNone/>
              <a:defRPr/>
            </a:pPr>
            <a:r>
              <a:rPr lang="en-US" altLang="zh-CN" sz="1800" dirty="0" smtClean="0">
                <a:latin typeface="黑体" pitchFamily="2" charset="-122"/>
                <a:ea typeface="黑体" pitchFamily="2" charset="-122"/>
              </a:rPr>
              <a:t>       </a:t>
            </a:r>
            <a:r>
              <a:rPr lang="zh-CN" altLang="zh-CN" sz="1800" dirty="0" smtClean="0">
                <a:latin typeface="黑体" pitchFamily="2" charset="-122"/>
                <a:ea typeface="黑体" pitchFamily="2" charset="-122"/>
              </a:rPr>
              <a:t>基础信息查询费</a:t>
            </a:r>
            <a:r>
              <a:rPr lang="en-US" altLang="zh-CN" sz="1800" dirty="0" smtClean="0">
                <a:latin typeface="黑体" pitchFamily="2" charset="-122"/>
                <a:ea typeface="黑体" pitchFamily="2" charset="-122"/>
              </a:rPr>
              <a:t> 2M</a:t>
            </a:r>
            <a:r>
              <a:rPr lang="zh-CN" altLang="zh-CN" sz="1800" dirty="0" smtClean="0">
                <a:latin typeface="黑体" pitchFamily="2" charset="-122"/>
                <a:ea typeface="黑体" pitchFamily="2" charset="-122"/>
              </a:rPr>
              <a:t>，可查询竞争对手的产品研发情况和门店情况；</a:t>
            </a:r>
          </a:p>
          <a:p>
            <a:pPr>
              <a:buFont typeface="Arial" charset="0"/>
              <a:buNone/>
              <a:defRPr/>
            </a:pPr>
            <a:r>
              <a:rPr lang="en-US" altLang="zh-CN" sz="1800" dirty="0" smtClean="0">
                <a:latin typeface="黑体" pitchFamily="2" charset="-122"/>
                <a:ea typeface="黑体" pitchFamily="2" charset="-122"/>
              </a:rPr>
              <a:t>       </a:t>
            </a:r>
            <a:r>
              <a:rPr lang="zh-CN" altLang="zh-CN" sz="1800" dirty="0" smtClean="0">
                <a:latin typeface="黑体" pitchFamily="2" charset="-122"/>
                <a:ea typeface="黑体" pitchFamily="2" charset="-122"/>
              </a:rPr>
              <a:t>全面信息查询费</a:t>
            </a:r>
            <a:r>
              <a:rPr lang="en-US" altLang="zh-CN" sz="1800" dirty="0" smtClean="0">
                <a:latin typeface="黑体" pitchFamily="2" charset="-122"/>
                <a:ea typeface="黑体" pitchFamily="2" charset="-122"/>
              </a:rPr>
              <a:t> 4M</a:t>
            </a:r>
            <a:r>
              <a:rPr lang="zh-CN" altLang="zh-CN" sz="1800" dirty="0" smtClean="0">
                <a:latin typeface="黑体" pitchFamily="2" charset="-122"/>
                <a:ea typeface="黑体" pitchFamily="2" charset="-122"/>
              </a:rPr>
              <a:t>，可多查询竞争对手的库存商品情况和生产线及上线产品情况。</a:t>
            </a:r>
          </a:p>
          <a:p>
            <a:pPr marL="361950" indent="-361950">
              <a:spcBef>
                <a:spcPct val="0"/>
              </a:spcBef>
              <a:buFontTx/>
              <a:buNone/>
              <a:defRPr/>
            </a:pPr>
            <a:endParaRPr lang="zh-CN" altLang="en-US" sz="1800" dirty="0" smtClean="0">
              <a:latin typeface="黑体" pitchFamily="2" charset="-122"/>
              <a:ea typeface="黑体" pitchFamily="2" charset="-122"/>
            </a:endParaRPr>
          </a:p>
          <a:p>
            <a:pPr marL="361950" indent="-361950">
              <a:spcBef>
                <a:spcPct val="0"/>
              </a:spcBef>
              <a:buFontTx/>
              <a:buNone/>
              <a:defRPr/>
            </a:pPr>
            <a:r>
              <a:rPr lang="en-US" altLang="zh-CN" sz="1800" dirty="0" smtClean="0">
                <a:latin typeface="黑体" pitchFamily="2" charset="-122"/>
                <a:ea typeface="黑体" pitchFamily="2" charset="-122"/>
              </a:rPr>
              <a:t>3</a:t>
            </a:r>
            <a:r>
              <a:rPr lang="zh-CN" altLang="en-US" sz="1800" dirty="0" smtClean="0">
                <a:latin typeface="黑体" pitchFamily="2" charset="-122"/>
                <a:ea typeface="黑体" pitchFamily="2" charset="-122"/>
              </a:rPr>
              <a:t>、税金：</a:t>
            </a:r>
            <a:endParaRPr lang="en-US" altLang="zh-CN" sz="1800" dirty="0" smtClean="0">
              <a:latin typeface="黑体" pitchFamily="2" charset="-122"/>
              <a:ea typeface="黑体" pitchFamily="2" charset="-122"/>
            </a:endParaRPr>
          </a:p>
          <a:p>
            <a:pPr marL="361950" indent="-361950">
              <a:spcBef>
                <a:spcPct val="0"/>
              </a:spcBef>
              <a:buFontTx/>
              <a:buNone/>
              <a:defRPr/>
            </a:pPr>
            <a:r>
              <a:rPr lang="zh-CN" altLang="en-US" sz="1800" dirty="0" smtClean="0">
                <a:latin typeface="黑体" pitchFamily="2" charset="-122"/>
                <a:ea typeface="黑体" pitchFamily="2" charset="-122"/>
              </a:rPr>
              <a:t>        所得税</a:t>
            </a:r>
            <a:r>
              <a:rPr lang="en-US" altLang="zh-CN" sz="1800" dirty="0" smtClean="0">
                <a:latin typeface="黑体" pitchFamily="2" charset="-122"/>
                <a:ea typeface="黑体" pitchFamily="2" charset="-122"/>
              </a:rPr>
              <a:t>=</a:t>
            </a:r>
            <a:r>
              <a:rPr lang="zh-CN" altLang="en-US" sz="1800" dirty="0" smtClean="0">
                <a:latin typeface="黑体" pitchFamily="2" charset="-122"/>
                <a:ea typeface="黑体" pitchFamily="2" charset="-122"/>
              </a:rPr>
              <a:t>税前利润＊</a:t>
            </a:r>
            <a:r>
              <a:rPr lang="en-US" altLang="zh-CN" sz="1800" dirty="0" smtClean="0">
                <a:latin typeface="黑体" pitchFamily="2" charset="-122"/>
                <a:ea typeface="黑体" pitchFamily="2" charset="-122"/>
              </a:rPr>
              <a:t>25%</a:t>
            </a:r>
          </a:p>
          <a:p>
            <a:pPr marL="361950" indent="-361950">
              <a:spcBef>
                <a:spcPct val="0"/>
              </a:spcBef>
              <a:buFontTx/>
              <a:buNone/>
              <a:defRPr/>
            </a:pPr>
            <a:r>
              <a:rPr lang="en-US" altLang="zh-CN" sz="1800" dirty="0" smtClean="0">
                <a:latin typeface="黑体" pitchFamily="2" charset="-122"/>
                <a:ea typeface="黑体" pitchFamily="2" charset="-122"/>
              </a:rPr>
              <a:t>  </a:t>
            </a:r>
            <a:endParaRPr lang="zh-CN" altLang="en-US" sz="1800" dirty="0" smtClean="0">
              <a:solidFill>
                <a:schemeClr val="accent2"/>
              </a:solidFill>
              <a:latin typeface="黑体" pitchFamily="2" charset="-122"/>
              <a:ea typeface="黑体" pitchFamily="2" charset="-122"/>
            </a:endParaRPr>
          </a:p>
          <a:p>
            <a:pPr marL="361950" indent="-361950">
              <a:spcBef>
                <a:spcPct val="0"/>
              </a:spcBef>
              <a:buFontTx/>
              <a:buNone/>
              <a:defRPr/>
            </a:pPr>
            <a:r>
              <a:rPr lang="en-US" altLang="zh-CN" sz="1800" dirty="0" smtClean="0">
                <a:latin typeface="黑体" pitchFamily="2" charset="-122"/>
                <a:ea typeface="黑体" pitchFamily="2" charset="-122"/>
              </a:rPr>
              <a:t>4</a:t>
            </a:r>
            <a:r>
              <a:rPr lang="zh-CN" altLang="en-US" sz="1800" dirty="0" smtClean="0">
                <a:latin typeface="黑体" pitchFamily="2" charset="-122"/>
                <a:ea typeface="黑体" pitchFamily="2" charset="-122"/>
              </a:rPr>
              <a:t>、应收款管理</a:t>
            </a:r>
          </a:p>
          <a:p>
            <a:pPr marL="361950" indent="-361950">
              <a:spcBef>
                <a:spcPct val="0"/>
              </a:spcBef>
              <a:buFontTx/>
              <a:buNone/>
              <a:defRPr/>
            </a:pPr>
            <a:r>
              <a:rPr lang="zh-CN" altLang="en-US" sz="1800" dirty="0" smtClean="0">
                <a:latin typeface="黑体" pitchFamily="2" charset="-122"/>
                <a:ea typeface="黑体" pitchFamily="2" charset="-122"/>
              </a:rPr>
              <a:t>       </a:t>
            </a:r>
            <a:r>
              <a:rPr lang="zh-CN" altLang="zh-CN" sz="1800" dirty="0" smtClean="0">
                <a:latin typeface="黑体" pitchFamily="2" charset="-122"/>
                <a:ea typeface="黑体" pitchFamily="2" charset="-122"/>
              </a:rPr>
              <a:t>下游对上游的应付账款，可以展期支付，展期时间为</a:t>
            </a:r>
            <a:r>
              <a:rPr lang="en-US" altLang="zh-CN" sz="1800" dirty="0" smtClean="0">
                <a:latin typeface="黑体" pitchFamily="2" charset="-122"/>
                <a:ea typeface="黑体" pitchFamily="2" charset="-122"/>
              </a:rPr>
              <a:t>1</a:t>
            </a:r>
            <a:r>
              <a:rPr lang="zh-CN" altLang="zh-CN" sz="1800" dirty="0" smtClean="0">
                <a:latin typeface="黑体" pitchFamily="2" charset="-122"/>
                <a:ea typeface="黑体" pitchFamily="2" charset="-122"/>
              </a:rPr>
              <a:t>个季度，无利息。（即：下游的应付账款到期时，可以只支付部分金额，余下部分留待下</a:t>
            </a:r>
            <a:r>
              <a:rPr lang="zh-CN" altLang="en-US" sz="1800" dirty="0" smtClean="0">
                <a:latin typeface="黑体" pitchFamily="2" charset="-122"/>
                <a:ea typeface="黑体" pitchFamily="2" charset="-122"/>
              </a:rPr>
              <a:t>个</a:t>
            </a:r>
            <a:r>
              <a:rPr lang="zh-CN" altLang="zh-CN" sz="1800" dirty="0" smtClean="0">
                <a:latin typeface="黑体" pitchFamily="2" charset="-122"/>
                <a:ea typeface="黑体" pitchFamily="2" charset="-122"/>
              </a:rPr>
              <a:t>季</a:t>
            </a:r>
            <a:r>
              <a:rPr lang="zh-CN" altLang="en-US" sz="1800" dirty="0" smtClean="0">
                <a:latin typeface="黑体" pitchFamily="2" charset="-122"/>
                <a:ea typeface="黑体" pitchFamily="2" charset="-122"/>
              </a:rPr>
              <a:t>度</a:t>
            </a:r>
            <a:r>
              <a:rPr lang="zh-CN" altLang="zh-CN" sz="1800" dirty="0" smtClean="0">
                <a:latin typeface="黑体" pitchFamily="2" charset="-122"/>
                <a:ea typeface="黑体" pitchFamily="2" charset="-122"/>
              </a:rPr>
              <a:t>再支付。）</a:t>
            </a:r>
            <a:endParaRPr lang="zh-CN" altLang="en-US" sz="1800" dirty="0" smtClean="0">
              <a:latin typeface="黑体" pitchFamily="2" charset="-122"/>
              <a:ea typeface="黑体" pitchFamily="2" charset="-122"/>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295400" y="152400"/>
            <a:ext cx="6096000" cy="609600"/>
          </a:xfrm>
        </p:spPr>
        <p:txBody>
          <a:bodyPr anchor="t"/>
          <a:lstStyle/>
          <a:p>
            <a:r>
              <a:rPr lang="zh-CN" altLang="en-US" b="1" i="1" smtClean="0">
                <a:solidFill>
                  <a:srgbClr val="FF3300"/>
                </a:solidFill>
                <a:latin typeface="黑体" pitchFamily="2" charset="-122"/>
                <a:ea typeface="黑体" pitchFamily="2" charset="-122"/>
              </a:rPr>
              <a:t>软件操作界面</a:t>
            </a:r>
          </a:p>
        </p:txBody>
      </p:sp>
      <p:sp>
        <p:nvSpPr>
          <p:cNvPr id="59395" name="Rectangle 5"/>
          <p:cNvSpPr>
            <a:spLocks noChangeArrowheads="1"/>
          </p:cNvSpPr>
          <p:nvPr/>
        </p:nvSpPr>
        <p:spPr bwMode="auto">
          <a:xfrm>
            <a:off x="533400" y="990600"/>
            <a:ext cx="7772400" cy="1981200"/>
          </a:xfrm>
          <a:prstGeom prst="rect">
            <a:avLst/>
          </a:prstGeom>
          <a:noFill/>
          <a:ln w="9525">
            <a:noFill/>
            <a:miter lim="800000"/>
            <a:headEnd/>
            <a:tailEnd/>
          </a:ln>
        </p:spPr>
        <p:txBody>
          <a:bodyPr/>
          <a:lstStyle/>
          <a:p>
            <a:pPr marL="838200" indent="-838200" eaLnBrk="0" hangingPunct="0"/>
            <a:r>
              <a:rPr lang="en-US" altLang="zh-CN" dirty="0">
                <a:latin typeface="黑体" pitchFamily="2" charset="-122"/>
              </a:rPr>
              <a:t>1</a:t>
            </a:r>
            <a:r>
              <a:rPr lang="zh-CN" altLang="en-US" dirty="0">
                <a:latin typeface="黑体" pitchFamily="2" charset="-122"/>
              </a:rPr>
              <a:t>、打开</a:t>
            </a:r>
            <a:r>
              <a:rPr lang="en-US" altLang="zh-CN" dirty="0">
                <a:latin typeface="黑体" pitchFamily="2" charset="-122"/>
              </a:rPr>
              <a:t>IE</a:t>
            </a:r>
            <a:r>
              <a:rPr lang="zh-CN" altLang="en-US" dirty="0">
                <a:latin typeface="黑体" pitchFamily="2" charset="-122"/>
              </a:rPr>
              <a:t>，在地址栏输入 相应地址后出现登陆界面</a:t>
            </a:r>
            <a:endParaRPr lang="en-US" altLang="zh-CN" dirty="0">
              <a:latin typeface="黑体" pitchFamily="2" charset="-122"/>
            </a:endParaRPr>
          </a:p>
          <a:p>
            <a:pPr marL="838200" indent="-838200" eaLnBrk="0" hangingPunct="0"/>
            <a:r>
              <a:rPr lang="en-US" altLang="zh-CN" dirty="0">
                <a:latin typeface="黑体" pitchFamily="2" charset="-122"/>
              </a:rPr>
              <a:t>2</a:t>
            </a:r>
            <a:r>
              <a:rPr lang="zh-CN" altLang="en-US" dirty="0">
                <a:latin typeface="黑体" pitchFamily="2" charset="-122"/>
              </a:rPr>
              <a:t>、在角色下拉列表框中选择：“制造商”“渠道商”</a:t>
            </a:r>
            <a:r>
              <a:rPr lang="zh-CN" altLang="en-US" dirty="0" smtClean="0">
                <a:latin typeface="黑体" pitchFamily="2" charset="-122"/>
              </a:rPr>
              <a:t>“终端商”</a:t>
            </a:r>
            <a:endParaRPr lang="en-US" altLang="zh-CN" dirty="0" smtClean="0">
              <a:latin typeface="黑体" pitchFamily="2" charset="-122"/>
            </a:endParaRPr>
          </a:p>
          <a:p>
            <a:pPr marL="838200" indent="-838200" eaLnBrk="0" hangingPunct="0"/>
            <a:r>
              <a:rPr lang="zh-CN" altLang="en-US" dirty="0" smtClean="0">
                <a:latin typeface="黑体" pitchFamily="2" charset="-122"/>
              </a:rPr>
              <a:t>在组名及密码框中输入事先给定的组名及密码。</a:t>
            </a:r>
            <a:endParaRPr lang="en-US" altLang="zh-CN" dirty="0" smtClean="0">
              <a:latin typeface="黑体" pitchFamily="2" charset="-122"/>
            </a:endParaRPr>
          </a:p>
          <a:p>
            <a:pPr marL="838200" indent="-838200" eaLnBrk="0" hangingPunct="0"/>
            <a:r>
              <a:rPr lang="en-US" altLang="zh-CN" dirty="0" smtClean="0">
                <a:latin typeface="黑体" pitchFamily="2" charset="-122"/>
              </a:rPr>
              <a:t>3</a:t>
            </a:r>
            <a:r>
              <a:rPr lang="zh-CN" altLang="en-US" dirty="0">
                <a:latin typeface="黑体" pitchFamily="2" charset="-122"/>
              </a:rPr>
              <a:t>、密码在登陆后可修改。</a:t>
            </a:r>
            <a:endParaRPr lang="en-US" altLang="zh-CN" dirty="0">
              <a:latin typeface="黑体" pitchFamily="2" charset="-122"/>
            </a:endParaRPr>
          </a:p>
          <a:p>
            <a:pPr marL="838200" indent="-838200" eaLnBrk="0" hangingPunct="0"/>
            <a:r>
              <a:rPr lang="zh-CN" altLang="en-US" sz="2400" dirty="0">
                <a:latin typeface="楷体_GB2312" pitchFamily="49" charset="-122"/>
              </a:rPr>
              <a:t/>
            </a:r>
            <a:br>
              <a:rPr lang="zh-CN" altLang="en-US" sz="2400" dirty="0">
                <a:latin typeface="楷体_GB2312" pitchFamily="49" charset="-122"/>
              </a:rPr>
            </a:br>
            <a:endParaRPr lang="zh-CN" altLang="en-US" sz="2400" dirty="0">
              <a:latin typeface="楷体_GB2312" pitchFamily="49" charset="-122"/>
            </a:endParaRPr>
          </a:p>
        </p:txBody>
      </p:sp>
      <p:pic>
        <p:nvPicPr>
          <p:cNvPr id="59396" name="Picture 2"/>
          <p:cNvPicPr>
            <a:picLocks noChangeAspect="1" noChangeArrowheads="1"/>
          </p:cNvPicPr>
          <p:nvPr/>
        </p:nvPicPr>
        <p:blipFill>
          <a:blip r:embed="rId3" cstate="print"/>
          <a:srcRect/>
          <a:stretch>
            <a:fillRect/>
          </a:stretch>
        </p:blipFill>
        <p:spPr bwMode="gray">
          <a:xfrm>
            <a:off x="2057400" y="2743200"/>
            <a:ext cx="5129213" cy="3314700"/>
          </a:xfrm>
          <a:prstGeom prst="rect">
            <a:avLst/>
          </a:prstGeom>
          <a:noFill/>
          <a:ln w="12700" algn="ctr">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a:xfrm>
            <a:off x="1066800" y="838200"/>
            <a:ext cx="990600" cy="3581400"/>
          </a:xfrm>
          <a:noFill/>
        </p:spPr>
        <p:txBody>
          <a:bodyPr anchor="t"/>
          <a:lstStyle/>
          <a:p>
            <a:pPr algn="ctr"/>
            <a:r>
              <a:rPr lang="zh-CN" altLang="en-US" sz="4000" b="1" i="1" smtClean="0">
                <a:solidFill>
                  <a:srgbClr val="FF0000"/>
                </a:solidFill>
                <a:latin typeface="黑体" pitchFamily="2" charset="-122"/>
                <a:ea typeface="黑体" pitchFamily="2" charset="-122"/>
              </a:rPr>
              <a:t>沃尔玛的启示</a:t>
            </a:r>
          </a:p>
        </p:txBody>
      </p:sp>
      <p:sp>
        <p:nvSpPr>
          <p:cNvPr id="14339" name="Rectangle 3"/>
          <p:cNvSpPr>
            <a:spLocks noGrp="1" noChangeArrowheads="1"/>
          </p:cNvSpPr>
          <p:nvPr>
            <p:ph idx="1"/>
          </p:nvPr>
        </p:nvSpPr>
        <p:spPr>
          <a:xfrm>
            <a:off x="3505200" y="304800"/>
            <a:ext cx="5029200" cy="990600"/>
          </a:xfrm>
        </p:spPr>
        <p:txBody>
          <a:bodyPr/>
          <a:lstStyle/>
          <a:p>
            <a:pPr>
              <a:lnSpc>
                <a:spcPct val="115000"/>
              </a:lnSpc>
              <a:buFont typeface="Arial" charset="0"/>
              <a:buNone/>
            </a:pPr>
            <a:r>
              <a:rPr lang="zh-CN" altLang="en-US" sz="2800" b="1" dirty="0" smtClean="0">
                <a:solidFill>
                  <a:srgbClr val="C00000"/>
                </a:solidFill>
                <a:latin typeface="黑体" pitchFamily="2" charset="-122"/>
                <a:ea typeface="黑体" pitchFamily="2" charset="-122"/>
              </a:rPr>
              <a:t>在最新世界</a:t>
            </a:r>
            <a:r>
              <a:rPr lang="en-US" altLang="zh-CN" sz="2800" b="1" dirty="0" smtClean="0">
                <a:solidFill>
                  <a:srgbClr val="C00000"/>
                </a:solidFill>
                <a:latin typeface="黑体" pitchFamily="2" charset="-122"/>
                <a:ea typeface="黑体" pitchFamily="2" charset="-122"/>
              </a:rPr>
              <a:t>500</a:t>
            </a:r>
            <a:r>
              <a:rPr lang="zh-CN" altLang="en-US" sz="2800" b="1" dirty="0" smtClean="0">
                <a:solidFill>
                  <a:srgbClr val="C00000"/>
                </a:solidFill>
                <a:latin typeface="黑体" pitchFamily="2" charset="-122"/>
                <a:ea typeface="黑体" pitchFamily="2" charset="-122"/>
              </a:rPr>
              <a:t>强企业名单中</a:t>
            </a:r>
          </a:p>
          <a:p>
            <a:pPr>
              <a:lnSpc>
                <a:spcPct val="115000"/>
              </a:lnSpc>
              <a:buFont typeface="Arial" charset="0"/>
              <a:buNone/>
            </a:pPr>
            <a:r>
              <a:rPr lang="zh-CN" altLang="en-US" sz="2800" b="1" dirty="0" smtClean="0">
                <a:solidFill>
                  <a:srgbClr val="C00000"/>
                </a:solidFill>
                <a:latin typeface="黑体" pitchFamily="2" charset="-122"/>
                <a:ea typeface="黑体" pitchFamily="2" charset="-122"/>
              </a:rPr>
              <a:t>            沃尔玛高居第一</a:t>
            </a:r>
            <a:r>
              <a:rPr lang="zh-CN" altLang="en-US" sz="2800" dirty="0" smtClean="0">
                <a:solidFill>
                  <a:srgbClr val="C00000"/>
                </a:solidFill>
                <a:latin typeface="黑体" pitchFamily="2" charset="-122"/>
                <a:ea typeface="黑体" pitchFamily="2" charset="-122"/>
              </a:rPr>
              <a:t>       </a:t>
            </a:r>
          </a:p>
        </p:txBody>
      </p:sp>
      <p:pic>
        <p:nvPicPr>
          <p:cNvPr id="14340" name="Picture 2" descr="C:\Documents and Settings\Administrator\桌面\动5.jpg"/>
          <p:cNvPicPr>
            <a:picLocks noChangeAspect="1" noChangeArrowheads="1"/>
          </p:cNvPicPr>
          <p:nvPr/>
        </p:nvPicPr>
        <p:blipFill>
          <a:blip r:embed="rId3" cstate="print"/>
          <a:srcRect/>
          <a:stretch>
            <a:fillRect/>
          </a:stretch>
        </p:blipFill>
        <p:spPr bwMode="auto">
          <a:xfrm>
            <a:off x="304800" y="4800600"/>
            <a:ext cx="2757488" cy="1524000"/>
          </a:xfrm>
          <a:prstGeom prst="rect">
            <a:avLst/>
          </a:prstGeom>
          <a:noFill/>
          <a:ln w="9525">
            <a:noFill/>
            <a:miter lim="800000"/>
            <a:headEnd/>
            <a:tailEnd/>
          </a:ln>
        </p:spPr>
      </p:pic>
      <p:sp>
        <p:nvSpPr>
          <p:cNvPr id="14341" name="Rectangle 3"/>
          <p:cNvSpPr>
            <a:spLocks noChangeArrowheads="1"/>
          </p:cNvSpPr>
          <p:nvPr/>
        </p:nvSpPr>
        <p:spPr bwMode="auto">
          <a:xfrm>
            <a:off x="2971800" y="1524000"/>
            <a:ext cx="6019800" cy="4876800"/>
          </a:xfrm>
          <a:prstGeom prst="rect">
            <a:avLst/>
          </a:prstGeom>
          <a:noFill/>
          <a:ln w="9525">
            <a:noFill/>
            <a:miter lim="800000"/>
            <a:headEnd/>
            <a:tailEnd/>
          </a:ln>
        </p:spPr>
        <p:txBody>
          <a:bodyPr/>
          <a:lstStyle/>
          <a:p>
            <a:pPr marL="342900" indent="-342900" eaLnBrk="0" hangingPunct="0">
              <a:lnSpc>
                <a:spcPct val="150000"/>
              </a:lnSpc>
              <a:spcBef>
                <a:spcPct val="20000"/>
              </a:spcBef>
              <a:buSzPct val="90000"/>
              <a:buFont typeface="Arial" charset="0"/>
              <a:buNone/>
            </a:pPr>
            <a:r>
              <a:rPr lang="zh-CN" altLang="en-US" b="1" dirty="0">
                <a:latin typeface="楷体_GB2312" pitchFamily="49" charset="-122"/>
                <a:ea typeface="楷体_GB2312" pitchFamily="49" charset="-122"/>
              </a:rPr>
              <a:t>      一家零售企业，在销售收入上超过世界能源核心的石油化工企业，超过“制造业之王”的汽车工业，超过全世界所有的银行、保险公司等金融机构，它的制胜秘诀是什么呢？</a:t>
            </a:r>
            <a:endParaRPr lang="en-US" altLang="zh-CN" b="1" dirty="0">
              <a:latin typeface="楷体_GB2312" pitchFamily="49" charset="-122"/>
              <a:ea typeface="楷体_GB2312" pitchFamily="49" charset="-122"/>
            </a:endParaRPr>
          </a:p>
          <a:p>
            <a:pPr marL="342900" indent="-342900" eaLnBrk="0" hangingPunct="0">
              <a:lnSpc>
                <a:spcPct val="150000"/>
              </a:lnSpc>
              <a:spcBef>
                <a:spcPct val="20000"/>
              </a:spcBef>
              <a:buSzPct val="90000"/>
              <a:buFont typeface="Arial" charset="0"/>
              <a:buNone/>
            </a:pPr>
            <a:r>
              <a:rPr lang="zh-CN" altLang="en-US" b="1" dirty="0">
                <a:latin typeface="楷体_GB2312" pitchFamily="49" charset="-122"/>
                <a:ea typeface="楷体_GB2312" pitchFamily="49" charset="-122"/>
              </a:rPr>
              <a:t>       灵活高效的物流配送系统是沃尔玛达到最大销售量和低成本的存货周转的核心。沃尔玛首创交叉配送的独特作业方式，没有入库储存与分拣作业，进货时直接装车出货。在竞争对手每五天配送一次商品的情况下，沃尔玛每天至少送货一次，意味着可以减少商店或者零售店里的库存，使得零售场地和人力管理成本都大大降低。</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gray">
          <a:xfrm>
            <a:off x="395288" y="0"/>
            <a:ext cx="6907212" cy="830263"/>
          </a:xfrm>
          <a:prstGeom prst="rect">
            <a:avLst/>
          </a:prstGeom>
          <a:noFill/>
          <a:ln w="9525">
            <a:noFill/>
            <a:miter lim="800000"/>
            <a:headEnd/>
            <a:tailEnd/>
          </a:ln>
        </p:spPr>
        <p:txBody>
          <a:bodyPr lIns="0" tIns="0" rIns="0" bIns="0" anchor="ctr"/>
          <a:lstStyle/>
          <a:p>
            <a:pPr eaLnBrk="0" hangingPunct="0">
              <a:defRPr/>
            </a:pPr>
            <a:endParaRPr lang="zh-CN" altLang="en-US" sz="2800" dirty="0">
              <a:solidFill>
                <a:srgbClr val="CC0000"/>
              </a:solidFill>
              <a:cs typeface="+mj-cs"/>
            </a:endParaRPr>
          </a:p>
        </p:txBody>
      </p:sp>
      <p:sp>
        <p:nvSpPr>
          <p:cNvPr id="3" name="内容占位符 8"/>
          <p:cNvSpPr>
            <a:spLocks/>
          </p:cNvSpPr>
          <p:nvPr/>
        </p:nvSpPr>
        <p:spPr bwMode="auto">
          <a:xfrm>
            <a:off x="539750" y="765175"/>
            <a:ext cx="7942263" cy="5111750"/>
          </a:xfrm>
          <a:prstGeom prst="rect">
            <a:avLst/>
          </a:prstGeom>
          <a:noFill/>
          <a:ln w="9525">
            <a:noFill/>
            <a:miter lim="800000"/>
            <a:headEnd/>
            <a:tailEnd/>
          </a:ln>
        </p:spPr>
        <p:txBody>
          <a:bodyPr/>
          <a:lstStyle/>
          <a:p>
            <a:pPr marL="342900" indent="266700" eaLnBrk="0" hangingPunct="0">
              <a:defRPr/>
            </a:pPr>
            <a:r>
              <a:rPr lang="en-US" altLang="zh-CN" dirty="0"/>
              <a:t>3</a:t>
            </a:r>
            <a:r>
              <a:rPr lang="zh-CN" altLang="en-US" dirty="0"/>
              <a:t>、制造端功能介绍</a:t>
            </a:r>
            <a:endParaRPr lang="en-US" altLang="zh-CN" dirty="0"/>
          </a:p>
          <a:p>
            <a:pPr indent="266700">
              <a:defRPr/>
            </a:pPr>
            <a:r>
              <a:rPr lang="en-US" altLang="zh-CN" dirty="0"/>
              <a:t>3.1</a:t>
            </a:r>
            <a:r>
              <a:rPr lang="zh-CN" altLang="en-US" dirty="0"/>
              <a:t>年初工作</a:t>
            </a:r>
            <a:endParaRPr lang="en-US" altLang="zh-CN" dirty="0"/>
          </a:p>
          <a:p>
            <a:pPr indent="266700">
              <a:defRPr/>
            </a:pPr>
            <a:r>
              <a:rPr lang="zh-CN" altLang="en-US" i="1" dirty="0">
                <a:solidFill>
                  <a:schemeClr val="tx1">
                    <a:lumMod val="75000"/>
                    <a:lumOff val="25000"/>
                  </a:schemeClr>
                </a:solidFill>
              </a:rPr>
              <a:t> “当年开始”</a:t>
            </a:r>
            <a:r>
              <a:rPr lang="zh-CN" altLang="en-US" dirty="0"/>
              <a:t>，双击后开始本年的经营。</a:t>
            </a:r>
            <a:endParaRPr lang="en-US" altLang="zh-CN" dirty="0"/>
          </a:p>
          <a:p>
            <a:pPr indent="266700">
              <a:defRPr/>
            </a:pPr>
            <a:r>
              <a:rPr lang="zh-CN" altLang="en-US" i="1" dirty="0">
                <a:solidFill>
                  <a:schemeClr val="tx1">
                    <a:lumMod val="75000"/>
                    <a:lumOff val="25000"/>
                  </a:schemeClr>
                </a:solidFill>
              </a:rPr>
              <a:t>“缴纳税金”</a:t>
            </a:r>
            <a:r>
              <a:rPr lang="zh-CN" altLang="en-US" dirty="0"/>
              <a:t>，双击后自动扣除本年度应缴税金，左边状态区现金减少，税金显示增加。</a:t>
            </a:r>
            <a:endParaRPr lang="en-US" altLang="zh-CN" dirty="0"/>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“资质审核”</a:t>
            </a:r>
            <a:r>
              <a:rPr lang="zh-CN" altLang="en-US" dirty="0"/>
              <a:t>，在总代理端提出代理申请后才被激活，对总代理提出的各产品代理申请给予通过审核或不通过审核的决定。</a:t>
            </a:r>
            <a:endParaRPr lang="en-US" altLang="zh-CN" dirty="0"/>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“收代理费”</a:t>
            </a:r>
            <a:r>
              <a:rPr lang="zh-CN" altLang="en-US" dirty="0"/>
              <a:t>，在总代理端付给产品代理费后才被激活，运行后，现金增加。</a:t>
            </a:r>
            <a:endParaRPr lang="en-US" altLang="zh-CN" dirty="0"/>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“签预销合同”</a:t>
            </a:r>
            <a:r>
              <a:rPr lang="zh-CN" altLang="en-US" dirty="0"/>
              <a:t>，在总代理端“签预售合同”运行后才被激活，制造商可以根据自己的生产能力决定接受总代理端预销数量，只能小于或等于总代申请</a:t>
            </a:r>
            <a:r>
              <a:rPr lang="zh-CN" altLang="en-US" i="1" dirty="0">
                <a:solidFill>
                  <a:schemeClr val="tx1">
                    <a:lumMod val="75000"/>
                    <a:lumOff val="25000"/>
                  </a:schemeClr>
                </a:solidFill>
                <a:effectLst>
                  <a:outerShdw blurRad="38100" dist="38100" dir="2700000" algn="tl">
                    <a:srgbClr val="000000">
                      <a:alpha val="43137"/>
                    </a:srgbClr>
                  </a:outerShdw>
                </a:effectLst>
              </a:rPr>
              <a:t>预销数量。</a:t>
            </a:r>
            <a:endParaRPr lang="en-US" altLang="zh-CN" i="1" dirty="0">
              <a:solidFill>
                <a:schemeClr val="tx1">
                  <a:lumMod val="75000"/>
                  <a:lumOff val="25000"/>
                </a:schemeClr>
              </a:solidFill>
              <a:effectLst>
                <a:outerShdw blurRad="38100" dist="38100" dir="2700000" algn="tl">
                  <a:srgbClr val="000000">
                    <a:alpha val="43137"/>
                  </a:srgbClr>
                </a:outerShdw>
              </a:effectLst>
            </a:endParaRP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“广告方案”</a:t>
            </a:r>
            <a:r>
              <a:rPr lang="zh-CN" altLang="en-US" dirty="0"/>
              <a:t>，制造商可以在三种品牌广告：报纸报刊、电视媒体、网络平台的广告投入金额中输入相应的数量，对</a:t>
            </a:r>
            <a:r>
              <a:rPr lang="en-US" altLang="zh-CN" dirty="0"/>
              <a:t>P1</a:t>
            </a:r>
            <a:r>
              <a:rPr lang="zh-CN" altLang="en-US" dirty="0"/>
              <a:t>、</a:t>
            </a:r>
            <a:r>
              <a:rPr lang="en-US" altLang="zh-CN" dirty="0"/>
              <a:t>P2</a:t>
            </a:r>
            <a:r>
              <a:rPr lang="zh-CN" altLang="en-US" dirty="0"/>
              <a:t>、</a:t>
            </a:r>
            <a:r>
              <a:rPr lang="en-US" altLang="zh-CN" dirty="0"/>
              <a:t>P3</a:t>
            </a:r>
            <a:r>
              <a:rPr lang="zh-CN" altLang="en-US" dirty="0"/>
              <a:t>、</a:t>
            </a:r>
            <a:r>
              <a:rPr lang="en-US" altLang="zh-CN" dirty="0"/>
              <a:t>P4</a:t>
            </a:r>
            <a:r>
              <a:rPr lang="zh-CN" altLang="en-US" dirty="0"/>
              <a:t>四种具体产品，只</a:t>
            </a:r>
            <a:r>
              <a:rPr lang="zh-CN" altLang="en-US" i="1" dirty="0">
                <a:solidFill>
                  <a:schemeClr val="tx1">
                    <a:lumMod val="75000"/>
                    <a:lumOff val="25000"/>
                  </a:schemeClr>
                </a:solidFill>
                <a:effectLst>
                  <a:outerShdw blurRad="38100" dist="38100" dir="2700000" algn="tl">
                    <a:srgbClr val="000000">
                      <a:alpha val="43137"/>
                    </a:srgbClr>
                  </a:outerShdw>
                </a:effectLst>
              </a:rPr>
              <a:t>能做不投入或投入</a:t>
            </a:r>
            <a:r>
              <a:rPr lang="en-US" altLang="zh-CN" i="1" dirty="0">
                <a:solidFill>
                  <a:schemeClr val="tx1">
                    <a:lumMod val="75000"/>
                    <a:lumOff val="25000"/>
                  </a:schemeClr>
                </a:solidFill>
                <a:effectLst>
                  <a:outerShdw blurRad="38100" dist="38100" dir="2700000" algn="tl">
                    <a:srgbClr val="000000">
                      <a:alpha val="43137"/>
                    </a:srgbClr>
                  </a:outerShdw>
                </a:effectLst>
              </a:rPr>
              <a:t>1M</a:t>
            </a:r>
            <a:r>
              <a:rPr lang="zh-CN" altLang="en-US" i="1" dirty="0">
                <a:solidFill>
                  <a:schemeClr val="tx1">
                    <a:lumMod val="75000"/>
                    <a:lumOff val="25000"/>
                  </a:schemeClr>
                </a:solidFill>
                <a:effectLst>
                  <a:outerShdw blurRad="38100" dist="38100" dir="2700000" algn="tl">
                    <a:srgbClr val="000000">
                      <a:alpha val="43137"/>
                    </a:srgbClr>
                  </a:outerShdw>
                </a:effectLst>
              </a:rPr>
              <a:t>的选择。</a:t>
            </a:r>
            <a:endParaRPr lang="en-US" altLang="zh-CN" i="1" dirty="0">
              <a:solidFill>
                <a:schemeClr val="tx1">
                  <a:lumMod val="75000"/>
                  <a:lumOff val="25000"/>
                </a:schemeClr>
              </a:solidFill>
              <a:effectLst>
                <a:outerShdw blurRad="38100" dist="38100" dir="2700000" algn="tl">
                  <a:srgbClr val="000000">
                    <a:alpha val="43137"/>
                  </a:srgbClr>
                </a:outerShdw>
              </a:effectLst>
            </a:endParaRP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“长期贷款”</a:t>
            </a:r>
            <a:r>
              <a:rPr lang="zh-CN" altLang="en-US" dirty="0"/>
              <a:t>，系统会提示本年最大贷款的限额，在贷款金额中只能输入小于最大贷款额的数字，并且必须是</a:t>
            </a:r>
            <a:r>
              <a:rPr lang="en-US" altLang="zh-CN" dirty="0"/>
              <a:t>20</a:t>
            </a:r>
            <a:r>
              <a:rPr lang="zh-CN" altLang="en-US" dirty="0"/>
              <a:t>的整数倍。贷款年限可以在</a:t>
            </a:r>
            <a:r>
              <a:rPr lang="en-US" altLang="zh-CN" dirty="0"/>
              <a:t>2</a:t>
            </a:r>
            <a:r>
              <a:rPr lang="zh-CN" altLang="en-US" dirty="0"/>
              <a:t>年、</a:t>
            </a:r>
            <a:r>
              <a:rPr lang="en-US" altLang="zh-CN" dirty="0"/>
              <a:t>3</a:t>
            </a:r>
            <a:r>
              <a:rPr lang="zh-CN" altLang="en-US" dirty="0"/>
              <a:t>年、</a:t>
            </a:r>
            <a:r>
              <a:rPr lang="en-US" altLang="zh-CN" dirty="0"/>
              <a:t>4</a:t>
            </a:r>
            <a:r>
              <a:rPr lang="zh-CN" altLang="en-US" dirty="0"/>
              <a:t>年中选择。在本次贷款前会自动扣除前面已经到期的长贷本金和利息。</a:t>
            </a:r>
          </a:p>
          <a:p>
            <a:pPr marL="342900" indent="266700" eaLnBrk="0" hangingPunct="0">
              <a:defRPr/>
            </a:pPr>
            <a:endParaRPr lang="en-US" altLang="zh-CN" dirty="0"/>
          </a:p>
        </p:txBody>
      </p:sp>
      <p:pic>
        <p:nvPicPr>
          <p:cNvPr id="60420" name="Picture 2"/>
          <p:cNvPicPr>
            <a:picLocks noChangeAspect="1" noChangeArrowheads="1"/>
          </p:cNvPicPr>
          <p:nvPr/>
        </p:nvPicPr>
        <p:blipFill>
          <a:blip r:embed="rId2" cstate="print"/>
          <a:srcRect/>
          <a:stretch>
            <a:fillRect/>
          </a:stretch>
        </p:blipFill>
        <p:spPr bwMode="gray">
          <a:xfrm>
            <a:off x="0" y="409575"/>
            <a:ext cx="9144000" cy="6448425"/>
          </a:xfrm>
          <a:prstGeom prst="rect">
            <a:avLst/>
          </a:prstGeom>
          <a:noFill/>
          <a:ln w="12700" algn="ctr">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39750" y="1125538"/>
            <a:ext cx="8208963" cy="4522787"/>
          </a:xfrm>
          <a:prstGeom prst="rect">
            <a:avLst/>
          </a:prstGeom>
          <a:noFill/>
          <a:ln w="9525">
            <a:noFill/>
            <a:miter lim="800000"/>
            <a:headEnd/>
            <a:tailEnd/>
          </a:ln>
          <a:effectLst/>
        </p:spPr>
        <p:txBody>
          <a:bodyPr anchor="ctr">
            <a:spAutoFit/>
          </a:bodyPr>
          <a:lstStyle/>
          <a:p>
            <a:pPr indent="266700">
              <a:defRPr/>
            </a:pPr>
            <a:r>
              <a:rPr lang="en-US" altLang="zh-CN" dirty="0"/>
              <a:t>4.1</a:t>
            </a:r>
            <a:r>
              <a:rPr lang="zh-CN" altLang="en-US" dirty="0"/>
              <a:t>年初工作：  指仅在每年初完成的工作，包含缴纳税金、代理申请、广告方案等工作。</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“当年开始”</a:t>
            </a:r>
            <a:r>
              <a:rPr lang="zh-CN" altLang="en-US" dirty="0"/>
              <a:t>：由管理端激活。用户确认当前年度开始工作。激活缴纳税金及特殊事项、信息查询所有操作节点</a:t>
            </a:r>
            <a:r>
              <a:rPr lang="zh-CN" altLang="en-US" dirty="0">
                <a:solidFill>
                  <a:schemeClr val="tx1">
                    <a:lumMod val="75000"/>
                    <a:lumOff val="25000"/>
                  </a:schemeClr>
                </a:solidFill>
              </a:rPr>
              <a:t>。</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“缴纳税金”</a:t>
            </a:r>
            <a:r>
              <a:rPr lang="zh-CN" altLang="en-US" dirty="0"/>
              <a:t>：由当年开始激活。系统自动计算并扣除上一年的应交税金，并更新盘面现金、税金数据。激活代理申请节点。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“代理申请”</a:t>
            </a:r>
            <a:r>
              <a:rPr lang="zh-CN" altLang="en-US" dirty="0"/>
              <a:t>：由缴纳税金激活。向制造商提出产品代理资质申请，由制造商审核。激活制造端的资质审核节点。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“付代理费”</a:t>
            </a:r>
            <a:r>
              <a:rPr lang="zh-CN" altLang="en-US" dirty="0"/>
              <a:t>：由制造商的资质审核节点激活。计算代理费，更新盘面数据（现金，代理费）。激活签预售合同、制造端的收代理费节点。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“签预售合同”</a:t>
            </a:r>
            <a:r>
              <a:rPr lang="zh-CN" altLang="en-US" dirty="0"/>
              <a:t>：由付代理费激活。总代向制造商提交当年预销合同。激活广告方案、长期贷款节点；激活制造端的“签预销合同”节点。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“广告方案”</a:t>
            </a:r>
            <a:r>
              <a:rPr lang="zh-CN" altLang="en-US" dirty="0"/>
              <a:t>：由签预售合同节点激活。提交总代理全年各区域、各产品的广告费用明细，更新盘面数据（现金，代理费）。激活当季开始节点。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“长期贷款”</a:t>
            </a:r>
            <a:r>
              <a:rPr lang="zh-CN" altLang="en-US" dirty="0"/>
              <a:t>：由签预售合同节点激活。由系统自动计算长期贷款金额，用户选择贷款年限，并更新长期贷款、现金盘面数据。</a:t>
            </a:r>
          </a:p>
        </p:txBody>
      </p:sp>
      <p:sp>
        <p:nvSpPr>
          <p:cNvPr id="61443" name="内容占位符 8"/>
          <p:cNvSpPr>
            <a:spLocks/>
          </p:cNvSpPr>
          <p:nvPr/>
        </p:nvSpPr>
        <p:spPr bwMode="auto">
          <a:xfrm>
            <a:off x="323850" y="620713"/>
            <a:ext cx="7942263" cy="555625"/>
          </a:xfrm>
          <a:prstGeom prst="rect">
            <a:avLst/>
          </a:prstGeom>
          <a:noFill/>
          <a:ln w="9525">
            <a:noFill/>
            <a:miter lim="800000"/>
            <a:headEnd/>
            <a:tailEnd/>
          </a:ln>
        </p:spPr>
        <p:txBody>
          <a:bodyPr/>
          <a:lstStyle/>
          <a:p>
            <a:pPr marL="342900" indent="-342900" eaLnBrk="0" hangingPunct="0">
              <a:spcBef>
                <a:spcPct val="20000"/>
              </a:spcBef>
            </a:pPr>
            <a:endParaRPr lang="en-US" altLang="zh-CN" sz="2000"/>
          </a:p>
        </p:txBody>
      </p:sp>
      <p:pic>
        <p:nvPicPr>
          <p:cNvPr id="61444" name="Picture 2"/>
          <p:cNvPicPr>
            <a:picLocks noChangeAspect="1" noChangeArrowheads="1"/>
          </p:cNvPicPr>
          <p:nvPr/>
        </p:nvPicPr>
        <p:blipFill>
          <a:blip r:embed="rId2" cstate="print"/>
          <a:srcRect/>
          <a:stretch>
            <a:fillRect/>
          </a:stretch>
        </p:blipFill>
        <p:spPr bwMode="gray">
          <a:xfrm>
            <a:off x="0" y="381000"/>
            <a:ext cx="9144000" cy="6477000"/>
          </a:xfrm>
          <a:prstGeom prst="rect">
            <a:avLst/>
          </a:prstGeom>
          <a:noFill/>
          <a:ln w="12700" algn="ctr">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8"/>
          <p:cNvSpPr>
            <a:spLocks/>
          </p:cNvSpPr>
          <p:nvPr/>
        </p:nvSpPr>
        <p:spPr bwMode="auto">
          <a:xfrm>
            <a:off x="539750" y="692150"/>
            <a:ext cx="7942263" cy="2881313"/>
          </a:xfrm>
          <a:prstGeom prst="rect">
            <a:avLst/>
          </a:prstGeom>
          <a:noFill/>
          <a:ln w="9525">
            <a:noFill/>
            <a:miter lim="800000"/>
            <a:headEnd/>
            <a:tailEnd/>
          </a:ln>
        </p:spPr>
        <p:txBody>
          <a:bodyPr/>
          <a:lstStyle/>
          <a:p>
            <a:pPr marL="342900" indent="-342900" eaLnBrk="0" hangingPunct="0">
              <a:spcBef>
                <a:spcPct val="20000"/>
              </a:spcBef>
            </a:pPr>
            <a:endParaRPr lang="en-US" altLang="zh-CN"/>
          </a:p>
        </p:txBody>
      </p:sp>
      <p:pic>
        <p:nvPicPr>
          <p:cNvPr id="62467" name="Picture 2"/>
          <p:cNvPicPr>
            <a:picLocks noChangeAspect="1" noChangeArrowheads="1"/>
          </p:cNvPicPr>
          <p:nvPr/>
        </p:nvPicPr>
        <p:blipFill>
          <a:blip r:embed="rId2" cstate="print"/>
          <a:srcRect/>
          <a:stretch>
            <a:fillRect/>
          </a:stretch>
        </p:blipFill>
        <p:spPr bwMode="gray">
          <a:xfrm>
            <a:off x="0" y="385763"/>
            <a:ext cx="9144000" cy="6472237"/>
          </a:xfrm>
          <a:prstGeom prst="rect">
            <a:avLst/>
          </a:prstGeom>
          <a:noFill/>
          <a:ln w="12700" algn="ctr">
            <a:noFill/>
            <a:miter lim="800000"/>
            <a:headEnd/>
            <a:tailEnd/>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Oval 2050" descr="Meeting"/>
          <p:cNvSpPr>
            <a:spLocks noChangeArrowheads="1"/>
          </p:cNvSpPr>
          <p:nvPr/>
        </p:nvSpPr>
        <p:spPr bwMode="auto">
          <a:xfrm>
            <a:off x="1835150" y="1990725"/>
            <a:ext cx="6019800" cy="4138613"/>
          </a:xfrm>
          <a:prstGeom prst="ellipse">
            <a:avLst/>
          </a:prstGeom>
          <a:blipFill dpi="0" rotWithShape="0">
            <a:blip r:embed="rId2" cstate="print"/>
            <a:srcRect/>
            <a:stretch>
              <a:fillRect/>
            </a:stretch>
          </a:blipFill>
          <a:ln w="57150">
            <a:noFill/>
            <a:round/>
            <a:headEnd/>
            <a:tailEnd/>
          </a:ln>
        </p:spPr>
        <p:txBody>
          <a:bodyPr wrap="none" anchor="ctr"/>
          <a:lstStyle/>
          <a:p>
            <a:pPr>
              <a:lnSpc>
                <a:spcPct val="110000"/>
              </a:lnSpc>
              <a:spcBef>
                <a:spcPct val="50000"/>
              </a:spcBef>
            </a:pPr>
            <a:endParaRPr lang="zh-CN" altLang="en-US"/>
          </a:p>
        </p:txBody>
      </p:sp>
      <p:sp>
        <p:nvSpPr>
          <p:cNvPr id="180226" name="Rectangle 2"/>
          <p:cNvSpPr>
            <a:spLocks noChangeArrowheads="1"/>
          </p:cNvSpPr>
          <p:nvPr/>
        </p:nvSpPr>
        <p:spPr bwMode="auto">
          <a:xfrm>
            <a:off x="1547813" y="838200"/>
            <a:ext cx="6356350" cy="914400"/>
          </a:xfrm>
          <a:prstGeom prst="rect">
            <a:avLst/>
          </a:prstGeom>
          <a:noFill/>
          <a:ln w="9525">
            <a:noFill/>
            <a:miter lim="800000"/>
            <a:headEnd/>
            <a:tailEnd/>
          </a:ln>
          <a:effectLst/>
        </p:spPr>
        <p:txBody>
          <a:bodyPr wrap="none">
            <a:spAutoFit/>
          </a:bodyPr>
          <a:lstStyle/>
          <a:p>
            <a:pPr>
              <a:defRPr/>
            </a:pPr>
            <a:r>
              <a:rPr lang="zh-CN" altLang="en-US" sz="5400" dirty="0">
                <a:effectLst>
                  <a:outerShdw blurRad="38100" dist="38100" dir="2700000" algn="tl">
                    <a:srgbClr val="C0C0C0"/>
                  </a:outerShdw>
                </a:effectLst>
                <a:latin typeface="华文彩云" pitchFamily="2" charset="-122"/>
                <a:ea typeface="华文彩云" pitchFamily="2" charset="-122"/>
              </a:rPr>
              <a:t>做好准备，开始经营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blinds(vertical)">
                                      <p:cBhvr>
                                        <p:cTn id="7" dur="500"/>
                                        <p:tgtEl>
                                          <p:spTgt spid="194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Grp="1" noChangeArrowheads="1"/>
          </p:cNvSpPr>
          <p:nvPr>
            <p:ph type="title"/>
          </p:nvPr>
        </p:nvSpPr>
        <p:spPr>
          <a:xfrm>
            <a:off x="5334000" y="1143000"/>
            <a:ext cx="3200400" cy="576263"/>
          </a:xfrm>
          <a:noFill/>
        </p:spPr>
        <p:txBody>
          <a:bodyPr anchor="t"/>
          <a:lstStyle/>
          <a:p>
            <a:pPr algn="r"/>
            <a:r>
              <a:rPr lang="en-US" altLang="zh-CN" sz="3600" b="1" i="1" smtClean="0">
                <a:solidFill>
                  <a:srgbClr val="FF0000"/>
                </a:solidFill>
                <a:latin typeface="黑体" pitchFamily="2" charset="-122"/>
                <a:ea typeface="黑体" pitchFamily="2" charset="-122"/>
              </a:rPr>
              <a:t>DELL</a:t>
            </a:r>
            <a:r>
              <a:rPr lang="zh-CN" altLang="en-US" sz="3600" b="1" i="1" smtClean="0">
                <a:solidFill>
                  <a:srgbClr val="FF0000"/>
                </a:solidFill>
                <a:latin typeface="黑体" pitchFamily="2" charset="-122"/>
                <a:ea typeface="黑体" pitchFamily="2" charset="-122"/>
              </a:rPr>
              <a:t>的思考</a:t>
            </a:r>
          </a:p>
        </p:txBody>
      </p:sp>
      <p:sp>
        <p:nvSpPr>
          <p:cNvPr id="15363" name="Rectangle 3"/>
          <p:cNvSpPr>
            <a:spLocks noGrp="1" noChangeArrowheads="1"/>
          </p:cNvSpPr>
          <p:nvPr>
            <p:ph idx="1"/>
          </p:nvPr>
        </p:nvSpPr>
        <p:spPr>
          <a:xfrm>
            <a:off x="76200" y="1295400"/>
            <a:ext cx="4876800" cy="5257800"/>
          </a:xfrm>
          <a:ln>
            <a:solidFill>
              <a:schemeClr val="bg1"/>
            </a:solidFill>
          </a:ln>
        </p:spPr>
        <p:txBody>
          <a:bodyPr/>
          <a:lstStyle/>
          <a:p>
            <a:pPr>
              <a:lnSpc>
                <a:spcPct val="150000"/>
              </a:lnSpc>
              <a:buFont typeface="Arial" charset="0"/>
              <a:buNone/>
            </a:pPr>
            <a:r>
              <a:rPr lang="zh-CN" altLang="en-US" b="1" smtClean="0">
                <a:latin typeface="楷体_GB2312" pitchFamily="49" charset="-122"/>
                <a:ea typeface="楷体_GB2312" pitchFamily="49" charset="-122"/>
              </a:rPr>
              <a:t>      戴尔在供应链管理方面取得的巨大成功是众所周知的。通过虚拟整合，戴尔实现了“实质性一体化”运作，让供应链上的每个环节都得到充分的利用。利用信息技术，戴尔实现了流程优化，减少了供应链中的环节，用面向客户的研发，帮助企业减少了投入。戴尔充分认识到供应链协同的重要性，利用市场上的存量企业资源，尤其是技术资源，在上下游企业之间形成了紧密的合作，达到了共同抵御风险的目的。  </a:t>
            </a:r>
          </a:p>
          <a:p>
            <a:pPr>
              <a:lnSpc>
                <a:spcPct val="150000"/>
              </a:lnSpc>
              <a:buFont typeface="Arial" charset="0"/>
              <a:buNone/>
            </a:pPr>
            <a:endParaRPr lang="zh-CN" altLang="en-US" b="1" smtClean="0">
              <a:latin typeface="楷体_GB2312" pitchFamily="49" charset="-122"/>
              <a:ea typeface="楷体_GB2312" pitchFamily="49" charset="-122"/>
            </a:endParaRPr>
          </a:p>
        </p:txBody>
      </p:sp>
      <p:pic>
        <p:nvPicPr>
          <p:cNvPr id="15364" name="Picture 5" descr="未命名1"/>
          <p:cNvPicPr>
            <a:picLocks noChangeAspect="1" noChangeArrowheads="1"/>
          </p:cNvPicPr>
          <p:nvPr/>
        </p:nvPicPr>
        <p:blipFill>
          <a:blip r:embed="rId3" cstate="print"/>
          <a:srcRect/>
          <a:stretch>
            <a:fillRect/>
          </a:stretch>
        </p:blipFill>
        <p:spPr bwMode="auto">
          <a:xfrm>
            <a:off x="5105400" y="4437063"/>
            <a:ext cx="3856038" cy="2141537"/>
          </a:xfrm>
          <a:prstGeom prst="rect">
            <a:avLst/>
          </a:prstGeom>
          <a:noFill/>
          <a:ln w="9525">
            <a:noFill/>
            <a:miter lim="800000"/>
            <a:headEnd/>
            <a:tailEnd/>
          </a:ln>
        </p:spPr>
      </p:pic>
      <p:sp>
        <p:nvSpPr>
          <p:cNvPr id="15365" name="AutoShape 9"/>
          <p:cNvSpPr>
            <a:spLocks noChangeArrowheads="1"/>
          </p:cNvSpPr>
          <p:nvPr/>
        </p:nvSpPr>
        <p:spPr bwMode="gray">
          <a:xfrm>
            <a:off x="6197600" y="5383213"/>
            <a:ext cx="1041400" cy="788987"/>
          </a:xfrm>
          <a:prstGeom prst="irregularSeal1">
            <a:avLst/>
          </a:prstGeom>
          <a:noFill/>
          <a:ln w="57150" algn="ctr">
            <a:solidFill>
              <a:srgbClr val="FF0000"/>
            </a:solidFill>
            <a:miter lim="800000"/>
            <a:headEnd/>
            <a:tailEnd/>
          </a:ln>
          <a:effectLst>
            <a:prstShdw prst="shdw17" dist="17961" dir="13500000">
              <a:srgbClr val="990000"/>
            </a:prstShdw>
          </a:effectLst>
        </p:spPr>
        <p:txBody>
          <a:bodyPr wrap="none" lIns="0" tIns="0" rIns="0" bIns="0" anchor="ctr"/>
          <a:lstStyle/>
          <a:p>
            <a:pPr algn="ctr"/>
            <a:endParaRPr lang="zh-CN" alt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90600" y="381000"/>
            <a:ext cx="6172200" cy="609600"/>
          </a:xfrm>
          <a:noFill/>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供应链及供应链管理</a:t>
            </a:r>
          </a:p>
        </p:txBody>
      </p:sp>
      <p:sp>
        <p:nvSpPr>
          <p:cNvPr id="9" name="Rectangle 3"/>
          <p:cNvSpPr txBox="1">
            <a:spLocks noChangeArrowheads="1"/>
          </p:cNvSpPr>
          <p:nvPr/>
        </p:nvSpPr>
        <p:spPr bwMode="auto">
          <a:xfrm>
            <a:off x="304800" y="1371600"/>
            <a:ext cx="8153400" cy="2819400"/>
          </a:xfrm>
          <a:prstGeom prst="rect">
            <a:avLst/>
          </a:prstGeom>
          <a:noFill/>
          <a:ln w="9525">
            <a:noFill/>
            <a:miter lim="800000"/>
            <a:headEnd/>
            <a:tailEnd/>
          </a:ln>
        </p:spPr>
        <p:txBody>
          <a:bodyPr/>
          <a:lstStyle/>
          <a:p>
            <a:pPr marL="342900" indent="-342900" eaLnBrk="0" hangingPunct="0">
              <a:spcBef>
                <a:spcPct val="20000"/>
              </a:spcBef>
              <a:buSzPct val="90000"/>
              <a:buFont typeface="Wingdings" pitchFamily="2" charset="2"/>
              <a:buNone/>
              <a:defRPr/>
            </a:pPr>
            <a:r>
              <a:rPr lang="zh-CN" altLang="en-US" sz="2400" i="1" kern="0" dirty="0">
                <a:latin typeface="黑体" pitchFamily="2" charset="-122"/>
              </a:rPr>
              <a:t>      </a:t>
            </a:r>
            <a:r>
              <a:rPr lang="zh-CN" altLang="en-US" sz="2400" kern="0" dirty="0">
                <a:solidFill>
                  <a:schemeClr val="tx2"/>
                </a:solidFill>
                <a:latin typeface="黑体" pitchFamily="2" charset="-122"/>
              </a:rPr>
              <a:t>供应链囊括了涉及生产与交付最终产品和服务的一切努力，从供应商的供应商到客户的客户。</a:t>
            </a:r>
            <a:r>
              <a:rPr lang="en-US" altLang="zh-CN" sz="2400" kern="0" dirty="0">
                <a:solidFill>
                  <a:schemeClr val="tx2"/>
                </a:solidFill>
                <a:latin typeface="黑体" pitchFamily="2" charset="-122"/>
              </a:rPr>
              <a:t/>
            </a:r>
            <a:br>
              <a:rPr lang="en-US" altLang="zh-CN" sz="2400" kern="0" dirty="0">
                <a:solidFill>
                  <a:schemeClr val="tx2"/>
                </a:solidFill>
                <a:latin typeface="黑体" pitchFamily="2" charset="-122"/>
              </a:rPr>
            </a:br>
            <a:r>
              <a:rPr lang="en-US" altLang="zh-CN" sz="2400" kern="0" dirty="0">
                <a:solidFill>
                  <a:schemeClr val="tx2"/>
                </a:solidFill>
                <a:latin typeface="黑体" pitchFamily="2" charset="-122"/>
              </a:rPr>
              <a:t>    </a:t>
            </a:r>
            <a:r>
              <a:rPr lang="zh-CN" altLang="en-US" sz="2400" kern="0" dirty="0">
                <a:solidFill>
                  <a:schemeClr val="tx2"/>
                </a:solidFill>
                <a:latin typeface="黑体" pitchFamily="2" charset="-122"/>
              </a:rPr>
              <a:t>供应链管理包括管理供应与需求，原材料、备品备件的采购、制造与装配，物件的存放及库存查询，定单的录入与管理，渠道分销及最终交付用户。</a:t>
            </a:r>
            <a:endParaRPr lang="en-US" altLang="zh-CN" sz="2400" kern="0" dirty="0">
              <a:solidFill>
                <a:schemeClr val="tx2"/>
              </a:solidFill>
              <a:latin typeface="黑体" pitchFamily="2" charset="-122"/>
            </a:endParaRPr>
          </a:p>
          <a:p>
            <a:pPr marL="342900" indent="-342900" eaLnBrk="0" hangingPunct="0">
              <a:spcBef>
                <a:spcPct val="20000"/>
              </a:spcBef>
              <a:buSzPct val="90000"/>
              <a:buFont typeface="Wingdings" pitchFamily="2" charset="2"/>
              <a:buNone/>
              <a:defRPr/>
            </a:pPr>
            <a:endParaRPr lang="zh-CN" altLang="en-US" sz="2400" kern="0" dirty="0">
              <a:solidFill>
                <a:schemeClr val="tx2"/>
              </a:solidFill>
              <a:latin typeface="黑体" pitchFamily="2" charset="-122"/>
            </a:endParaRPr>
          </a:p>
          <a:p>
            <a:pPr marL="342900" indent="-342900" algn="r" eaLnBrk="0" hangingPunct="0">
              <a:spcBef>
                <a:spcPct val="20000"/>
              </a:spcBef>
              <a:buSzPct val="90000"/>
              <a:buFont typeface="Wingdings" pitchFamily="2" charset="2"/>
              <a:buNone/>
              <a:defRPr/>
            </a:pPr>
            <a:r>
              <a:rPr lang="zh-CN" altLang="en-US" sz="2400" i="1" kern="0" dirty="0">
                <a:latin typeface="黑体" pitchFamily="2" charset="-122"/>
              </a:rPr>
              <a:t>	</a:t>
            </a:r>
            <a:r>
              <a:rPr lang="zh-CN" altLang="en-US" sz="2400" b="1" i="1" kern="0" dirty="0">
                <a:latin typeface="华文仿宋" pitchFamily="2" charset="-122"/>
                <a:ea typeface="华文仿宋" pitchFamily="2" charset="-122"/>
              </a:rPr>
              <a:t>－－ </a:t>
            </a:r>
            <a:r>
              <a:rPr lang="zh-CN" altLang="en-US" sz="2400" b="1" kern="0" dirty="0">
                <a:latin typeface="华文仿宋" pitchFamily="2" charset="-122"/>
                <a:ea typeface="华文仿宋" pitchFamily="2" charset="-122"/>
              </a:rPr>
              <a:t>美国供应链协会</a:t>
            </a:r>
            <a:endParaRPr lang="zh-CN" altLang="en-US" sz="2400" b="1" i="1" kern="0" dirty="0">
              <a:latin typeface="华文仿宋" pitchFamily="2" charset="-122"/>
              <a:ea typeface="华文仿宋" pitchFamily="2" charset="-122"/>
            </a:endParaRPr>
          </a:p>
        </p:txBody>
      </p:sp>
      <p:sp>
        <p:nvSpPr>
          <p:cNvPr id="10" name="Rectangle 3"/>
          <p:cNvSpPr txBox="1">
            <a:spLocks noChangeArrowheads="1"/>
          </p:cNvSpPr>
          <p:nvPr/>
        </p:nvSpPr>
        <p:spPr bwMode="auto">
          <a:xfrm>
            <a:off x="533400" y="4495800"/>
            <a:ext cx="7848600" cy="1828800"/>
          </a:xfrm>
          <a:prstGeom prst="rect">
            <a:avLst/>
          </a:prstGeom>
          <a:noFill/>
          <a:ln w="9525">
            <a:noFill/>
            <a:miter lim="800000"/>
            <a:headEnd/>
            <a:tailEnd/>
          </a:ln>
        </p:spPr>
        <p:txBody>
          <a:bodyPr/>
          <a:lstStyle/>
          <a:p>
            <a:pPr marL="342900" indent="-342900" eaLnBrk="0" hangingPunct="0">
              <a:spcBef>
                <a:spcPct val="20000"/>
              </a:spcBef>
              <a:buSzPct val="90000"/>
              <a:buFont typeface="Wingdings" pitchFamily="2" charset="2"/>
              <a:buNone/>
              <a:defRPr/>
            </a:pPr>
            <a:r>
              <a:rPr lang="zh-CN" altLang="en-US" sz="2400" i="1" kern="0" dirty="0">
                <a:latin typeface="黑体" pitchFamily="2" charset="-122"/>
              </a:rPr>
              <a:t>      </a:t>
            </a:r>
            <a:r>
              <a:rPr lang="zh-CN" altLang="en-US" sz="2400" kern="0" dirty="0">
                <a:solidFill>
                  <a:schemeClr val="tx2"/>
                </a:solidFill>
                <a:latin typeface="黑体" pitchFamily="2" charset="-122"/>
              </a:rPr>
              <a:t>供应链管理是从提供产品、服务和信息来为用户和股东增添价值的，从原材料供应商一直到最终用户的关键业务过程的集成管理。</a:t>
            </a:r>
          </a:p>
          <a:p>
            <a:pPr marL="342900" indent="-342900" algn="r" eaLnBrk="0" hangingPunct="0">
              <a:spcBef>
                <a:spcPct val="20000"/>
              </a:spcBef>
              <a:buSzPct val="90000"/>
              <a:buFont typeface="Wingdings" pitchFamily="2" charset="2"/>
              <a:buNone/>
              <a:defRPr/>
            </a:pPr>
            <a:r>
              <a:rPr lang="zh-CN" altLang="en-US" sz="2400" b="1" kern="0" dirty="0">
                <a:latin typeface="华文仿宋" pitchFamily="2" charset="-122"/>
                <a:ea typeface="华文仿宋" pitchFamily="2" charset="-122"/>
              </a:rPr>
              <a:t>－－供应链世界论坛</a:t>
            </a:r>
          </a:p>
          <a:p>
            <a:pPr marL="342900" indent="-342900" eaLnBrk="0" hangingPunct="0">
              <a:spcBef>
                <a:spcPct val="20000"/>
              </a:spcBef>
              <a:buSzPct val="90000"/>
              <a:buFont typeface="Arial" pitchFamily="34" charset="0"/>
              <a:buBlip>
                <a:blip r:embed="rId3"/>
              </a:buBlip>
              <a:defRPr/>
            </a:pPr>
            <a:endParaRPr lang="zh-CN" altLang="en-US" sz="2400" kern="0" dirty="0">
              <a:solidFill>
                <a:schemeClr val="tx2"/>
              </a:solidFill>
              <a:latin typeface="黑体" pitchFamily="2"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43000" y="304800"/>
            <a:ext cx="3429000" cy="565150"/>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供应链目标</a:t>
            </a:r>
          </a:p>
        </p:txBody>
      </p:sp>
      <p:grpSp>
        <p:nvGrpSpPr>
          <p:cNvPr id="17411" name="Group 3"/>
          <p:cNvGrpSpPr>
            <a:grpSpLocks/>
          </p:cNvGrpSpPr>
          <p:nvPr/>
        </p:nvGrpSpPr>
        <p:grpSpPr bwMode="auto">
          <a:xfrm>
            <a:off x="2376488" y="2103438"/>
            <a:ext cx="4619625" cy="2046287"/>
            <a:chOff x="499" y="1049"/>
            <a:chExt cx="5070" cy="2310"/>
          </a:xfrm>
        </p:grpSpPr>
        <p:pic>
          <p:nvPicPr>
            <p:cNvPr id="17449" name="Picture 4" descr="销售分析"/>
            <p:cNvPicPr>
              <a:picLocks noChangeAspect="1" noChangeArrowheads="1"/>
            </p:cNvPicPr>
            <p:nvPr/>
          </p:nvPicPr>
          <p:blipFill>
            <a:blip r:embed="rId2" cstate="print"/>
            <a:srcRect/>
            <a:stretch>
              <a:fillRect/>
            </a:stretch>
          </p:blipFill>
          <p:spPr bwMode="auto">
            <a:xfrm>
              <a:off x="699" y="1328"/>
              <a:ext cx="4870" cy="2031"/>
            </a:xfrm>
            <a:prstGeom prst="rect">
              <a:avLst/>
            </a:prstGeom>
            <a:noFill/>
            <a:ln w="9525">
              <a:noFill/>
              <a:miter lim="800000"/>
              <a:headEnd/>
              <a:tailEnd/>
            </a:ln>
          </p:spPr>
        </p:pic>
        <p:sp>
          <p:nvSpPr>
            <p:cNvPr id="17450" name="Rectangle 5"/>
            <p:cNvSpPr>
              <a:spLocks noChangeArrowheads="1"/>
            </p:cNvSpPr>
            <p:nvPr/>
          </p:nvSpPr>
          <p:spPr bwMode="auto">
            <a:xfrm>
              <a:off x="499" y="1049"/>
              <a:ext cx="4899" cy="2154"/>
            </a:xfrm>
            <a:prstGeom prst="rect">
              <a:avLst/>
            </a:prstGeom>
            <a:solidFill>
              <a:srgbClr val="BEBB82">
                <a:alpha val="79999"/>
              </a:srgbClr>
            </a:solidFill>
            <a:ln w="28575" algn="ctr">
              <a:noFill/>
              <a:prstDash val="sysDot"/>
              <a:miter lim="800000"/>
              <a:headEnd/>
              <a:tailEnd/>
            </a:ln>
          </p:spPr>
          <p:txBody>
            <a:bodyPr wrap="none" anchor="ctr"/>
            <a:lstStyle/>
            <a:p>
              <a:endParaRPr lang="zh-CN" altLang="en-US"/>
            </a:p>
          </p:txBody>
        </p:sp>
      </p:grpSp>
      <p:sp>
        <p:nvSpPr>
          <p:cNvPr id="17412" name="AutoShape 6"/>
          <p:cNvSpPr>
            <a:spLocks noChangeArrowheads="1"/>
          </p:cNvSpPr>
          <p:nvPr/>
        </p:nvSpPr>
        <p:spPr bwMode="auto">
          <a:xfrm>
            <a:off x="684213" y="1268413"/>
            <a:ext cx="1909762" cy="1944687"/>
          </a:xfrm>
          <a:prstGeom prst="roundRect">
            <a:avLst>
              <a:gd name="adj" fmla="val 16667"/>
            </a:avLst>
          </a:prstGeom>
          <a:solidFill>
            <a:srgbClr val="D7D7CD"/>
          </a:solidFill>
          <a:ln w="9525">
            <a:noFill/>
            <a:round/>
            <a:headEnd/>
            <a:tailEnd/>
          </a:ln>
        </p:spPr>
        <p:txBody>
          <a:bodyPr wrap="none" anchor="ctr"/>
          <a:lstStyle/>
          <a:p>
            <a:endParaRPr lang="zh-CN" altLang="en-US"/>
          </a:p>
        </p:txBody>
      </p:sp>
      <p:pic>
        <p:nvPicPr>
          <p:cNvPr id="17413" name="Picture 7" descr="AP47001"/>
          <p:cNvPicPr>
            <a:picLocks noChangeAspect="1" noChangeArrowheads="1"/>
          </p:cNvPicPr>
          <p:nvPr/>
        </p:nvPicPr>
        <p:blipFill>
          <a:blip r:embed="rId3" cstate="print"/>
          <a:srcRect/>
          <a:stretch>
            <a:fillRect/>
          </a:stretch>
        </p:blipFill>
        <p:spPr bwMode="auto">
          <a:xfrm>
            <a:off x="684213" y="2347913"/>
            <a:ext cx="1909762" cy="1801812"/>
          </a:xfrm>
          <a:prstGeom prst="rect">
            <a:avLst/>
          </a:prstGeom>
          <a:noFill/>
          <a:ln w="9525">
            <a:noFill/>
            <a:miter lim="800000"/>
            <a:headEnd/>
            <a:tailEnd/>
          </a:ln>
        </p:spPr>
      </p:pic>
      <p:sp>
        <p:nvSpPr>
          <p:cNvPr id="17414" name="Text Box 8"/>
          <p:cNvSpPr txBox="1">
            <a:spLocks noChangeArrowheads="1"/>
          </p:cNvSpPr>
          <p:nvPr/>
        </p:nvSpPr>
        <p:spPr bwMode="auto">
          <a:xfrm>
            <a:off x="803275" y="1390650"/>
            <a:ext cx="457200" cy="274638"/>
          </a:xfrm>
          <a:prstGeom prst="rect">
            <a:avLst/>
          </a:prstGeom>
          <a:noFill/>
          <a:ln w="9525">
            <a:noFill/>
            <a:miter lim="800000"/>
            <a:headEnd/>
            <a:tailEnd/>
          </a:ln>
        </p:spPr>
        <p:txBody>
          <a:bodyPr wrap="none" lIns="0" tIns="0" rIns="0" bIns="0">
            <a:spAutoFit/>
          </a:bodyPr>
          <a:lstStyle/>
          <a:p>
            <a:r>
              <a:rPr lang="zh-CN" altLang="en-GB"/>
              <a:t>企业</a:t>
            </a:r>
            <a:endParaRPr lang="zh-CN" altLang="en-US"/>
          </a:p>
        </p:txBody>
      </p:sp>
      <p:sp>
        <p:nvSpPr>
          <p:cNvPr id="17415" name="Text Box 9"/>
          <p:cNvSpPr txBox="1">
            <a:spLocks noChangeArrowheads="1"/>
          </p:cNvSpPr>
          <p:nvPr/>
        </p:nvSpPr>
        <p:spPr bwMode="auto">
          <a:xfrm>
            <a:off x="900113" y="1771650"/>
            <a:ext cx="1597025" cy="511175"/>
          </a:xfrm>
          <a:prstGeom prst="rect">
            <a:avLst/>
          </a:prstGeom>
          <a:noFill/>
          <a:ln w="9525">
            <a:noFill/>
            <a:miter lim="800000"/>
            <a:headEnd/>
            <a:tailEnd/>
          </a:ln>
        </p:spPr>
        <p:txBody>
          <a:bodyPr wrap="none" lIns="0" tIns="0" rIns="0" bIns="0">
            <a:spAutoFit/>
          </a:bodyPr>
          <a:lstStyle/>
          <a:p>
            <a:pPr>
              <a:lnSpc>
                <a:spcPct val="120000"/>
              </a:lnSpc>
              <a:buClr>
                <a:srgbClr val="666699"/>
              </a:buClr>
              <a:buFont typeface="Wingdings" pitchFamily="2" charset="2"/>
              <a:buChar char="u"/>
            </a:pPr>
            <a:r>
              <a:rPr lang="zh-CN" altLang="en-US" sz="1400">
                <a:latin typeface="黑体" pitchFamily="2" charset="-122"/>
              </a:rPr>
              <a:t>提供高质量产品和</a:t>
            </a:r>
          </a:p>
          <a:p>
            <a:pPr>
              <a:lnSpc>
                <a:spcPct val="120000"/>
              </a:lnSpc>
              <a:buClr>
                <a:srgbClr val="666699"/>
              </a:buClr>
              <a:buFont typeface="Wingdings" pitchFamily="2" charset="2"/>
              <a:buNone/>
            </a:pPr>
            <a:r>
              <a:rPr lang="zh-CN" altLang="en-US" sz="1400">
                <a:latin typeface="黑体" pitchFamily="2" charset="-122"/>
              </a:rPr>
              <a:t>  服务的能力 </a:t>
            </a:r>
          </a:p>
        </p:txBody>
      </p:sp>
      <p:sp>
        <p:nvSpPr>
          <p:cNvPr id="17416" name="Text Box 10"/>
          <p:cNvSpPr txBox="1">
            <a:spLocks noChangeArrowheads="1"/>
          </p:cNvSpPr>
          <p:nvPr/>
        </p:nvSpPr>
        <p:spPr bwMode="auto">
          <a:xfrm>
            <a:off x="6875463" y="1390650"/>
            <a:ext cx="914400" cy="274638"/>
          </a:xfrm>
          <a:prstGeom prst="rect">
            <a:avLst/>
          </a:prstGeom>
          <a:noFill/>
          <a:ln w="9525">
            <a:noFill/>
            <a:miter lim="800000"/>
            <a:headEnd/>
            <a:tailEnd/>
          </a:ln>
        </p:spPr>
        <p:txBody>
          <a:bodyPr wrap="none" lIns="0" tIns="0" rIns="0" bIns="0">
            <a:spAutoFit/>
          </a:bodyPr>
          <a:lstStyle/>
          <a:p>
            <a:r>
              <a:rPr lang="zh-CN" altLang="en-GB"/>
              <a:t>最终用户</a:t>
            </a:r>
            <a:endParaRPr lang="zh-CN" altLang="en-US"/>
          </a:p>
        </p:txBody>
      </p:sp>
      <p:grpSp>
        <p:nvGrpSpPr>
          <p:cNvPr id="17417" name="Group 11"/>
          <p:cNvGrpSpPr>
            <a:grpSpLocks/>
          </p:cNvGrpSpPr>
          <p:nvPr/>
        </p:nvGrpSpPr>
        <p:grpSpPr bwMode="auto">
          <a:xfrm>
            <a:off x="6827838" y="1268413"/>
            <a:ext cx="1920875" cy="2881312"/>
            <a:chOff x="4301" y="799"/>
            <a:chExt cx="1210" cy="1815"/>
          </a:xfrm>
        </p:grpSpPr>
        <p:sp>
          <p:nvSpPr>
            <p:cNvPr id="17446" name="AutoShape 12"/>
            <p:cNvSpPr>
              <a:spLocks noChangeArrowheads="1"/>
            </p:cNvSpPr>
            <p:nvPr/>
          </p:nvSpPr>
          <p:spPr bwMode="auto">
            <a:xfrm>
              <a:off x="4308" y="799"/>
              <a:ext cx="1203" cy="1225"/>
            </a:xfrm>
            <a:prstGeom prst="roundRect">
              <a:avLst>
                <a:gd name="adj" fmla="val 16667"/>
              </a:avLst>
            </a:prstGeom>
            <a:solidFill>
              <a:srgbClr val="D7D7CD"/>
            </a:solidFill>
            <a:ln w="9525">
              <a:noFill/>
              <a:round/>
              <a:headEnd/>
              <a:tailEnd/>
            </a:ln>
          </p:spPr>
          <p:txBody>
            <a:bodyPr wrap="none" anchor="ctr"/>
            <a:lstStyle/>
            <a:p>
              <a:endParaRPr lang="zh-CN" altLang="en-US"/>
            </a:p>
          </p:txBody>
        </p:sp>
        <p:pic>
          <p:nvPicPr>
            <p:cNvPr id="17447" name="Picture 13" descr="PK55152"/>
            <p:cNvPicPr>
              <a:picLocks noChangeAspect="1" noChangeArrowheads="1"/>
            </p:cNvPicPr>
            <p:nvPr/>
          </p:nvPicPr>
          <p:blipFill>
            <a:blip r:embed="rId4" cstate="print"/>
            <a:srcRect/>
            <a:stretch>
              <a:fillRect/>
            </a:stretch>
          </p:blipFill>
          <p:spPr bwMode="auto">
            <a:xfrm>
              <a:off x="4301" y="1480"/>
              <a:ext cx="1196" cy="1134"/>
            </a:xfrm>
            <a:prstGeom prst="rect">
              <a:avLst/>
            </a:prstGeom>
            <a:noFill/>
            <a:ln w="9525">
              <a:noFill/>
              <a:miter lim="800000"/>
              <a:headEnd/>
              <a:tailEnd/>
            </a:ln>
          </p:spPr>
        </p:pic>
        <p:sp>
          <p:nvSpPr>
            <p:cNvPr id="17448" name="Text Box 14"/>
            <p:cNvSpPr txBox="1">
              <a:spLocks noChangeArrowheads="1"/>
            </p:cNvSpPr>
            <p:nvPr/>
          </p:nvSpPr>
          <p:spPr bwMode="auto">
            <a:xfrm>
              <a:off x="4399" y="1116"/>
              <a:ext cx="877" cy="322"/>
            </a:xfrm>
            <a:prstGeom prst="rect">
              <a:avLst/>
            </a:prstGeom>
            <a:noFill/>
            <a:ln w="9525">
              <a:noFill/>
              <a:miter lim="800000"/>
              <a:headEnd/>
              <a:tailEnd/>
            </a:ln>
          </p:spPr>
          <p:txBody>
            <a:bodyPr wrap="none" lIns="0" tIns="0" rIns="0" bIns="0">
              <a:spAutoFit/>
            </a:bodyPr>
            <a:lstStyle/>
            <a:p>
              <a:pPr>
                <a:lnSpc>
                  <a:spcPct val="120000"/>
                </a:lnSpc>
                <a:buClr>
                  <a:srgbClr val="666699"/>
                </a:buClr>
                <a:buFont typeface="Wingdings" pitchFamily="2" charset="2"/>
                <a:buChar char="u"/>
              </a:pPr>
              <a:r>
                <a:rPr lang="zh-CN" altLang="en-US" sz="1400"/>
                <a:t>对产品和服务</a:t>
              </a:r>
            </a:p>
            <a:p>
              <a:pPr>
                <a:lnSpc>
                  <a:spcPct val="120000"/>
                </a:lnSpc>
                <a:buClr>
                  <a:srgbClr val="666699"/>
                </a:buClr>
                <a:buFont typeface="Wingdings" pitchFamily="2" charset="2"/>
                <a:buNone/>
              </a:pPr>
              <a:r>
                <a:rPr lang="zh-CN" altLang="en-US" sz="1400"/>
                <a:t>   不断扩大的需求</a:t>
              </a:r>
            </a:p>
          </p:txBody>
        </p:sp>
      </p:grpSp>
      <p:grpSp>
        <p:nvGrpSpPr>
          <p:cNvPr id="17418" name="Group 15"/>
          <p:cNvGrpSpPr>
            <a:grpSpLocks/>
          </p:cNvGrpSpPr>
          <p:nvPr/>
        </p:nvGrpSpPr>
        <p:grpSpPr bwMode="auto">
          <a:xfrm>
            <a:off x="2305050" y="1952625"/>
            <a:ext cx="4500563" cy="1906588"/>
            <a:chOff x="1497" y="1253"/>
            <a:chExt cx="2835" cy="1201"/>
          </a:xfrm>
        </p:grpSpPr>
        <p:grpSp>
          <p:nvGrpSpPr>
            <p:cNvPr id="17428" name="Group 16"/>
            <p:cNvGrpSpPr>
              <a:grpSpLocks/>
            </p:cNvGrpSpPr>
            <p:nvPr/>
          </p:nvGrpSpPr>
          <p:grpSpPr bwMode="auto">
            <a:xfrm>
              <a:off x="1497" y="1910"/>
              <a:ext cx="2835" cy="318"/>
              <a:chOff x="1402" y="3294"/>
              <a:chExt cx="3678" cy="227"/>
            </a:xfrm>
          </p:grpSpPr>
          <p:sp>
            <p:nvSpPr>
              <p:cNvPr id="17439" name="Freeform 17"/>
              <p:cNvSpPr>
                <a:spLocks/>
              </p:cNvSpPr>
              <p:nvPr/>
            </p:nvSpPr>
            <p:spPr bwMode="auto">
              <a:xfrm>
                <a:off x="1406" y="3294"/>
                <a:ext cx="249" cy="186"/>
              </a:xfrm>
              <a:custGeom>
                <a:avLst/>
                <a:gdLst>
                  <a:gd name="T0" fmla="*/ 0 w 249"/>
                  <a:gd name="T1" fmla="*/ 186 h 186"/>
                  <a:gd name="T2" fmla="*/ 4 w 249"/>
                  <a:gd name="T3" fmla="*/ 116 h 186"/>
                  <a:gd name="T4" fmla="*/ 249 w 249"/>
                  <a:gd name="T5" fmla="*/ 0 h 186"/>
                  <a:gd name="T6" fmla="*/ 249 w 249"/>
                  <a:gd name="T7" fmla="*/ 66 h 186"/>
                  <a:gd name="T8" fmla="*/ 0 w 249"/>
                  <a:gd name="T9" fmla="*/ 186 h 186"/>
                  <a:gd name="T10" fmla="*/ 0 60000 65536"/>
                  <a:gd name="T11" fmla="*/ 0 60000 65536"/>
                  <a:gd name="T12" fmla="*/ 0 60000 65536"/>
                  <a:gd name="T13" fmla="*/ 0 60000 65536"/>
                  <a:gd name="T14" fmla="*/ 0 60000 65536"/>
                  <a:gd name="T15" fmla="*/ 0 w 249"/>
                  <a:gd name="T16" fmla="*/ 0 h 186"/>
                  <a:gd name="T17" fmla="*/ 249 w 249"/>
                  <a:gd name="T18" fmla="*/ 186 h 186"/>
                </a:gdLst>
                <a:ahLst/>
                <a:cxnLst>
                  <a:cxn ang="T10">
                    <a:pos x="T0" y="T1"/>
                  </a:cxn>
                  <a:cxn ang="T11">
                    <a:pos x="T2" y="T3"/>
                  </a:cxn>
                  <a:cxn ang="T12">
                    <a:pos x="T4" y="T5"/>
                  </a:cxn>
                  <a:cxn ang="T13">
                    <a:pos x="T6" y="T7"/>
                  </a:cxn>
                  <a:cxn ang="T14">
                    <a:pos x="T8" y="T9"/>
                  </a:cxn>
                </a:cxnLst>
                <a:rect l="T15" t="T16" r="T17" b="T18"/>
                <a:pathLst>
                  <a:path w="249" h="186">
                    <a:moveTo>
                      <a:pt x="0" y="186"/>
                    </a:moveTo>
                    <a:lnTo>
                      <a:pt x="4" y="116"/>
                    </a:lnTo>
                    <a:lnTo>
                      <a:pt x="249" y="0"/>
                    </a:lnTo>
                    <a:lnTo>
                      <a:pt x="249" y="66"/>
                    </a:lnTo>
                    <a:lnTo>
                      <a:pt x="0" y="186"/>
                    </a:lnTo>
                    <a:close/>
                  </a:path>
                </a:pathLst>
              </a:custGeom>
              <a:solidFill>
                <a:schemeClr val="bg2">
                  <a:alpha val="79999"/>
                </a:schemeClr>
              </a:solidFill>
              <a:ln w="9525">
                <a:noFill/>
                <a:round/>
                <a:headEnd/>
                <a:tailEnd/>
              </a:ln>
            </p:spPr>
            <p:txBody>
              <a:bodyPr/>
              <a:lstStyle/>
              <a:p>
                <a:endParaRPr lang="zh-CN" altLang="en-US"/>
              </a:p>
            </p:txBody>
          </p:sp>
          <p:sp>
            <p:nvSpPr>
              <p:cNvPr id="17440" name="Rectangle 18"/>
              <p:cNvSpPr>
                <a:spLocks noChangeArrowheads="1"/>
              </p:cNvSpPr>
              <p:nvPr/>
            </p:nvSpPr>
            <p:spPr bwMode="auto">
              <a:xfrm>
                <a:off x="1655" y="3294"/>
                <a:ext cx="3425" cy="68"/>
              </a:xfrm>
              <a:prstGeom prst="rect">
                <a:avLst/>
              </a:prstGeom>
              <a:solidFill>
                <a:srgbClr val="969696">
                  <a:alpha val="79999"/>
                </a:srgbClr>
              </a:solidFill>
              <a:ln w="9525">
                <a:noFill/>
                <a:miter lim="800000"/>
                <a:headEnd/>
                <a:tailEnd/>
              </a:ln>
            </p:spPr>
            <p:txBody>
              <a:bodyPr wrap="none" anchor="ctr"/>
              <a:lstStyle/>
              <a:p>
                <a:endParaRPr lang="zh-CN" altLang="en-US"/>
              </a:p>
            </p:txBody>
          </p:sp>
          <p:sp>
            <p:nvSpPr>
              <p:cNvPr id="17441" name="Freeform 19"/>
              <p:cNvSpPr>
                <a:spLocks/>
              </p:cNvSpPr>
              <p:nvPr/>
            </p:nvSpPr>
            <p:spPr bwMode="auto">
              <a:xfrm>
                <a:off x="1404" y="3362"/>
                <a:ext cx="3676" cy="159"/>
              </a:xfrm>
              <a:custGeom>
                <a:avLst/>
                <a:gdLst>
                  <a:gd name="T0" fmla="*/ 0 w 3676"/>
                  <a:gd name="T1" fmla="*/ 118 h 159"/>
                  <a:gd name="T2" fmla="*/ 274 w 3676"/>
                  <a:gd name="T3" fmla="*/ 0 h 159"/>
                  <a:gd name="T4" fmla="*/ 3676 w 3676"/>
                  <a:gd name="T5" fmla="*/ 0 h 159"/>
                  <a:gd name="T6" fmla="*/ 3403 w 3676"/>
                  <a:gd name="T7" fmla="*/ 159 h 159"/>
                  <a:gd name="T8" fmla="*/ 70 w 3676"/>
                  <a:gd name="T9" fmla="*/ 159 h 159"/>
                  <a:gd name="T10" fmla="*/ 0 w 3676"/>
                  <a:gd name="T11" fmla="*/ 118 h 159"/>
                  <a:gd name="T12" fmla="*/ 0 60000 65536"/>
                  <a:gd name="T13" fmla="*/ 0 60000 65536"/>
                  <a:gd name="T14" fmla="*/ 0 60000 65536"/>
                  <a:gd name="T15" fmla="*/ 0 60000 65536"/>
                  <a:gd name="T16" fmla="*/ 0 60000 65536"/>
                  <a:gd name="T17" fmla="*/ 0 60000 65536"/>
                  <a:gd name="T18" fmla="*/ 0 w 3676"/>
                  <a:gd name="T19" fmla="*/ 0 h 159"/>
                  <a:gd name="T20" fmla="*/ 3676 w 3676"/>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3676" h="159">
                    <a:moveTo>
                      <a:pt x="0" y="118"/>
                    </a:moveTo>
                    <a:lnTo>
                      <a:pt x="274" y="0"/>
                    </a:lnTo>
                    <a:lnTo>
                      <a:pt x="3676" y="0"/>
                    </a:lnTo>
                    <a:lnTo>
                      <a:pt x="3403" y="159"/>
                    </a:lnTo>
                    <a:lnTo>
                      <a:pt x="70" y="159"/>
                    </a:lnTo>
                    <a:lnTo>
                      <a:pt x="0" y="118"/>
                    </a:lnTo>
                    <a:close/>
                  </a:path>
                </a:pathLst>
              </a:custGeom>
              <a:noFill/>
              <a:ln w="9525">
                <a:noFill/>
                <a:round/>
                <a:headEnd/>
                <a:tailEnd/>
              </a:ln>
            </p:spPr>
            <p:txBody>
              <a:bodyPr/>
              <a:lstStyle/>
              <a:p>
                <a:endParaRPr lang="zh-CN" altLang="en-US"/>
              </a:p>
            </p:txBody>
          </p:sp>
          <p:sp>
            <p:nvSpPr>
              <p:cNvPr id="17442" name="Freeform 20"/>
              <p:cNvSpPr>
                <a:spLocks/>
              </p:cNvSpPr>
              <p:nvPr/>
            </p:nvSpPr>
            <p:spPr bwMode="auto">
              <a:xfrm>
                <a:off x="1404" y="3294"/>
                <a:ext cx="3676" cy="159"/>
              </a:xfrm>
              <a:custGeom>
                <a:avLst/>
                <a:gdLst>
                  <a:gd name="T0" fmla="*/ 0 w 3676"/>
                  <a:gd name="T1" fmla="*/ 118 h 159"/>
                  <a:gd name="T2" fmla="*/ 274 w 3676"/>
                  <a:gd name="T3" fmla="*/ 0 h 159"/>
                  <a:gd name="T4" fmla="*/ 3676 w 3676"/>
                  <a:gd name="T5" fmla="*/ 0 h 159"/>
                  <a:gd name="T6" fmla="*/ 3403 w 3676"/>
                  <a:gd name="T7" fmla="*/ 159 h 159"/>
                  <a:gd name="T8" fmla="*/ 70 w 3676"/>
                  <a:gd name="T9" fmla="*/ 159 h 159"/>
                  <a:gd name="T10" fmla="*/ 0 w 3676"/>
                  <a:gd name="T11" fmla="*/ 118 h 159"/>
                  <a:gd name="T12" fmla="*/ 0 60000 65536"/>
                  <a:gd name="T13" fmla="*/ 0 60000 65536"/>
                  <a:gd name="T14" fmla="*/ 0 60000 65536"/>
                  <a:gd name="T15" fmla="*/ 0 60000 65536"/>
                  <a:gd name="T16" fmla="*/ 0 60000 65536"/>
                  <a:gd name="T17" fmla="*/ 0 60000 65536"/>
                  <a:gd name="T18" fmla="*/ 0 w 3676"/>
                  <a:gd name="T19" fmla="*/ 0 h 159"/>
                  <a:gd name="T20" fmla="*/ 3676 w 3676"/>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3676" h="159">
                    <a:moveTo>
                      <a:pt x="0" y="118"/>
                    </a:moveTo>
                    <a:lnTo>
                      <a:pt x="274" y="0"/>
                    </a:lnTo>
                    <a:lnTo>
                      <a:pt x="3676" y="0"/>
                    </a:lnTo>
                    <a:lnTo>
                      <a:pt x="3403" y="159"/>
                    </a:lnTo>
                    <a:lnTo>
                      <a:pt x="70" y="159"/>
                    </a:lnTo>
                    <a:lnTo>
                      <a:pt x="0" y="118"/>
                    </a:lnTo>
                    <a:close/>
                  </a:path>
                </a:pathLst>
              </a:custGeom>
              <a:solidFill>
                <a:srgbClr val="E0AF4C">
                  <a:alpha val="79999"/>
                </a:srgbClr>
              </a:solidFill>
              <a:ln w="9525">
                <a:noFill/>
                <a:round/>
                <a:headEnd/>
                <a:tailEnd/>
              </a:ln>
            </p:spPr>
            <p:txBody>
              <a:bodyPr/>
              <a:lstStyle/>
              <a:p>
                <a:endParaRPr lang="zh-CN" altLang="en-US"/>
              </a:p>
            </p:txBody>
          </p:sp>
          <p:sp>
            <p:nvSpPr>
              <p:cNvPr id="17443" name="Freeform 21"/>
              <p:cNvSpPr>
                <a:spLocks/>
              </p:cNvSpPr>
              <p:nvPr/>
            </p:nvSpPr>
            <p:spPr bwMode="auto">
              <a:xfrm>
                <a:off x="1402" y="3414"/>
                <a:ext cx="72" cy="107"/>
              </a:xfrm>
              <a:custGeom>
                <a:avLst/>
                <a:gdLst>
                  <a:gd name="T0" fmla="*/ 72 w 72"/>
                  <a:gd name="T1" fmla="*/ 39 h 107"/>
                  <a:gd name="T2" fmla="*/ 72 w 72"/>
                  <a:gd name="T3" fmla="*/ 107 h 107"/>
                  <a:gd name="T4" fmla="*/ 0 w 72"/>
                  <a:gd name="T5" fmla="*/ 66 h 107"/>
                  <a:gd name="T6" fmla="*/ 2 w 72"/>
                  <a:gd name="T7" fmla="*/ 0 h 107"/>
                  <a:gd name="T8" fmla="*/ 72 w 72"/>
                  <a:gd name="T9" fmla="*/ 39 h 107"/>
                  <a:gd name="T10" fmla="*/ 0 60000 65536"/>
                  <a:gd name="T11" fmla="*/ 0 60000 65536"/>
                  <a:gd name="T12" fmla="*/ 0 60000 65536"/>
                  <a:gd name="T13" fmla="*/ 0 60000 65536"/>
                  <a:gd name="T14" fmla="*/ 0 60000 65536"/>
                  <a:gd name="T15" fmla="*/ 0 w 72"/>
                  <a:gd name="T16" fmla="*/ 0 h 107"/>
                  <a:gd name="T17" fmla="*/ 72 w 72"/>
                  <a:gd name="T18" fmla="*/ 107 h 107"/>
                </a:gdLst>
                <a:ahLst/>
                <a:cxnLst>
                  <a:cxn ang="T10">
                    <a:pos x="T0" y="T1"/>
                  </a:cxn>
                  <a:cxn ang="T11">
                    <a:pos x="T2" y="T3"/>
                  </a:cxn>
                  <a:cxn ang="T12">
                    <a:pos x="T4" y="T5"/>
                  </a:cxn>
                  <a:cxn ang="T13">
                    <a:pos x="T6" y="T7"/>
                  </a:cxn>
                  <a:cxn ang="T14">
                    <a:pos x="T8" y="T9"/>
                  </a:cxn>
                </a:cxnLst>
                <a:rect l="T15" t="T16" r="T17" b="T18"/>
                <a:pathLst>
                  <a:path w="72" h="107">
                    <a:moveTo>
                      <a:pt x="72" y="39"/>
                    </a:moveTo>
                    <a:lnTo>
                      <a:pt x="72" y="107"/>
                    </a:lnTo>
                    <a:lnTo>
                      <a:pt x="0" y="66"/>
                    </a:lnTo>
                    <a:lnTo>
                      <a:pt x="2" y="0"/>
                    </a:lnTo>
                    <a:lnTo>
                      <a:pt x="72" y="39"/>
                    </a:lnTo>
                    <a:close/>
                  </a:path>
                </a:pathLst>
              </a:custGeom>
              <a:solidFill>
                <a:srgbClr val="976809">
                  <a:alpha val="79999"/>
                </a:srgbClr>
              </a:solidFill>
              <a:ln w="9525">
                <a:noFill/>
                <a:round/>
                <a:headEnd/>
                <a:tailEnd/>
              </a:ln>
            </p:spPr>
            <p:txBody>
              <a:bodyPr/>
              <a:lstStyle/>
              <a:p>
                <a:endParaRPr lang="zh-CN" altLang="en-US"/>
              </a:p>
            </p:txBody>
          </p:sp>
          <p:sp>
            <p:nvSpPr>
              <p:cNvPr id="17444" name="Rectangle 22"/>
              <p:cNvSpPr>
                <a:spLocks noChangeArrowheads="1"/>
              </p:cNvSpPr>
              <p:nvPr/>
            </p:nvSpPr>
            <p:spPr bwMode="auto">
              <a:xfrm>
                <a:off x="1474" y="3453"/>
                <a:ext cx="3334" cy="68"/>
              </a:xfrm>
              <a:prstGeom prst="rect">
                <a:avLst/>
              </a:prstGeom>
              <a:solidFill>
                <a:srgbClr val="BD820B">
                  <a:alpha val="79999"/>
                </a:srgbClr>
              </a:solidFill>
              <a:ln w="9525">
                <a:noFill/>
                <a:miter lim="800000"/>
                <a:headEnd/>
                <a:tailEnd/>
              </a:ln>
            </p:spPr>
            <p:txBody>
              <a:bodyPr wrap="none" anchor="ctr"/>
              <a:lstStyle/>
              <a:p>
                <a:endParaRPr lang="zh-CN" altLang="en-US"/>
              </a:p>
            </p:txBody>
          </p:sp>
          <p:sp>
            <p:nvSpPr>
              <p:cNvPr id="17445" name="Freeform 23"/>
              <p:cNvSpPr>
                <a:spLocks/>
              </p:cNvSpPr>
              <p:nvPr/>
            </p:nvSpPr>
            <p:spPr bwMode="auto">
              <a:xfrm>
                <a:off x="4808" y="3296"/>
                <a:ext cx="272" cy="225"/>
              </a:xfrm>
              <a:custGeom>
                <a:avLst/>
                <a:gdLst>
                  <a:gd name="T0" fmla="*/ 0 w 272"/>
                  <a:gd name="T1" fmla="*/ 225 h 225"/>
                  <a:gd name="T2" fmla="*/ 0 w 272"/>
                  <a:gd name="T3" fmla="*/ 157 h 225"/>
                  <a:gd name="T4" fmla="*/ 272 w 272"/>
                  <a:gd name="T5" fmla="*/ 0 h 225"/>
                  <a:gd name="T6" fmla="*/ 272 w 272"/>
                  <a:gd name="T7" fmla="*/ 66 h 225"/>
                  <a:gd name="T8" fmla="*/ 0 w 272"/>
                  <a:gd name="T9" fmla="*/ 225 h 225"/>
                  <a:gd name="T10" fmla="*/ 0 60000 65536"/>
                  <a:gd name="T11" fmla="*/ 0 60000 65536"/>
                  <a:gd name="T12" fmla="*/ 0 60000 65536"/>
                  <a:gd name="T13" fmla="*/ 0 60000 65536"/>
                  <a:gd name="T14" fmla="*/ 0 60000 65536"/>
                  <a:gd name="T15" fmla="*/ 0 w 272"/>
                  <a:gd name="T16" fmla="*/ 0 h 225"/>
                  <a:gd name="T17" fmla="*/ 272 w 272"/>
                  <a:gd name="T18" fmla="*/ 225 h 225"/>
                </a:gdLst>
                <a:ahLst/>
                <a:cxnLst>
                  <a:cxn ang="T10">
                    <a:pos x="T0" y="T1"/>
                  </a:cxn>
                  <a:cxn ang="T11">
                    <a:pos x="T2" y="T3"/>
                  </a:cxn>
                  <a:cxn ang="T12">
                    <a:pos x="T4" y="T5"/>
                  </a:cxn>
                  <a:cxn ang="T13">
                    <a:pos x="T6" y="T7"/>
                  </a:cxn>
                  <a:cxn ang="T14">
                    <a:pos x="T8" y="T9"/>
                  </a:cxn>
                </a:cxnLst>
                <a:rect l="T15" t="T16" r="T17" b="T18"/>
                <a:pathLst>
                  <a:path w="272" h="225">
                    <a:moveTo>
                      <a:pt x="0" y="225"/>
                    </a:moveTo>
                    <a:lnTo>
                      <a:pt x="0" y="157"/>
                    </a:lnTo>
                    <a:lnTo>
                      <a:pt x="272" y="0"/>
                    </a:lnTo>
                    <a:lnTo>
                      <a:pt x="272" y="66"/>
                    </a:lnTo>
                    <a:lnTo>
                      <a:pt x="0" y="225"/>
                    </a:lnTo>
                    <a:close/>
                  </a:path>
                </a:pathLst>
              </a:custGeom>
              <a:solidFill>
                <a:srgbClr val="D08F0C">
                  <a:alpha val="79999"/>
                </a:srgbClr>
              </a:solidFill>
              <a:ln w="9525">
                <a:noFill/>
                <a:round/>
                <a:headEnd/>
                <a:tailEnd/>
              </a:ln>
            </p:spPr>
            <p:txBody>
              <a:bodyPr/>
              <a:lstStyle/>
              <a:p>
                <a:endParaRPr lang="zh-CN" altLang="en-US"/>
              </a:p>
            </p:txBody>
          </p:sp>
        </p:grpSp>
        <p:sp>
          <p:nvSpPr>
            <p:cNvPr id="17429" name="Text Box 24"/>
            <p:cNvSpPr txBox="1">
              <a:spLocks noChangeArrowheads="1"/>
            </p:cNvSpPr>
            <p:nvPr/>
          </p:nvSpPr>
          <p:spPr bwMode="auto">
            <a:xfrm>
              <a:off x="2154" y="1932"/>
              <a:ext cx="1450" cy="173"/>
            </a:xfrm>
            <a:prstGeom prst="rect">
              <a:avLst/>
            </a:prstGeom>
            <a:noFill/>
            <a:ln w="9525">
              <a:noFill/>
              <a:miter lim="800000"/>
              <a:headEnd/>
              <a:tailEnd/>
            </a:ln>
          </p:spPr>
          <p:txBody>
            <a:bodyPr wrap="none" lIns="0" tIns="0" rIns="0" bIns="0">
              <a:spAutoFit/>
            </a:bodyPr>
            <a:lstStyle/>
            <a:p>
              <a:r>
                <a:rPr lang="zh-CN" altLang="en-US">
                  <a:solidFill>
                    <a:schemeClr val="bg1"/>
                  </a:solidFill>
                </a:rPr>
                <a:t>良好的分销渠道及管理</a:t>
              </a:r>
            </a:p>
          </p:txBody>
        </p:sp>
        <p:grpSp>
          <p:nvGrpSpPr>
            <p:cNvPr id="17430" name="Group 25"/>
            <p:cNvGrpSpPr>
              <a:grpSpLocks/>
            </p:cNvGrpSpPr>
            <p:nvPr/>
          </p:nvGrpSpPr>
          <p:grpSpPr bwMode="auto">
            <a:xfrm>
              <a:off x="1701" y="2317"/>
              <a:ext cx="2540" cy="137"/>
              <a:chOff x="1633" y="2341"/>
              <a:chExt cx="2109" cy="137"/>
            </a:xfrm>
          </p:grpSpPr>
          <p:sp>
            <p:nvSpPr>
              <p:cNvPr id="17436" name="Line 26"/>
              <p:cNvSpPr>
                <a:spLocks noChangeShapeType="1"/>
              </p:cNvSpPr>
              <p:nvPr/>
            </p:nvSpPr>
            <p:spPr bwMode="auto">
              <a:xfrm>
                <a:off x="1633" y="2341"/>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sp>
            <p:nvSpPr>
              <p:cNvPr id="17437" name="Line 27"/>
              <p:cNvSpPr>
                <a:spLocks noChangeShapeType="1"/>
              </p:cNvSpPr>
              <p:nvPr/>
            </p:nvSpPr>
            <p:spPr bwMode="auto">
              <a:xfrm>
                <a:off x="1633" y="2409"/>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sp>
            <p:nvSpPr>
              <p:cNvPr id="17438" name="Line 28"/>
              <p:cNvSpPr>
                <a:spLocks noChangeShapeType="1"/>
              </p:cNvSpPr>
              <p:nvPr/>
            </p:nvSpPr>
            <p:spPr bwMode="auto">
              <a:xfrm>
                <a:off x="1633" y="2478"/>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grpSp>
        <p:grpSp>
          <p:nvGrpSpPr>
            <p:cNvPr id="17431" name="Group 29"/>
            <p:cNvGrpSpPr>
              <a:grpSpLocks/>
            </p:cNvGrpSpPr>
            <p:nvPr/>
          </p:nvGrpSpPr>
          <p:grpSpPr bwMode="auto">
            <a:xfrm>
              <a:off x="1701" y="1683"/>
              <a:ext cx="2540" cy="137"/>
              <a:chOff x="1633" y="2341"/>
              <a:chExt cx="2109" cy="137"/>
            </a:xfrm>
          </p:grpSpPr>
          <p:sp>
            <p:nvSpPr>
              <p:cNvPr id="17433" name="Line 30"/>
              <p:cNvSpPr>
                <a:spLocks noChangeShapeType="1"/>
              </p:cNvSpPr>
              <p:nvPr/>
            </p:nvSpPr>
            <p:spPr bwMode="auto">
              <a:xfrm>
                <a:off x="1633" y="2341"/>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sp>
            <p:nvSpPr>
              <p:cNvPr id="17434" name="Line 31"/>
              <p:cNvSpPr>
                <a:spLocks noChangeShapeType="1"/>
              </p:cNvSpPr>
              <p:nvPr/>
            </p:nvSpPr>
            <p:spPr bwMode="auto">
              <a:xfrm>
                <a:off x="1633" y="2409"/>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sp>
            <p:nvSpPr>
              <p:cNvPr id="17435" name="Line 32"/>
              <p:cNvSpPr>
                <a:spLocks noChangeShapeType="1"/>
              </p:cNvSpPr>
              <p:nvPr/>
            </p:nvSpPr>
            <p:spPr bwMode="auto">
              <a:xfrm>
                <a:off x="1633" y="2478"/>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grpSp>
        <p:sp>
          <p:nvSpPr>
            <p:cNvPr id="17432" name="Text Box 33"/>
            <p:cNvSpPr txBox="1">
              <a:spLocks noChangeArrowheads="1"/>
            </p:cNvSpPr>
            <p:nvPr/>
          </p:nvSpPr>
          <p:spPr bwMode="auto">
            <a:xfrm>
              <a:off x="2812" y="1253"/>
              <a:ext cx="327" cy="672"/>
            </a:xfrm>
            <a:prstGeom prst="rect">
              <a:avLst/>
            </a:prstGeom>
            <a:noFill/>
            <a:ln w="9525">
              <a:noFill/>
              <a:miter lim="800000"/>
              <a:headEnd/>
              <a:tailEnd/>
            </a:ln>
          </p:spPr>
          <p:txBody>
            <a:bodyPr wrap="none" lIns="0" tIns="0" rIns="0" bIns="0">
              <a:spAutoFit/>
            </a:bodyPr>
            <a:lstStyle/>
            <a:p>
              <a:r>
                <a:rPr lang="en-US" altLang="zh-CN" sz="7000">
                  <a:solidFill>
                    <a:schemeClr val="bg1"/>
                  </a:solidFill>
                  <a:ea typeface="宋体" pitchFamily="2" charset="-122"/>
                </a:rPr>
                <a:t>+</a:t>
              </a:r>
            </a:p>
          </p:txBody>
        </p:sp>
      </p:grpSp>
      <p:grpSp>
        <p:nvGrpSpPr>
          <p:cNvPr id="17419" name="Group 34"/>
          <p:cNvGrpSpPr>
            <a:grpSpLocks/>
          </p:cNvGrpSpPr>
          <p:nvPr/>
        </p:nvGrpSpPr>
        <p:grpSpPr bwMode="auto">
          <a:xfrm>
            <a:off x="395288" y="4797425"/>
            <a:ext cx="1728787" cy="1439863"/>
            <a:chOff x="249" y="3022"/>
            <a:chExt cx="1089" cy="907"/>
          </a:xfrm>
        </p:grpSpPr>
        <p:sp>
          <p:nvSpPr>
            <p:cNvPr id="17426" name="AutoShape 35"/>
            <p:cNvSpPr>
              <a:spLocks noChangeArrowheads="1"/>
            </p:cNvSpPr>
            <p:nvPr/>
          </p:nvSpPr>
          <p:spPr bwMode="blackWhite">
            <a:xfrm>
              <a:off x="249" y="3022"/>
              <a:ext cx="1089" cy="907"/>
            </a:xfrm>
            <a:prstGeom prst="cloudCallout">
              <a:avLst>
                <a:gd name="adj1" fmla="val 33472"/>
                <a:gd name="adj2" fmla="val -90241"/>
              </a:avLst>
            </a:prstGeom>
            <a:noFill/>
            <a:ln w="12700">
              <a:solidFill>
                <a:srgbClr val="000080"/>
              </a:solidFill>
              <a:round/>
              <a:headEnd/>
              <a:tailEnd/>
            </a:ln>
          </p:spPr>
          <p:txBody>
            <a:bodyPr anchor="ctr"/>
            <a:lstStyle/>
            <a:p>
              <a:endParaRPr lang="zh-CN" altLang="en-US" sz="2400">
                <a:ea typeface="宋体" pitchFamily="2" charset="-122"/>
              </a:endParaRPr>
            </a:p>
          </p:txBody>
        </p:sp>
        <p:sp>
          <p:nvSpPr>
            <p:cNvPr id="17427" name="Text Box 36"/>
            <p:cNvSpPr txBox="1">
              <a:spLocks noChangeArrowheads="1"/>
            </p:cNvSpPr>
            <p:nvPr/>
          </p:nvSpPr>
          <p:spPr bwMode="blackWhite">
            <a:xfrm>
              <a:off x="295" y="3215"/>
              <a:ext cx="997" cy="446"/>
            </a:xfrm>
            <a:prstGeom prst="rect">
              <a:avLst/>
            </a:prstGeom>
            <a:noFill/>
            <a:ln w="12700">
              <a:noFill/>
              <a:miter lim="800000"/>
              <a:headEnd/>
              <a:tailEnd/>
            </a:ln>
          </p:spPr>
          <p:txBody>
            <a:bodyPr>
              <a:spAutoFit/>
            </a:bodyPr>
            <a:lstStyle/>
            <a:p>
              <a:pPr>
                <a:spcBef>
                  <a:spcPct val="50000"/>
                </a:spcBef>
              </a:pPr>
              <a:r>
                <a:rPr lang="zh-CN" altLang="en-US" sz="2000"/>
                <a:t>我要卖点我要利润</a:t>
              </a:r>
              <a:r>
                <a:rPr lang="en-US" altLang="zh-CN" sz="2000"/>
                <a:t>……</a:t>
              </a:r>
            </a:p>
          </p:txBody>
        </p:sp>
      </p:grpSp>
      <p:grpSp>
        <p:nvGrpSpPr>
          <p:cNvPr id="17420" name="Group 37"/>
          <p:cNvGrpSpPr>
            <a:grpSpLocks/>
          </p:cNvGrpSpPr>
          <p:nvPr/>
        </p:nvGrpSpPr>
        <p:grpSpPr bwMode="auto">
          <a:xfrm>
            <a:off x="3348038" y="4797425"/>
            <a:ext cx="1528762" cy="1439863"/>
            <a:chOff x="2109" y="3022"/>
            <a:chExt cx="1089" cy="907"/>
          </a:xfrm>
        </p:grpSpPr>
        <p:sp>
          <p:nvSpPr>
            <p:cNvPr id="17424" name="AutoShape 38"/>
            <p:cNvSpPr>
              <a:spLocks noChangeArrowheads="1"/>
            </p:cNvSpPr>
            <p:nvPr/>
          </p:nvSpPr>
          <p:spPr bwMode="blackWhite">
            <a:xfrm>
              <a:off x="2109" y="3022"/>
              <a:ext cx="1089" cy="907"/>
            </a:xfrm>
            <a:prstGeom prst="cloudCallout">
              <a:avLst>
                <a:gd name="adj1" fmla="val 33472"/>
                <a:gd name="adj2" fmla="val -90241"/>
              </a:avLst>
            </a:prstGeom>
            <a:noFill/>
            <a:ln w="12700">
              <a:solidFill>
                <a:srgbClr val="000080"/>
              </a:solidFill>
              <a:round/>
              <a:headEnd/>
              <a:tailEnd/>
            </a:ln>
          </p:spPr>
          <p:txBody>
            <a:bodyPr anchor="ctr"/>
            <a:lstStyle/>
            <a:p>
              <a:endParaRPr lang="zh-CN" altLang="en-US" sz="2400">
                <a:ea typeface="宋体" pitchFamily="2" charset="-122"/>
              </a:endParaRPr>
            </a:p>
          </p:txBody>
        </p:sp>
        <p:sp>
          <p:nvSpPr>
            <p:cNvPr id="17425" name="Text Box 39"/>
            <p:cNvSpPr txBox="1">
              <a:spLocks noChangeArrowheads="1"/>
            </p:cNvSpPr>
            <p:nvPr/>
          </p:nvSpPr>
          <p:spPr bwMode="blackWhite">
            <a:xfrm>
              <a:off x="2329" y="3254"/>
              <a:ext cx="869" cy="442"/>
            </a:xfrm>
            <a:prstGeom prst="rect">
              <a:avLst/>
            </a:prstGeom>
            <a:noFill/>
            <a:ln w="12700">
              <a:noFill/>
              <a:miter lim="800000"/>
              <a:headEnd/>
              <a:tailEnd/>
            </a:ln>
          </p:spPr>
          <p:txBody>
            <a:bodyPr>
              <a:spAutoFit/>
            </a:bodyPr>
            <a:lstStyle/>
            <a:p>
              <a:pPr>
                <a:spcBef>
                  <a:spcPct val="50000"/>
                </a:spcBef>
              </a:pPr>
              <a:r>
                <a:rPr lang="zh-CN" altLang="en-US" sz="2000"/>
                <a:t>我要利润</a:t>
              </a:r>
              <a:r>
                <a:rPr lang="en-US" altLang="zh-CN" sz="2000"/>
                <a:t>……</a:t>
              </a:r>
            </a:p>
          </p:txBody>
        </p:sp>
      </p:grpSp>
      <p:grpSp>
        <p:nvGrpSpPr>
          <p:cNvPr id="17421" name="Group 40"/>
          <p:cNvGrpSpPr>
            <a:grpSpLocks/>
          </p:cNvGrpSpPr>
          <p:nvPr/>
        </p:nvGrpSpPr>
        <p:grpSpPr bwMode="auto">
          <a:xfrm>
            <a:off x="7091363" y="4797425"/>
            <a:ext cx="1728787" cy="1439863"/>
            <a:chOff x="4467" y="3022"/>
            <a:chExt cx="1089" cy="907"/>
          </a:xfrm>
        </p:grpSpPr>
        <p:sp>
          <p:nvSpPr>
            <p:cNvPr id="17422" name="AutoShape 41"/>
            <p:cNvSpPr>
              <a:spLocks noChangeArrowheads="1"/>
            </p:cNvSpPr>
            <p:nvPr/>
          </p:nvSpPr>
          <p:spPr bwMode="blackWhite">
            <a:xfrm>
              <a:off x="4467" y="3022"/>
              <a:ext cx="1089" cy="907"/>
            </a:xfrm>
            <a:prstGeom prst="cloudCallout">
              <a:avLst>
                <a:gd name="adj1" fmla="val -39074"/>
                <a:gd name="adj2" fmla="val -96639"/>
              </a:avLst>
            </a:prstGeom>
            <a:noFill/>
            <a:ln w="12700">
              <a:solidFill>
                <a:srgbClr val="000080"/>
              </a:solidFill>
              <a:round/>
              <a:headEnd/>
              <a:tailEnd/>
            </a:ln>
          </p:spPr>
          <p:txBody>
            <a:bodyPr anchor="ctr"/>
            <a:lstStyle/>
            <a:p>
              <a:endParaRPr lang="zh-CN" altLang="en-US" sz="2400">
                <a:ea typeface="宋体" pitchFamily="2" charset="-122"/>
              </a:endParaRPr>
            </a:p>
          </p:txBody>
        </p:sp>
        <p:sp>
          <p:nvSpPr>
            <p:cNvPr id="17423" name="Text Box 42"/>
            <p:cNvSpPr txBox="1">
              <a:spLocks noChangeArrowheads="1"/>
            </p:cNvSpPr>
            <p:nvPr/>
          </p:nvSpPr>
          <p:spPr bwMode="blackWhite">
            <a:xfrm>
              <a:off x="4557" y="3215"/>
              <a:ext cx="908" cy="442"/>
            </a:xfrm>
            <a:prstGeom prst="rect">
              <a:avLst/>
            </a:prstGeom>
            <a:noFill/>
            <a:ln w="12700">
              <a:noFill/>
              <a:miter lim="800000"/>
              <a:headEnd/>
              <a:tailEnd/>
            </a:ln>
          </p:spPr>
          <p:txBody>
            <a:bodyPr>
              <a:spAutoFit/>
            </a:bodyPr>
            <a:lstStyle/>
            <a:p>
              <a:pPr>
                <a:spcBef>
                  <a:spcPct val="50000"/>
                </a:spcBef>
              </a:pPr>
              <a:r>
                <a:rPr lang="zh-CN" altLang="en-US" sz="2000"/>
                <a:t>我要便宜、方便</a:t>
              </a:r>
              <a:r>
                <a:rPr lang="en-US" altLang="zh-CN" sz="2000"/>
                <a:t>……</a:t>
              </a:r>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14400" y="457200"/>
            <a:ext cx="6705600" cy="64135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内容安排</a:t>
            </a:r>
          </a:p>
        </p:txBody>
      </p:sp>
      <p:pic>
        <p:nvPicPr>
          <p:cNvPr id="18435" name="图片 35" descr="pic002.jpg"/>
          <p:cNvPicPr>
            <a:picLocks noChangeAspect="1"/>
          </p:cNvPicPr>
          <p:nvPr/>
        </p:nvPicPr>
        <p:blipFill>
          <a:blip r:embed="rId2" cstate="print"/>
          <a:srcRect/>
          <a:stretch>
            <a:fillRect/>
          </a:stretch>
        </p:blipFill>
        <p:spPr bwMode="auto">
          <a:xfrm>
            <a:off x="552450" y="1485900"/>
            <a:ext cx="8196263" cy="45354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43000" y="381000"/>
            <a:ext cx="4495800" cy="620713"/>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cs typeface="方正超粗黑简体" pitchFamily="65" charset="-122"/>
              </a:rPr>
              <a:t>课程训练目的和意义</a:t>
            </a:r>
          </a:p>
        </p:txBody>
      </p:sp>
      <p:sp>
        <p:nvSpPr>
          <p:cNvPr id="6" name="Rectangle 327"/>
          <p:cNvSpPr>
            <a:spLocks noChangeArrowheads="1"/>
          </p:cNvSpPr>
          <p:nvPr/>
        </p:nvSpPr>
        <p:spPr bwMode="auto">
          <a:xfrm>
            <a:off x="179388" y="1450975"/>
            <a:ext cx="2376487" cy="1901825"/>
          </a:xfrm>
          <a:prstGeom prst="rect">
            <a:avLst/>
          </a:prstGeom>
          <a:noFill/>
          <a:ln w="9525">
            <a:noFill/>
            <a:miter lim="800000"/>
            <a:headEnd/>
            <a:tailEnd/>
          </a:ln>
          <a:effectLst/>
        </p:spPr>
        <p:txBody>
          <a:bodyPr>
            <a:spAutoFit/>
          </a:bodyPr>
          <a:lstStyle/>
          <a:p>
            <a:pPr>
              <a:lnSpc>
                <a:spcPct val="110000"/>
              </a:lnSpc>
              <a:spcBef>
                <a:spcPct val="50000"/>
              </a:spcBef>
              <a:defRPr/>
            </a:pPr>
            <a:r>
              <a:rPr lang="zh-CN" altLang="en-US" sz="2400" b="1" dirty="0">
                <a:solidFill>
                  <a:schemeClr val="bg2">
                    <a:lumMod val="10000"/>
                  </a:schemeClr>
                </a:solidFill>
                <a:effectLst>
                  <a:outerShdw blurRad="38100" dist="38100" dir="2700000" algn="tl">
                    <a:srgbClr val="C0C0C0"/>
                  </a:outerShdw>
                </a:effectLst>
                <a:latin typeface="幼圆" pitchFamily="49" charset="-122"/>
                <a:ea typeface="幼圆" pitchFamily="49" charset="-122"/>
              </a:rPr>
              <a:t>通过本课程，</a:t>
            </a:r>
            <a:endParaRPr lang="en-US" altLang="zh-CN" sz="2400" b="1" dirty="0">
              <a:solidFill>
                <a:schemeClr val="bg2">
                  <a:lumMod val="10000"/>
                </a:schemeClr>
              </a:solidFill>
              <a:effectLst>
                <a:outerShdw blurRad="38100" dist="38100" dir="2700000" algn="tl">
                  <a:srgbClr val="C0C0C0"/>
                </a:outerShdw>
              </a:effectLst>
              <a:latin typeface="幼圆" pitchFamily="49" charset="-122"/>
              <a:ea typeface="幼圆" pitchFamily="49" charset="-122"/>
            </a:endParaRPr>
          </a:p>
          <a:p>
            <a:pPr>
              <a:lnSpc>
                <a:spcPct val="110000"/>
              </a:lnSpc>
              <a:spcBef>
                <a:spcPct val="50000"/>
              </a:spcBef>
              <a:defRPr/>
            </a:pPr>
            <a:r>
              <a:rPr lang="zh-CN" altLang="en-US" sz="2400" b="1" dirty="0">
                <a:solidFill>
                  <a:schemeClr val="bg2">
                    <a:lumMod val="10000"/>
                  </a:schemeClr>
                </a:solidFill>
                <a:effectLst>
                  <a:outerShdw blurRad="38100" dist="38100" dir="2700000" algn="tl">
                    <a:srgbClr val="C0C0C0"/>
                  </a:outerShdw>
                </a:effectLst>
                <a:latin typeface="幼圆" pitchFamily="49" charset="-122"/>
                <a:ea typeface="幼圆" pitchFamily="49" charset="-122"/>
              </a:rPr>
              <a:t>你应该思考并找到以下问题的答案</a:t>
            </a:r>
            <a:r>
              <a:rPr lang="en-US" altLang="zh-CN" sz="2400" b="1" dirty="0">
                <a:solidFill>
                  <a:schemeClr val="bg2">
                    <a:lumMod val="10000"/>
                  </a:schemeClr>
                </a:solidFill>
                <a:effectLst>
                  <a:outerShdw blurRad="38100" dist="38100" dir="2700000" algn="tl">
                    <a:srgbClr val="C0C0C0"/>
                  </a:outerShdw>
                </a:effectLst>
                <a:latin typeface="幼圆" pitchFamily="49" charset="-122"/>
                <a:ea typeface="幼圆" pitchFamily="49" charset="-122"/>
              </a:rPr>
              <a:t>——</a:t>
            </a:r>
          </a:p>
        </p:txBody>
      </p:sp>
      <p:sp>
        <p:nvSpPr>
          <p:cNvPr id="7" name="Rectangle 328"/>
          <p:cNvSpPr>
            <a:spLocks noChangeArrowheads="1"/>
          </p:cNvSpPr>
          <p:nvPr/>
        </p:nvSpPr>
        <p:spPr bwMode="auto">
          <a:xfrm>
            <a:off x="2843213" y="1412875"/>
            <a:ext cx="6156325" cy="4708525"/>
          </a:xfrm>
          <a:prstGeom prst="rect">
            <a:avLst/>
          </a:prstGeom>
          <a:noFill/>
          <a:ln w="9525">
            <a:noFill/>
            <a:miter lim="800000"/>
            <a:headEnd/>
            <a:tailEnd/>
          </a:ln>
          <a:effectLst/>
        </p:spPr>
        <p:txBody>
          <a:bodyPr lIns="126000">
            <a:spAutoFit/>
          </a:bodyPr>
          <a:lstStyle/>
          <a:p>
            <a:pPr>
              <a:lnSpc>
                <a:spcPct val="120000"/>
              </a:lnSpc>
              <a:spcBef>
                <a:spcPct val="50000"/>
              </a:spcBef>
              <a:defRPr/>
            </a:pPr>
            <a:r>
              <a:rPr lang="zh-CN" altLang="en-US"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制造与流通型企业经营的本质与核心要素有哪些？</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en-US"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企业内部如何做到物流与资金流的协调？</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如何整合社会资源、扩展企业功能，强化供应链管理？</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如何优选合作伙伴，实现风险共担、利益共享？共同提高竞争力？</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如何提高供应链的物流效率、减低库存成本，使价值链真正增值？</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如何对供应链运作的绩效进行评价并制定合理的激励机制使供应链整体竞争力保持活力？</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如何利用信息技术建立供应链管理的运行系统和平台？</a:t>
            </a:r>
          </a:p>
        </p:txBody>
      </p:sp>
      <p:pic>
        <p:nvPicPr>
          <p:cNvPr id="19461" name="图片 7" descr="划船1.jpg"/>
          <p:cNvPicPr>
            <a:picLocks noChangeAspect="1" noChangeArrowheads="1"/>
          </p:cNvPicPr>
          <p:nvPr/>
        </p:nvPicPr>
        <p:blipFill>
          <a:blip r:embed="rId3" cstate="print"/>
          <a:srcRect/>
          <a:stretch>
            <a:fillRect/>
          </a:stretch>
        </p:blipFill>
        <p:spPr bwMode="auto">
          <a:xfrm>
            <a:off x="34925" y="4652963"/>
            <a:ext cx="2736850" cy="20161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60_Office 主题">
  <a:themeElements>
    <a:clrScheme name="6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0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1_Office 主题">
  <a:themeElements>
    <a:clrScheme name="6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1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63_Office 主题">
  <a:themeElements>
    <a:clrScheme name="6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3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5_Office 主题">
  <a:themeElements>
    <a:clrScheme name="3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黑体"/>
        <a:cs typeface="宋体"/>
      </a:majorFont>
      <a:minorFont>
        <a:latin typeface="Calibri"/>
        <a:ea typeface="黑体"/>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7_Office 主题">
  <a:themeElements>
    <a:clrScheme name="4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7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2_Office 主题">
  <a:themeElements>
    <a:clrScheme name="6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母版-1">
  <a:themeElements>
    <a:clrScheme name="母版-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母版-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母版-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母版-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母版-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母版-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母版-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母版-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母版-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母版-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母版-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母版-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母版-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母版-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8612</TotalTime>
  <Words>5367</Words>
  <Application>Microsoft Office PowerPoint</Application>
  <PresentationFormat>全屏显示(4:3)</PresentationFormat>
  <Paragraphs>660</Paragraphs>
  <Slides>43</Slides>
  <Notes>18</Notes>
  <HiddenSlides>0</HiddenSlides>
  <MMClips>0</MMClips>
  <ScaleCrop>false</ScaleCrop>
  <HeadingPairs>
    <vt:vector size="4" baseType="variant">
      <vt:variant>
        <vt:lpstr>主题</vt:lpstr>
      </vt:variant>
      <vt:variant>
        <vt:i4>8</vt:i4>
      </vt:variant>
      <vt:variant>
        <vt:lpstr>幻灯片标题</vt:lpstr>
      </vt:variant>
      <vt:variant>
        <vt:i4>43</vt:i4>
      </vt:variant>
    </vt:vector>
  </HeadingPairs>
  <TitlesOfParts>
    <vt:vector size="51" baseType="lpstr">
      <vt:lpstr>60_Office 主题</vt:lpstr>
      <vt:lpstr>61_Office 主题</vt:lpstr>
      <vt:lpstr>63_Office 主题</vt:lpstr>
      <vt:lpstr>35_Office 主题</vt:lpstr>
      <vt:lpstr>8_Office 主题</vt:lpstr>
      <vt:lpstr>47_Office 主题</vt:lpstr>
      <vt:lpstr>62_Office 主题</vt:lpstr>
      <vt:lpstr>母版-1</vt:lpstr>
      <vt:lpstr>幻灯片 1</vt:lpstr>
      <vt:lpstr>幻灯片 2</vt:lpstr>
      <vt:lpstr>课程设计思想</vt:lpstr>
      <vt:lpstr>沃尔玛的启示</vt:lpstr>
      <vt:lpstr>DELL的思考</vt:lpstr>
      <vt:lpstr>供应链及供应链管理</vt:lpstr>
      <vt:lpstr>供应链目标</vt:lpstr>
      <vt:lpstr>幻灯片 8</vt:lpstr>
      <vt:lpstr>课程训练目的和意义</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经营规则 — 零售终端商的常规调货、紧急调货、紧急订货</vt:lpstr>
      <vt:lpstr>幻灯片 24</vt:lpstr>
      <vt:lpstr>幻灯片 25</vt:lpstr>
      <vt:lpstr>幻灯片 26</vt:lpstr>
      <vt:lpstr>幻灯片 27</vt:lpstr>
      <vt:lpstr>幻灯片 28</vt:lpstr>
      <vt:lpstr>幻灯片 29</vt:lpstr>
      <vt:lpstr>幻灯片 30</vt:lpstr>
      <vt:lpstr>经营规则 — 各企业广告提交表样</vt:lpstr>
      <vt:lpstr>幻灯片 32</vt:lpstr>
      <vt:lpstr>幻灯片 33</vt:lpstr>
      <vt:lpstr>幻灯片 34</vt:lpstr>
      <vt:lpstr>幻灯片 35</vt:lpstr>
      <vt:lpstr>幻灯片 36</vt:lpstr>
      <vt:lpstr>幻灯片 37</vt:lpstr>
      <vt:lpstr>企业运营规则 — 其他</vt:lpstr>
      <vt:lpstr>软件操作界面</vt:lpstr>
      <vt:lpstr>幻灯片 40</vt:lpstr>
      <vt:lpstr>幻灯片 41</vt:lpstr>
      <vt:lpstr>幻灯片 42</vt:lpstr>
      <vt:lpstr>幻灯片 43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LiuchunMei</cp:lastModifiedBy>
  <cp:revision>647</cp:revision>
  <cp:lastPrinted>1601-01-01T00:00:00Z</cp:lastPrinted>
  <dcterms:created xsi:type="dcterms:W3CDTF">2009-12-16T05:52:57Z</dcterms:created>
  <dcterms:modified xsi:type="dcterms:W3CDTF">2009-09-23T01:07:41Z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