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70" r:id="rId1"/>
    <p:sldMasterId id="2147483978" r:id="rId2"/>
    <p:sldMasterId id="2147483966" r:id="rId3"/>
  </p:sldMasterIdLst>
  <p:notesMasterIdLst>
    <p:notesMasterId r:id="rId46"/>
  </p:notesMasterIdLst>
  <p:handoutMasterIdLst>
    <p:handoutMasterId r:id="rId47"/>
  </p:handoutMasterIdLst>
  <p:sldIdLst>
    <p:sldId id="303" r:id="rId4"/>
    <p:sldId id="489" r:id="rId5"/>
    <p:sldId id="484" r:id="rId6"/>
    <p:sldId id="485" r:id="rId7"/>
    <p:sldId id="449" r:id="rId8"/>
    <p:sldId id="482" r:id="rId9"/>
    <p:sldId id="487" r:id="rId10"/>
    <p:sldId id="474" r:id="rId11"/>
    <p:sldId id="486" r:id="rId12"/>
    <p:sldId id="477" r:id="rId13"/>
    <p:sldId id="483" r:id="rId14"/>
    <p:sldId id="374" r:id="rId15"/>
    <p:sldId id="452" r:id="rId16"/>
    <p:sldId id="336" r:id="rId17"/>
    <p:sldId id="454" r:id="rId18"/>
    <p:sldId id="463" r:id="rId19"/>
    <p:sldId id="378" r:id="rId20"/>
    <p:sldId id="479" r:id="rId21"/>
    <p:sldId id="356" r:id="rId22"/>
    <p:sldId id="357" r:id="rId23"/>
    <p:sldId id="358" r:id="rId24"/>
    <p:sldId id="361" r:id="rId25"/>
    <p:sldId id="363" r:id="rId26"/>
    <p:sldId id="364" r:id="rId27"/>
    <p:sldId id="365" r:id="rId28"/>
    <p:sldId id="366" r:id="rId29"/>
    <p:sldId id="367" r:id="rId30"/>
    <p:sldId id="368" r:id="rId31"/>
    <p:sldId id="445" r:id="rId32"/>
    <p:sldId id="377" r:id="rId33"/>
    <p:sldId id="375" r:id="rId34"/>
    <p:sldId id="447" r:id="rId35"/>
    <p:sldId id="465" r:id="rId36"/>
    <p:sldId id="466" r:id="rId37"/>
    <p:sldId id="467" r:id="rId38"/>
    <p:sldId id="469" r:id="rId39"/>
    <p:sldId id="471" r:id="rId40"/>
    <p:sldId id="475" r:id="rId41"/>
    <p:sldId id="470" r:id="rId42"/>
    <p:sldId id="468" r:id="rId43"/>
    <p:sldId id="381" r:id="rId44"/>
    <p:sldId id="302" r:id="rId4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inbin" initials="j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CC00"/>
    <a:srgbClr val="FF99FF"/>
    <a:srgbClr val="D60093"/>
    <a:srgbClr val="FBEADA"/>
    <a:srgbClr val="808080"/>
    <a:srgbClr val="DE0010"/>
    <a:srgbClr val="E60012"/>
    <a:srgbClr val="E50012"/>
  </p:clrMru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9" autoAdjust="0"/>
    <p:restoredTop sz="97774" autoAdjust="0"/>
  </p:normalViewPr>
  <p:slideViewPr>
    <p:cSldViewPr>
      <p:cViewPr>
        <p:scale>
          <a:sx n="70" d="100"/>
          <a:sy n="70" d="100"/>
        </p:scale>
        <p:origin x="-1416" y="-66"/>
      </p:cViewPr>
      <p:guideLst>
        <p:guide orient="horz" pos="2160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910" y="-84"/>
      </p:cViewPr>
      <p:guideLst>
        <p:guide orient="horz" pos="2880"/>
        <p:guide pos="2160"/>
      </p:guideLst>
    </p:cSldViewPr>
  </p:notes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commentAuthors" Target="commentAuthors.xml"/><Relationship Id="rId8" Type="http://schemas.openxmlformats.org/officeDocument/2006/relationships/slide" Target="slides/slide5.xml"/><Relationship Id="rId5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CFDA3F-5A65-4BB3-8E68-76FBD41A3CE9}" type="doc">
      <dgm:prSet loTypeId="urn:microsoft.com/office/officeart/2005/8/layout/orgChart1" loCatId="hierarchy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07ECB8AB-36D4-44EB-88B4-723C888C7832}">
      <dgm:prSet phldrT="[文本]"/>
      <dgm:spPr/>
      <dgm:t>
        <a:bodyPr/>
        <a:lstStyle/>
        <a:p>
          <a:r>
            <a:rPr lang="zh-CN" altLang="en-US" b="1" dirty="0" smtClean="0"/>
            <a:t>营销总监</a:t>
          </a:r>
          <a:endParaRPr lang="zh-CN" altLang="en-US" b="1" dirty="0"/>
        </a:p>
      </dgm:t>
    </dgm:pt>
    <dgm:pt modelId="{E7573E0D-8C98-449F-A33E-CBB9FA609F47}" type="parTrans" cxnId="{6B5E5BDC-0AE7-4F7E-8FA6-D0E2B77E2307}">
      <dgm:prSet/>
      <dgm:spPr/>
      <dgm:t>
        <a:bodyPr/>
        <a:lstStyle/>
        <a:p>
          <a:endParaRPr lang="zh-CN" altLang="en-US" b="1"/>
        </a:p>
      </dgm:t>
    </dgm:pt>
    <dgm:pt modelId="{A53397E1-6456-492A-9851-3DC4677E72DC}" type="sibTrans" cxnId="{6B5E5BDC-0AE7-4F7E-8FA6-D0E2B77E2307}">
      <dgm:prSet/>
      <dgm:spPr/>
      <dgm:t>
        <a:bodyPr/>
        <a:lstStyle/>
        <a:p>
          <a:endParaRPr lang="zh-CN" altLang="en-US" b="1"/>
        </a:p>
      </dgm:t>
    </dgm:pt>
    <dgm:pt modelId="{5912616C-7E57-49FB-BE48-AA005DED7882}" type="asst">
      <dgm:prSet phldrT="[文本]"/>
      <dgm:spPr/>
      <dgm:t>
        <a:bodyPr/>
        <a:lstStyle/>
        <a:p>
          <a:r>
            <a:rPr lang="zh-CN" altLang="en-US" b="1" dirty="0" smtClean="0"/>
            <a:t>财务经理</a:t>
          </a:r>
          <a:endParaRPr lang="zh-CN" altLang="en-US" b="1" dirty="0"/>
        </a:p>
      </dgm:t>
    </dgm:pt>
    <dgm:pt modelId="{60CA3CAE-FBA2-4164-BC3B-299CACA57C59}" type="parTrans" cxnId="{222DB002-C309-4D65-9B6B-746F1B0F733D}">
      <dgm:prSet/>
      <dgm:spPr/>
      <dgm:t>
        <a:bodyPr/>
        <a:lstStyle/>
        <a:p>
          <a:endParaRPr lang="zh-CN" altLang="en-US" b="1"/>
        </a:p>
      </dgm:t>
    </dgm:pt>
    <dgm:pt modelId="{15B372AC-04DA-498C-99F7-B6FEA6E6D613}" type="sibTrans" cxnId="{222DB002-C309-4D65-9B6B-746F1B0F733D}">
      <dgm:prSet/>
      <dgm:spPr/>
      <dgm:t>
        <a:bodyPr/>
        <a:lstStyle/>
        <a:p>
          <a:endParaRPr lang="zh-CN" altLang="en-US" b="1"/>
        </a:p>
      </dgm:t>
    </dgm:pt>
    <dgm:pt modelId="{36EDEA52-3BD7-4325-BA8A-B2A009120CF4}">
      <dgm:prSet phldrT="[文本]"/>
      <dgm:spPr/>
      <dgm:t>
        <a:bodyPr/>
        <a:lstStyle/>
        <a:p>
          <a:r>
            <a:rPr lang="zh-CN" altLang="en-US" b="1" dirty="0" smtClean="0"/>
            <a:t>市场经理</a:t>
          </a:r>
          <a:endParaRPr lang="zh-CN" altLang="en-US" b="1" dirty="0"/>
        </a:p>
      </dgm:t>
    </dgm:pt>
    <dgm:pt modelId="{0B870371-8A68-4B00-AE55-4827A851CBAB}" type="parTrans" cxnId="{DF304D9B-DCAA-462D-ABF6-1F429FB720A8}">
      <dgm:prSet/>
      <dgm:spPr/>
      <dgm:t>
        <a:bodyPr/>
        <a:lstStyle/>
        <a:p>
          <a:endParaRPr lang="zh-CN" altLang="en-US" b="1"/>
        </a:p>
      </dgm:t>
    </dgm:pt>
    <dgm:pt modelId="{CDDA24A1-774D-46FA-B5B7-5B2F6B5A3511}" type="sibTrans" cxnId="{DF304D9B-DCAA-462D-ABF6-1F429FB720A8}">
      <dgm:prSet/>
      <dgm:spPr/>
      <dgm:t>
        <a:bodyPr/>
        <a:lstStyle/>
        <a:p>
          <a:endParaRPr lang="zh-CN" altLang="en-US" b="1"/>
        </a:p>
      </dgm:t>
    </dgm:pt>
    <dgm:pt modelId="{A48C2C97-4727-4BCC-BD8C-5EE13F3079CA}">
      <dgm:prSet phldrT="[文本]"/>
      <dgm:spPr/>
      <dgm:t>
        <a:bodyPr/>
        <a:lstStyle/>
        <a:p>
          <a:r>
            <a:rPr lang="zh-CN" altLang="en-US" b="1" dirty="0" smtClean="0"/>
            <a:t>销售经理</a:t>
          </a:r>
          <a:endParaRPr lang="zh-CN" altLang="en-US" b="1" dirty="0"/>
        </a:p>
      </dgm:t>
    </dgm:pt>
    <dgm:pt modelId="{C58DC138-1097-46DA-B77E-C0D07C19743B}" type="parTrans" cxnId="{C8716509-FC3C-4BAB-AA75-49C59BB764C7}">
      <dgm:prSet/>
      <dgm:spPr/>
      <dgm:t>
        <a:bodyPr/>
        <a:lstStyle/>
        <a:p>
          <a:endParaRPr lang="zh-CN" altLang="en-US" b="1"/>
        </a:p>
      </dgm:t>
    </dgm:pt>
    <dgm:pt modelId="{D9929113-6736-417A-B52C-830C5EAD4C28}" type="sibTrans" cxnId="{C8716509-FC3C-4BAB-AA75-49C59BB764C7}">
      <dgm:prSet/>
      <dgm:spPr/>
      <dgm:t>
        <a:bodyPr/>
        <a:lstStyle/>
        <a:p>
          <a:endParaRPr lang="zh-CN" altLang="en-US" b="1"/>
        </a:p>
      </dgm:t>
    </dgm:pt>
    <dgm:pt modelId="{772253D2-49C0-4588-BBD7-D7F3E0BE702F}">
      <dgm:prSet phldrT="[文本]"/>
      <dgm:spPr/>
      <dgm:t>
        <a:bodyPr/>
        <a:lstStyle/>
        <a:p>
          <a:r>
            <a:rPr lang="zh-CN" altLang="en-US" b="1" dirty="0" smtClean="0"/>
            <a:t>交付</a:t>
          </a:r>
          <a:r>
            <a:rPr lang="en-US" altLang="zh-CN" b="1" dirty="0" smtClean="0"/>
            <a:t>/</a:t>
          </a:r>
          <a:r>
            <a:rPr lang="zh-CN" altLang="en-US" b="1" dirty="0" smtClean="0"/>
            <a:t>服务经理</a:t>
          </a:r>
          <a:endParaRPr lang="zh-CN" altLang="en-US" b="1" dirty="0"/>
        </a:p>
      </dgm:t>
    </dgm:pt>
    <dgm:pt modelId="{81177A0B-047E-4735-A1F2-6DAC20316D9D}" type="parTrans" cxnId="{E89921EF-E846-40CD-8311-699B7E95A69E}">
      <dgm:prSet/>
      <dgm:spPr/>
      <dgm:t>
        <a:bodyPr/>
        <a:lstStyle/>
        <a:p>
          <a:endParaRPr lang="zh-CN" altLang="en-US" b="1"/>
        </a:p>
      </dgm:t>
    </dgm:pt>
    <dgm:pt modelId="{49DA3B5F-5721-47AE-BB4D-01EDBC235D16}" type="sibTrans" cxnId="{E89921EF-E846-40CD-8311-699B7E95A69E}">
      <dgm:prSet/>
      <dgm:spPr/>
      <dgm:t>
        <a:bodyPr/>
        <a:lstStyle/>
        <a:p>
          <a:endParaRPr lang="zh-CN" altLang="en-US" b="1"/>
        </a:p>
      </dgm:t>
    </dgm:pt>
    <dgm:pt modelId="{2A0B9FDE-75A3-4EBD-AF0D-0E2816BB71D7}">
      <dgm:prSet phldrT="[文本]"/>
      <dgm:spPr/>
      <dgm:t>
        <a:bodyPr/>
        <a:lstStyle/>
        <a:p>
          <a:r>
            <a:rPr lang="zh-CN" altLang="en-US" b="1" dirty="0" smtClean="0"/>
            <a:t>渠道经理</a:t>
          </a:r>
          <a:endParaRPr lang="zh-CN" altLang="en-US" b="1" dirty="0"/>
        </a:p>
      </dgm:t>
    </dgm:pt>
    <dgm:pt modelId="{95E49D0C-7316-4C6F-94DA-F9E402EF542B}" type="parTrans" cxnId="{E5A28B6E-D5A2-4112-BC50-5B8ED98CA700}">
      <dgm:prSet/>
      <dgm:spPr/>
      <dgm:t>
        <a:bodyPr/>
        <a:lstStyle/>
        <a:p>
          <a:endParaRPr lang="zh-CN" altLang="en-US" b="1"/>
        </a:p>
      </dgm:t>
    </dgm:pt>
    <dgm:pt modelId="{33E48E12-3113-40F8-AE9F-B5D6F6703CCA}" type="sibTrans" cxnId="{E5A28B6E-D5A2-4112-BC50-5B8ED98CA700}">
      <dgm:prSet/>
      <dgm:spPr/>
      <dgm:t>
        <a:bodyPr/>
        <a:lstStyle/>
        <a:p>
          <a:endParaRPr lang="zh-CN" altLang="en-US" b="1"/>
        </a:p>
      </dgm:t>
    </dgm:pt>
    <dgm:pt modelId="{E718D562-0517-4369-89C4-6D394DD5E9D6}" type="pres">
      <dgm:prSet presAssocID="{23CFDA3F-5A65-4BB3-8E68-76FBD41A3CE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CA255DC7-D3BB-4AB1-A35C-47DA01F761B5}" type="pres">
      <dgm:prSet presAssocID="{07ECB8AB-36D4-44EB-88B4-723C888C7832}" presName="hierRoot1" presStyleCnt="0">
        <dgm:presLayoutVars>
          <dgm:hierBranch val="init"/>
        </dgm:presLayoutVars>
      </dgm:prSet>
      <dgm:spPr/>
    </dgm:pt>
    <dgm:pt modelId="{7E7DA430-B2DC-488D-91A5-54E5DC7A5D5B}" type="pres">
      <dgm:prSet presAssocID="{07ECB8AB-36D4-44EB-88B4-723C888C7832}" presName="rootComposite1" presStyleCnt="0"/>
      <dgm:spPr/>
    </dgm:pt>
    <dgm:pt modelId="{B008A837-46DF-455C-9E82-CCB6A40BFDF5}" type="pres">
      <dgm:prSet presAssocID="{07ECB8AB-36D4-44EB-88B4-723C888C7832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3FDEA0A-3F85-4994-85BE-1D41C97F9F33}" type="pres">
      <dgm:prSet presAssocID="{07ECB8AB-36D4-44EB-88B4-723C888C7832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4FE461AA-3B51-4219-9EEF-E914B92C144C}" type="pres">
      <dgm:prSet presAssocID="{07ECB8AB-36D4-44EB-88B4-723C888C7832}" presName="hierChild2" presStyleCnt="0"/>
      <dgm:spPr/>
    </dgm:pt>
    <dgm:pt modelId="{5CAB1408-4609-4EF8-95A1-FAAA79BB6C24}" type="pres">
      <dgm:prSet presAssocID="{0B870371-8A68-4B00-AE55-4827A851CBAB}" presName="Name37" presStyleLbl="parChTrans1D2" presStyleIdx="0" presStyleCnt="5"/>
      <dgm:spPr/>
      <dgm:t>
        <a:bodyPr/>
        <a:lstStyle/>
        <a:p>
          <a:endParaRPr lang="zh-CN" altLang="en-US"/>
        </a:p>
      </dgm:t>
    </dgm:pt>
    <dgm:pt modelId="{0E1C4C43-7AAE-461F-9F01-0EF649462679}" type="pres">
      <dgm:prSet presAssocID="{36EDEA52-3BD7-4325-BA8A-B2A009120CF4}" presName="hierRoot2" presStyleCnt="0">
        <dgm:presLayoutVars>
          <dgm:hierBranch val="init"/>
        </dgm:presLayoutVars>
      </dgm:prSet>
      <dgm:spPr/>
    </dgm:pt>
    <dgm:pt modelId="{701E83B2-4DAA-4036-9F6B-12E49475DF2A}" type="pres">
      <dgm:prSet presAssocID="{36EDEA52-3BD7-4325-BA8A-B2A009120CF4}" presName="rootComposite" presStyleCnt="0"/>
      <dgm:spPr/>
    </dgm:pt>
    <dgm:pt modelId="{FB14A5CC-3D6D-48BF-99D6-CA307110F40C}" type="pres">
      <dgm:prSet presAssocID="{36EDEA52-3BD7-4325-BA8A-B2A009120CF4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727D3D5-202D-45F4-91C8-5FFBF08E619E}" type="pres">
      <dgm:prSet presAssocID="{36EDEA52-3BD7-4325-BA8A-B2A009120CF4}" presName="rootConnector" presStyleLbl="node2" presStyleIdx="0" presStyleCnt="4"/>
      <dgm:spPr/>
      <dgm:t>
        <a:bodyPr/>
        <a:lstStyle/>
        <a:p>
          <a:endParaRPr lang="zh-CN" altLang="en-US"/>
        </a:p>
      </dgm:t>
    </dgm:pt>
    <dgm:pt modelId="{C9B28FF1-7734-44D8-914B-5B22AA88C393}" type="pres">
      <dgm:prSet presAssocID="{36EDEA52-3BD7-4325-BA8A-B2A009120CF4}" presName="hierChild4" presStyleCnt="0"/>
      <dgm:spPr/>
    </dgm:pt>
    <dgm:pt modelId="{C1E10471-B5C0-43AB-9E29-7819AD2D6C54}" type="pres">
      <dgm:prSet presAssocID="{36EDEA52-3BD7-4325-BA8A-B2A009120CF4}" presName="hierChild5" presStyleCnt="0"/>
      <dgm:spPr/>
    </dgm:pt>
    <dgm:pt modelId="{F3BD3173-9332-475D-8299-96003749FF1B}" type="pres">
      <dgm:prSet presAssocID="{C58DC138-1097-46DA-B77E-C0D07C19743B}" presName="Name37" presStyleLbl="parChTrans1D2" presStyleIdx="1" presStyleCnt="5"/>
      <dgm:spPr/>
      <dgm:t>
        <a:bodyPr/>
        <a:lstStyle/>
        <a:p>
          <a:endParaRPr lang="zh-CN" altLang="en-US"/>
        </a:p>
      </dgm:t>
    </dgm:pt>
    <dgm:pt modelId="{841FBE05-57E9-4E5B-8ED2-8B2806DFE66F}" type="pres">
      <dgm:prSet presAssocID="{A48C2C97-4727-4BCC-BD8C-5EE13F3079CA}" presName="hierRoot2" presStyleCnt="0">
        <dgm:presLayoutVars>
          <dgm:hierBranch val="init"/>
        </dgm:presLayoutVars>
      </dgm:prSet>
      <dgm:spPr/>
    </dgm:pt>
    <dgm:pt modelId="{DB3F6A5C-5AC9-4D96-A59D-6806F4F35A10}" type="pres">
      <dgm:prSet presAssocID="{A48C2C97-4727-4BCC-BD8C-5EE13F3079CA}" presName="rootComposite" presStyleCnt="0"/>
      <dgm:spPr/>
    </dgm:pt>
    <dgm:pt modelId="{BB41B38B-5E17-4FD8-A681-04001EDFA57E}" type="pres">
      <dgm:prSet presAssocID="{A48C2C97-4727-4BCC-BD8C-5EE13F3079CA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58DE7F3-DB3C-49D6-9FCD-0EC9257F4C70}" type="pres">
      <dgm:prSet presAssocID="{A48C2C97-4727-4BCC-BD8C-5EE13F3079CA}" presName="rootConnector" presStyleLbl="node2" presStyleIdx="1" presStyleCnt="4"/>
      <dgm:spPr/>
      <dgm:t>
        <a:bodyPr/>
        <a:lstStyle/>
        <a:p>
          <a:endParaRPr lang="zh-CN" altLang="en-US"/>
        </a:p>
      </dgm:t>
    </dgm:pt>
    <dgm:pt modelId="{30A6D0C8-D115-4DC9-95F4-B57D31C3ADFA}" type="pres">
      <dgm:prSet presAssocID="{A48C2C97-4727-4BCC-BD8C-5EE13F3079CA}" presName="hierChild4" presStyleCnt="0"/>
      <dgm:spPr/>
    </dgm:pt>
    <dgm:pt modelId="{CF5DA80A-B299-4E92-9E17-8BAABE4EF1F4}" type="pres">
      <dgm:prSet presAssocID="{A48C2C97-4727-4BCC-BD8C-5EE13F3079CA}" presName="hierChild5" presStyleCnt="0"/>
      <dgm:spPr/>
    </dgm:pt>
    <dgm:pt modelId="{87C49291-35D3-47CC-86E5-AE53D5296B3B}" type="pres">
      <dgm:prSet presAssocID="{95E49D0C-7316-4C6F-94DA-F9E402EF542B}" presName="Name37" presStyleLbl="parChTrans1D2" presStyleIdx="2" presStyleCnt="5"/>
      <dgm:spPr/>
      <dgm:t>
        <a:bodyPr/>
        <a:lstStyle/>
        <a:p>
          <a:endParaRPr lang="zh-CN" altLang="en-US"/>
        </a:p>
      </dgm:t>
    </dgm:pt>
    <dgm:pt modelId="{D7CB31A7-02DB-4B9F-A170-AD139BAF82F9}" type="pres">
      <dgm:prSet presAssocID="{2A0B9FDE-75A3-4EBD-AF0D-0E2816BB71D7}" presName="hierRoot2" presStyleCnt="0">
        <dgm:presLayoutVars>
          <dgm:hierBranch val="init"/>
        </dgm:presLayoutVars>
      </dgm:prSet>
      <dgm:spPr/>
    </dgm:pt>
    <dgm:pt modelId="{BE2B1C24-7E36-418A-9E4C-EAB8F6E133BC}" type="pres">
      <dgm:prSet presAssocID="{2A0B9FDE-75A3-4EBD-AF0D-0E2816BB71D7}" presName="rootComposite" presStyleCnt="0"/>
      <dgm:spPr/>
    </dgm:pt>
    <dgm:pt modelId="{706EDFCF-F99B-4CA0-A18A-A996E4EA32E6}" type="pres">
      <dgm:prSet presAssocID="{2A0B9FDE-75A3-4EBD-AF0D-0E2816BB71D7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3D0A573-22B5-4FF6-9B54-B228B0B38ED1}" type="pres">
      <dgm:prSet presAssocID="{2A0B9FDE-75A3-4EBD-AF0D-0E2816BB71D7}" presName="rootConnector" presStyleLbl="node2" presStyleIdx="2" presStyleCnt="4"/>
      <dgm:spPr/>
      <dgm:t>
        <a:bodyPr/>
        <a:lstStyle/>
        <a:p>
          <a:endParaRPr lang="zh-CN" altLang="en-US"/>
        </a:p>
      </dgm:t>
    </dgm:pt>
    <dgm:pt modelId="{6F1013BA-F27C-467B-B1C3-46EEC6870789}" type="pres">
      <dgm:prSet presAssocID="{2A0B9FDE-75A3-4EBD-AF0D-0E2816BB71D7}" presName="hierChild4" presStyleCnt="0"/>
      <dgm:spPr/>
    </dgm:pt>
    <dgm:pt modelId="{42B936E3-8739-4CB9-AC5B-D5D1B152B5E0}" type="pres">
      <dgm:prSet presAssocID="{2A0B9FDE-75A3-4EBD-AF0D-0E2816BB71D7}" presName="hierChild5" presStyleCnt="0"/>
      <dgm:spPr/>
    </dgm:pt>
    <dgm:pt modelId="{3E1824F8-AA64-4F64-AFC5-29A526B7E431}" type="pres">
      <dgm:prSet presAssocID="{81177A0B-047E-4735-A1F2-6DAC20316D9D}" presName="Name37" presStyleLbl="parChTrans1D2" presStyleIdx="3" presStyleCnt="5"/>
      <dgm:spPr/>
      <dgm:t>
        <a:bodyPr/>
        <a:lstStyle/>
        <a:p>
          <a:endParaRPr lang="zh-CN" altLang="en-US"/>
        </a:p>
      </dgm:t>
    </dgm:pt>
    <dgm:pt modelId="{7FFF2ACF-BDA8-459B-ACA2-D76177D20606}" type="pres">
      <dgm:prSet presAssocID="{772253D2-49C0-4588-BBD7-D7F3E0BE702F}" presName="hierRoot2" presStyleCnt="0">
        <dgm:presLayoutVars>
          <dgm:hierBranch val="init"/>
        </dgm:presLayoutVars>
      </dgm:prSet>
      <dgm:spPr/>
    </dgm:pt>
    <dgm:pt modelId="{9346D27C-84D3-4338-8533-13375D76A048}" type="pres">
      <dgm:prSet presAssocID="{772253D2-49C0-4588-BBD7-D7F3E0BE702F}" presName="rootComposite" presStyleCnt="0"/>
      <dgm:spPr/>
    </dgm:pt>
    <dgm:pt modelId="{1CDE5AF9-33F6-46F0-9A6B-AE7269210B35}" type="pres">
      <dgm:prSet presAssocID="{772253D2-49C0-4588-BBD7-D7F3E0BE702F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C23D35C-6FE3-4CA4-A231-05BB6E4AF9B9}" type="pres">
      <dgm:prSet presAssocID="{772253D2-49C0-4588-BBD7-D7F3E0BE702F}" presName="rootConnector" presStyleLbl="node2" presStyleIdx="3" presStyleCnt="4"/>
      <dgm:spPr/>
      <dgm:t>
        <a:bodyPr/>
        <a:lstStyle/>
        <a:p>
          <a:endParaRPr lang="zh-CN" altLang="en-US"/>
        </a:p>
      </dgm:t>
    </dgm:pt>
    <dgm:pt modelId="{110F014E-9CBB-46A5-9181-C3CA2754A268}" type="pres">
      <dgm:prSet presAssocID="{772253D2-49C0-4588-BBD7-D7F3E0BE702F}" presName="hierChild4" presStyleCnt="0"/>
      <dgm:spPr/>
    </dgm:pt>
    <dgm:pt modelId="{0DBDE8BE-E50D-465F-9BF8-D3068041E751}" type="pres">
      <dgm:prSet presAssocID="{772253D2-49C0-4588-BBD7-D7F3E0BE702F}" presName="hierChild5" presStyleCnt="0"/>
      <dgm:spPr/>
    </dgm:pt>
    <dgm:pt modelId="{8769C5BC-4009-425A-9727-CACB633D8B1A}" type="pres">
      <dgm:prSet presAssocID="{07ECB8AB-36D4-44EB-88B4-723C888C7832}" presName="hierChild3" presStyleCnt="0"/>
      <dgm:spPr/>
    </dgm:pt>
    <dgm:pt modelId="{D92E6D48-E857-4B47-8D17-439FBC0C2E18}" type="pres">
      <dgm:prSet presAssocID="{60CA3CAE-FBA2-4164-BC3B-299CACA57C59}" presName="Name111" presStyleLbl="parChTrans1D2" presStyleIdx="4" presStyleCnt="5"/>
      <dgm:spPr/>
      <dgm:t>
        <a:bodyPr/>
        <a:lstStyle/>
        <a:p>
          <a:endParaRPr lang="zh-CN" altLang="en-US"/>
        </a:p>
      </dgm:t>
    </dgm:pt>
    <dgm:pt modelId="{3008FB47-B3C4-48D6-841F-9E549B29392B}" type="pres">
      <dgm:prSet presAssocID="{5912616C-7E57-49FB-BE48-AA005DED7882}" presName="hierRoot3" presStyleCnt="0">
        <dgm:presLayoutVars>
          <dgm:hierBranch val="init"/>
        </dgm:presLayoutVars>
      </dgm:prSet>
      <dgm:spPr/>
    </dgm:pt>
    <dgm:pt modelId="{923CDC80-D903-4DAA-9EA7-2EDC9BE5ECAA}" type="pres">
      <dgm:prSet presAssocID="{5912616C-7E57-49FB-BE48-AA005DED7882}" presName="rootComposite3" presStyleCnt="0"/>
      <dgm:spPr/>
    </dgm:pt>
    <dgm:pt modelId="{0B6AFE44-BF37-4925-9230-3FDEBB69A460}" type="pres">
      <dgm:prSet presAssocID="{5912616C-7E57-49FB-BE48-AA005DED7882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EEA70EB-6416-48EB-AE76-5186FEABB1E3}" type="pres">
      <dgm:prSet presAssocID="{5912616C-7E57-49FB-BE48-AA005DED7882}" presName="rootConnector3" presStyleLbl="asst1" presStyleIdx="0" presStyleCnt="1"/>
      <dgm:spPr/>
      <dgm:t>
        <a:bodyPr/>
        <a:lstStyle/>
        <a:p>
          <a:endParaRPr lang="zh-CN" altLang="en-US"/>
        </a:p>
      </dgm:t>
    </dgm:pt>
    <dgm:pt modelId="{C8B71F5D-F580-4600-9329-69C3940DEB0C}" type="pres">
      <dgm:prSet presAssocID="{5912616C-7E57-49FB-BE48-AA005DED7882}" presName="hierChild6" presStyleCnt="0"/>
      <dgm:spPr/>
    </dgm:pt>
    <dgm:pt modelId="{E9C3F5E4-BF21-4512-A4ED-A34CAA695DE8}" type="pres">
      <dgm:prSet presAssocID="{5912616C-7E57-49FB-BE48-AA005DED7882}" presName="hierChild7" presStyleCnt="0"/>
      <dgm:spPr/>
    </dgm:pt>
  </dgm:ptLst>
  <dgm:cxnLst>
    <dgm:cxn modelId="{E89921EF-E846-40CD-8311-699B7E95A69E}" srcId="{07ECB8AB-36D4-44EB-88B4-723C888C7832}" destId="{772253D2-49C0-4588-BBD7-D7F3E0BE702F}" srcOrd="4" destOrd="0" parTransId="{81177A0B-047E-4735-A1F2-6DAC20316D9D}" sibTransId="{49DA3B5F-5721-47AE-BB4D-01EDBC235D16}"/>
    <dgm:cxn modelId="{1296B6F2-E677-487A-902B-4B8A6AB61209}" type="presOf" srcId="{95E49D0C-7316-4C6F-94DA-F9E402EF542B}" destId="{87C49291-35D3-47CC-86E5-AE53D5296B3B}" srcOrd="0" destOrd="0" presId="urn:microsoft.com/office/officeart/2005/8/layout/orgChart1"/>
    <dgm:cxn modelId="{61714E66-45F7-4560-8322-950F3BBDE715}" type="presOf" srcId="{2A0B9FDE-75A3-4EBD-AF0D-0E2816BB71D7}" destId="{33D0A573-22B5-4FF6-9B54-B228B0B38ED1}" srcOrd="1" destOrd="0" presId="urn:microsoft.com/office/officeart/2005/8/layout/orgChart1"/>
    <dgm:cxn modelId="{6B5E5BDC-0AE7-4F7E-8FA6-D0E2B77E2307}" srcId="{23CFDA3F-5A65-4BB3-8E68-76FBD41A3CE9}" destId="{07ECB8AB-36D4-44EB-88B4-723C888C7832}" srcOrd="0" destOrd="0" parTransId="{E7573E0D-8C98-449F-A33E-CBB9FA609F47}" sibTransId="{A53397E1-6456-492A-9851-3DC4677E72DC}"/>
    <dgm:cxn modelId="{7A57A621-97AC-468E-8D6B-50E081654987}" type="presOf" srcId="{5912616C-7E57-49FB-BE48-AA005DED7882}" destId="{7EEA70EB-6416-48EB-AE76-5186FEABB1E3}" srcOrd="1" destOrd="0" presId="urn:microsoft.com/office/officeart/2005/8/layout/orgChart1"/>
    <dgm:cxn modelId="{DF304D9B-DCAA-462D-ABF6-1F429FB720A8}" srcId="{07ECB8AB-36D4-44EB-88B4-723C888C7832}" destId="{36EDEA52-3BD7-4325-BA8A-B2A009120CF4}" srcOrd="1" destOrd="0" parTransId="{0B870371-8A68-4B00-AE55-4827A851CBAB}" sibTransId="{CDDA24A1-774D-46FA-B5B7-5B2F6B5A3511}"/>
    <dgm:cxn modelId="{C8716509-FC3C-4BAB-AA75-49C59BB764C7}" srcId="{07ECB8AB-36D4-44EB-88B4-723C888C7832}" destId="{A48C2C97-4727-4BCC-BD8C-5EE13F3079CA}" srcOrd="2" destOrd="0" parTransId="{C58DC138-1097-46DA-B77E-C0D07C19743B}" sibTransId="{D9929113-6736-417A-B52C-830C5EAD4C28}"/>
    <dgm:cxn modelId="{06D1CD04-E78B-4F07-85EC-BB8FA8864FEA}" type="presOf" srcId="{5912616C-7E57-49FB-BE48-AA005DED7882}" destId="{0B6AFE44-BF37-4925-9230-3FDEBB69A460}" srcOrd="0" destOrd="0" presId="urn:microsoft.com/office/officeart/2005/8/layout/orgChart1"/>
    <dgm:cxn modelId="{E5A28B6E-D5A2-4112-BC50-5B8ED98CA700}" srcId="{07ECB8AB-36D4-44EB-88B4-723C888C7832}" destId="{2A0B9FDE-75A3-4EBD-AF0D-0E2816BB71D7}" srcOrd="3" destOrd="0" parTransId="{95E49D0C-7316-4C6F-94DA-F9E402EF542B}" sibTransId="{33E48E12-3113-40F8-AE9F-B5D6F6703CCA}"/>
    <dgm:cxn modelId="{0108C09C-E8B3-48D9-B898-D0053867F1E0}" type="presOf" srcId="{07ECB8AB-36D4-44EB-88B4-723C888C7832}" destId="{B008A837-46DF-455C-9E82-CCB6A40BFDF5}" srcOrd="0" destOrd="0" presId="urn:microsoft.com/office/officeart/2005/8/layout/orgChart1"/>
    <dgm:cxn modelId="{98DCFAA4-DE56-4F08-A5DD-09A31D315AB2}" type="presOf" srcId="{A48C2C97-4727-4BCC-BD8C-5EE13F3079CA}" destId="{458DE7F3-DB3C-49D6-9FCD-0EC9257F4C70}" srcOrd="1" destOrd="0" presId="urn:microsoft.com/office/officeart/2005/8/layout/orgChart1"/>
    <dgm:cxn modelId="{5C605857-7E60-4865-82E4-59A0367921FA}" type="presOf" srcId="{772253D2-49C0-4588-BBD7-D7F3E0BE702F}" destId="{EC23D35C-6FE3-4CA4-A231-05BB6E4AF9B9}" srcOrd="1" destOrd="0" presId="urn:microsoft.com/office/officeart/2005/8/layout/orgChart1"/>
    <dgm:cxn modelId="{B91F003E-5C82-4828-B602-C67F3305CEE3}" type="presOf" srcId="{36EDEA52-3BD7-4325-BA8A-B2A009120CF4}" destId="{8727D3D5-202D-45F4-91C8-5FFBF08E619E}" srcOrd="1" destOrd="0" presId="urn:microsoft.com/office/officeart/2005/8/layout/orgChart1"/>
    <dgm:cxn modelId="{70080E7E-AE98-4AA4-A7B4-9F1876A8740A}" type="presOf" srcId="{36EDEA52-3BD7-4325-BA8A-B2A009120CF4}" destId="{FB14A5CC-3D6D-48BF-99D6-CA307110F40C}" srcOrd="0" destOrd="0" presId="urn:microsoft.com/office/officeart/2005/8/layout/orgChart1"/>
    <dgm:cxn modelId="{21356EE5-13E5-4797-B752-954E2E5AA389}" type="presOf" srcId="{0B870371-8A68-4B00-AE55-4827A851CBAB}" destId="{5CAB1408-4609-4EF8-95A1-FAAA79BB6C24}" srcOrd="0" destOrd="0" presId="urn:microsoft.com/office/officeart/2005/8/layout/orgChart1"/>
    <dgm:cxn modelId="{C5532F03-E19E-42BE-9C33-FB1FFA0971C2}" type="presOf" srcId="{07ECB8AB-36D4-44EB-88B4-723C888C7832}" destId="{D3FDEA0A-3F85-4994-85BE-1D41C97F9F33}" srcOrd="1" destOrd="0" presId="urn:microsoft.com/office/officeart/2005/8/layout/orgChart1"/>
    <dgm:cxn modelId="{7F9BB3E4-738A-431B-98FC-1D4D2BC186CE}" type="presOf" srcId="{81177A0B-047E-4735-A1F2-6DAC20316D9D}" destId="{3E1824F8-AA64-4F64-AFC5-29A526B7E431}" srcOrd="0" destOrd="0" presId="urn:microsoft.com/office/officeart/2005/8/layout/orgChart1"/>
    <dgm:cxn modelId="{A573BAD7-02CD-4284-955A-EA51AD5C5CF0}" type="presOf" srcId="{772253D2-49C0-4588-BBD7-D7F3E0BE702F}" destId="{1CDE5AF9-33F6-46F0-9A6B-AE7269210B35}" srcOrd="0" destOrd="0" presId="urn:microsoft.com/office/officeart/2005/8/layout/orgChart1"/>
    <dgm:cxn modelId="{0CE00101-43B1-4258-A0A8-69B914A0AD2A}" type="presOf" srcId="{2A0B9FDE-75A3-4EBD-AF0D-0E2816BB71D7}" destId="{706EDFCF-F99B-4CA0-A18A-A996E4EA32E6}" srcOrd="0" destOrd="0" presId="urn:microsoft.com/office/officeart/2005/8/layout/orgChart1"/>
    <dgm:cxn modelId="{BD53CE26-794A-47D2-A97C-BFF385E92AD7}" type="presOf" srcId="{23CFDA3F-5A65-4BB3-8E68-76FBD41A3CE9}" destId="{E718D562-0517-4369-89C4-6D394DD5E9D6}" srcOrd="0" destOrd="0" presId="urn:microsoft.com/office/officeart/2005/8/layout/orgChart1"/>
    <dgm:cxn modelId="{5A90478A-257F-40EC-89C0-317DCDE9BE93}" type="presOf" srcId="{60CA3CAE-FBA2-4164-BC3B-299CACA57C59}" destId="{D92E6D48-E857-4B47-8D17-439FBC0C2E18}" srcOrd="0" destOrd="0" presId="urn:microsoft.com/office/officeart/2005/8/layout/orgChart1"/>
    <dgm:cxn modelId="{1DA8681E-70A8-4057-A7AA-4CDCA89DE057}" type="presOf" srcId="{C58DC138-1097-46DA-B77E-C0D07C19743B}" destId="{F3BD3173-9332-475D-8299-96003749FF1B}" srcOrd="0" destOrd="0" presId="urn:microsoft.com/office/officeart/2005/8/layout/orgChart1"/>
    <dgm:cxn modelId="{222DB002-C309-4D65-9B6B-746F1B0F733D}" srcId="{07ECB8AB-36D4-44EB-88B4-723C888C7832}" destId="{5912616C-7E57-49FB-BE48-AA005DED7882}" srcOrd="0" destOrd="0" parTransId="{60CA3CAE-FBA2-4164-BC3B-299CACA57C59}" sibTransId="{15B372AC-04DA-498C-99F7-B6FEA6E6D613}"/>
    <dgm:cxn modelId="{DE7C31E6-12F0-42F7-99FB-DAFF9FB4C10F}" type="presOf" srcId="{A48C2C97-4727-4BCC-BD8C-5EE13F3079CA}" destId="{BB41B38B-5E17-4FD8-A681-04001EDFA57E}" srcOrd="0" destOrd="0" presId="urn:microsoft.com/office/officeart/2005/8/layout/orgChart1"/>
    <dgm:cxn modelId="{4BA2ADA2-6D9D-40F3-8EF1-4042852E61CA}" type="presParOf" srcId="{E718D562-0517-4369-89C4-6D394DD5E9D6}" destId="{CA255DC7-D3BB-4AB1-A35C-47DA01F761B5}" srcOrd="0" destOrd="0" presId="urn:microsoft.com/office/officeart/2005/8/layout/orgChart1"/>
    <dgm:cxn modelId="{7B1A0A92-8B52-4540-BFAB-62D5741B3B64}" type="presParOf" srcId="{CA255DC7-D3BB-4AB1-A35C-47DA01F761B5}" destId="{7E7DA430-B2DC-488D-91A5-54E5DC7A5D5B}" srcOrd="0" destOrd="0" presId="urn:microsoft.com/office/officeart/2005/8/layout/orgChart1"/>
    <dgm:cxn modelId="{1CFAA8DA-6205-4066-89A1-E49804AEEEAC}" type="presParOf" srcId="{7E7DA430-B2DC-488D-91A5-54E5DC7A5D5B}" destId="{B008A837-46DF-455C-9E82-CCB6A40BFDF5}" srcOrd="0" destOrd="0" presId="urn:microsoft.com/office/officeart/2005/8/layout/orgChart1"/>
    <dgm:cxn modelId="{0991E7BE-BB7F-4050-AB93-0613A22C2195}" type="presParOf" srcId="{7E7DA430-B2DC-488D-91A5-54E5DC7A5D5B}" destId="{D3FDEA0A-3F85-4994-85BE-1D41C97F9F33}" srcOrd="1" destOrd="0" presId="urn:microsoft.com/office/officeart/2005/8/layout/orgChart1"/>
    <dgm:cxn modelId="{7497120D-414D-4BC1-BC55-5431EDBA36D6}" type="presParOf" srcId="{CA255DC7-D3BB-4AB1-A35C-47DA01F761B5}" destId="{4FE461AA-3B51-4219-9EEF-E914B92C144C}" srcOrd="1" destOrd="0" presId="urn:microsoft.com/office/officeart/2005/8/layout/orgChart1"/>
    <dgm:cxn modelId="{BCF97347-482E-4E3C-B7B1-67E191830435}" type="presParOf" srcId="{4FE461AA-3B51-4219-9EEF-E914B92C144C}" destId="{5CAB1408-4609-4EF8-95A1-FAAA79BB6C24}" srcOrd="0" destOrd="0" presId="urn:microsoft.com/office/officeart/2005/8/layout/orgChart1"/>
    <dgm:cxn modelId="{DF630F2A-57A6-482C-A23E-D1C56E74E93C}" type="presParOf" srcId="{4FE461AA-3B51-4219-9EEF-E914B92C144C}" destId="{0E1C4C43-7AAE-461F-9F01-0EF649462679}" srcOrd="1" destOrd="0" presId="urn:microsoft.com/office/officeart/2005/8/layout/orgChart1"/>
    <dgm:cxn modelId="{9AC9A252-2D0D-4B9D-ADAE-6942F8329EB7}" type="presParOf" srcId="{0E1C4C43-7AAE-461F-9F01-0EF649462679}" destId="{701E83B2-4DAA-4036-9F6B-12E49475DF2A}" srcOrd="0" destOrd="0" presId="urn:microsoft.com/office/officeart/2005/8/layout/orgChart1"/>
    <dgm:cxn modelId="{964148FE-BE49-4A4E-84C9-8DAD0B0375BF}" type="presParOf" srcId="{701E83B2-4DAA-4036-9F6B-12E49475DF2A}" destId="{FB14A5CC-3D6D-48BF-99D6-CA307110F40C}" srcOrd="0" destOrd="0" presId="urn:microsoft.com/office/officeart/2005/8/layout/orgChart1"/>
    <dgm:cxn modelId="{A850CDEB-F0C1-4FF1-804B-DD762BBA42D6}" type="presParOf" srcId="{701E83B2-4DAA-4036-9F6B-12E49475DF2A}" destId="{8727D3D5-202D-45F4-91C8-5FFBF08E619E}" srcOrd="1" destOrd="0" presId="urn:microsoft.com/office/officeart/2005/8/layout/orgChart1"/>
    <dgm:cxn modelId="{5E455C4B-545E-448B-A5AE-9E1C05FB36E7}" type="presParOf" srcId="{0E1C4C43-7AAE-461F-9F01-0EF649462679}" destId="{C9B28FF1-7734-44D8-914B-5B22AA88C393}" srcOrd="1" destOrd="0" presId="urn:microsoft.com/office/officeart/2005/8/layout/orgChart1"/>
    <dgm:cxn modelId="{5CCCF6CA-2C6B-4EB7-BFC1-F98C2E6EB9E6}" type="presParOf" srcId="{0E1C4C43-7AAE-461F-9F01-0EF649462679}" destId="{C1E10471-B5C0-43AB-9E29-7819AD2D6C54}" srcOrd="2" destOrd="0" presId="urn:microsoft.com/office/officeart/2005/8/layout/orgChart1"/>
    <dgm:cxn modelId="{CFE57E49-5D2F-4D78-B5EA-6C091185EA51}" type="presParOf" srcId="{4FE461AA-3B51-4219-9EEF-E914B92C144C}" destId="{F3BD3173-9332-475D-8299-96003749FF1B}" srcOrd="2" destOrd="0" presId="urn:microsoft.com/office/officeart/2005/8/layout/orgChart1"/>
    <dgm:cxn modelId="{24567D99-4AD2-49C7-8B0E-8281205BA578}" type="presParOf" srcId="{4FE461AA-3B51-4219-9EEF-E914B92C144C}" destId="{841FBE05-57E9-4E5B-8ED2-8B2806DFE66F}" srcOrd="3" destOrd="0" presId="urn:microsoft.com/office/officeart/2005/8/layout/orgChart1"/>
    <dgm:cxn modelId="{63AF501F-E563-40A4-8925-C560A44C95F5}" type="presParOf" srcId="{841FBE05-57E9-4E5B-8ED2-8B2806DFE66F}" destId="{DB3F6A5C-5AC9-4D96-A59D-6806F4F35A10}" srcOrd="0" destOrd="0" presId="urn:microsoft.com/office/officeart/2005/8/layout/orgChart1"/>
    <dgm:cxn modelId="{1CDDD369-32DB-40DC-8BDC-4D37BE981559}" type="presParOf" srcId="{DB3F6A5C-5AC9-4D96-A59D-6806F4F35A10}" destId="{BB41B38B-5E17-4FD8-A681-04001EDFA57E}" srcOrd="0" destOrd="0" presId="urn:microsoft.com/office/officeart/2005/8/layout/orgChart1"/>
    <dgm:cxn modelId="{7CF578FF-C4F7-4D96-B29A-C22DAFE7919E}" type="presParOf" srcId="{DB3F6A5C-5AC9-4D96-A59D-6806F4F35A10}" destId="{458DE7F3-DB3C-49D6-9FCD-0EC9257F4C70}" srcOrd="1" destOrd="0" presId="urn:microsoft.com/office/officeart/2005/8/layout/orgChart1"/>
    <dgm:cxn modelId="{8D8E57C2-99E6-4C9E-9143-74B1501DEBB2}" type="presParOf" srcId="{841FBE05-57E9-4E5B-8ED2-8B2806DFE66F}" destId="{30A6D0C8-D115-4DC9-95F4-B57D31C3ADFA}" srcOrd="1" destOrd="0" presId="urn:microsoft.com/office/officeart/2005/8/layout/orgChart1"/>
    <dgm:cxn modelId="{1B1C6878-6066-4314-A74F-EAF5430296CC}" type="presParOf" srcId="{841FBE05-57E9-4E5B-8ED2-8B2806DFE66F}" destId="{CF5DA80A-B299-4E92-9E17-8BAABE4EF1F4}" srcOrd="2" destOrd="0" presId="urn:microsoft.com/office/officeart/2005/8/layout/orgChart1"/>
    <dgm:cxn modelId="{812A6808-1204-4631-AECF-63C176662C06}" type="presParOf" srcId="{4FE461AA-3B51-4219-9EEF-E914B92C144C}" destId="{87C49291-35D3-47CC-86E5-AE53D5296B3B}" srcOrd="4" destOrd="0" presId="urn:microsoft.com/office/officeart/2005/8/layout/orgChart1"/>
    <dgm:cxn modelId="{21B614EB-FE60-434C-8B73-97FC082C1822}" type="presParOf" srcId="{4FE461AA-3B51-4219-9EEF-E914B92C144C}" destId="{D7CB31A7-02DB-4B9F-A170-AD139BAF82F9}" srcOrd="5" destOrd="0" presId="urn:microsoft.com/office/officeart/2005/8/layout/orgChart1"/>
    <dgm:cxn modelId="{5B43015F-6821-45C7-8390-B019E4241AAA}" type="presParOf" srcId="{D7CB31A7-02DB-4B9F-A170-AD139BAF82F9}" destId="{BE2B1C24-7E36-418A-9E4C-EAB8F6E133BC}" srcOrd="0" destOrd="0" presId="urn:microsoft.com/office/officeart/2005/8/layout/orgChart1"/>
    <dgm:cxn modelId="{E36EDD31-516D-49E5-8174-08D9D2895607}" type="presParOf" srcId="{BE2B1C24-7E36-418A-9E4C-EAB8F6E133BC}" destId="{706EDFCF-F99B-4CA0-A18A-A996E4EA32E6}" srcOrd="0" destOrd="0" presId="urn:microsoft.com/office/officeart/2005/8/layout/orgChart1"/>
    <dgm:cxn modelId="{693F09B2-F172-460F-9A94-2A5409CCAA0E}" type="presParOf" srcId="{BE2B1C24-7E36-418A-9E4C-EAB8F6E133BC}" destId="{33D0A573-22B5-4FF6-9B54-B228B0B38ED1}" srcOrd="1" destOrd="0" presId="urn:microsoft.com/office/officeart/2005/8/layout/orgChart1"/>
    <dgm:cxn modelId="{6C8FEBEB-DFCB-4F07-B002-A8A0A621A7DC}" type="presParOf" srcId="{D7CB31A7-02DB-4B9F-A170-AD139BAF82F9}" destId="{6F1013BA-F27C-467B-B1C3-46EEC6870789}" srcOrd="1" destOrd="0" presId="urn:microsoft.com/office/officeart/2005/8/layout/orgChart1"/>
    <dgm:cxn modelId="{BC8DAE9F-CE31-4DE6-8095-34CA9B2CD410}" type="presParOf" srcId="{D7CB31A7-02DB-4B9F-A170-AD139BAF82F9}" destId="{42B936E3-8739-4CB9-AC5B-D5D1B152B5E0}" srcOrd="2" destOrd="0" presId="urn:microsoft.com/office/officeart/2005/8/layout/orgChart1"/>
    <dgm:cxn modelId="{E08B3052-38DE-4C54-8AEE-761DB7D2C9B6}" type="presParOf" srcId="{4FE461AA-3B51-4219-9EEF-E914B92C144C}" destId="{3E1824F8-AA64-4F64-AFC5-29A526B7E431}" srcOrd="6" destOrd="0" presId="urn:microsoft.com/office/officeart/2005/8/layout/orgChart1"/>
    <dgm:cxn modelId="{FE7EB925-C967-4680-BD89-96646CD164B2}" type="presParOf" srcId="{4FE461AA-3B51-4219-9EEF-E914B92C144C}" destId="{7FFF2ACF-BDA8-459B-ACA2-D76177D20606}" srcOrd="7" destOrd="0" presId="urn:microsoft.com/office/officeart/2005/8/layout/orgChart1"/>
    <dgm:cxn modelId="{6C42CD4D-E43B-4491-B47D-B78DCE04256D}" type="presParOf" srcId="{7FFF2ACF-BDA8-459B-ACA2-D76177D20606}" destId="{9346D27C-84D3-4338-8533-13375D76A048}" srcOrd="0" destOrd="0" presId="urn:microsoft.com/office/officeart/2005/8/layout/orgChart1"/>
    <dgm:cxn modelId="{D75DA344-3268-4FA1-A0D0-B82D934C39AF}" type="presParOf" srcId="{9346D27C-84D3-4338-8533-13375D76A048}" destId="{1CDE5AF9-33F6-46F0-9A6B-AE7269210B35}" srcOrd="0" destOrd="0" presId="urn:microsoft.com/office/officeart/2005/8/layout/orgChart1"/>
    <dgm:cxn modelId="{622258D7-4A0A-4827-A500-C3D17985F5A6}" type="presParOf" srcId="{9346D27C-84D3-4338-8533-13375D76A048}" destId="{EC23D35C-6FE3-4CA4-A231-05BB6E4AF9B9}" srcOrd="1" destOrd="0" presId="urn:microsoft.com/office/officeart/2005/8/layout/orgChart1"/>
    <dgm:cxn modelId="{C2C046DD-0C02-46C0-B5F9-B905ED8D3631}" type="presParOf" srcId="{7FFF2ACF-BDA8-459B-ACA2-D76177D20606}" destId="{110F014E-9CBB-46A5-9181-C3CA2754A268}" srcOrd="1" destOrd="0" presId="urn:microsoft.com/office/officeart/2005/8/layout/orgChart1"/>
    <dgm:cxn modelId="{23FA3AB2-6EDB-4BF9-8D84-39A6BBD88BAF}" type="presParOf" srcId="{7FFF2ACF-BDA8-459B-ACA2-D76177D20606}" destId="{0DBDE8BE-E50D-465F-9BF8-D3068041E751}" srcOrd="2" destOrd="0" presId="urn:microsoft.com/office/officeart/2005/8/layout/orgChart1"/>
    <dgm:cxn modelId="{FB6D3ED6-2892-427B-942C-6D8AA74F5B3F}" type="presParOf" srcId="{CA255DC7-D3BB-4AB1-A35C-47DA01F761B5}" destId="{8769C5BC-4009-425A-9727-CACB633D8B1A}" srcOrd="2" destOrd="0" presId="urn:microsoft.com/office/officeart/2005/8/layout/orgChart1"/>
    <dgm:cxn modelId="{62A09115-F5AC-4C64-AF88-ABF965288B8F}" type="presParOf" srcId="{8769C5BC-4009-425A-9727-CACB633D8B1A}" destId="{D92E6D48-E857-4B47-8D17-439FBC0C2E18}" srcOrd="0" destOrd="0" presId="urn:microsoft.com/office/officeart/2005/8/layout/orgChart1"/>
    <dgm:cxn modelId="{99F96091-FDBD-4BB4-9A28-568F2FAD4D48}" type="presParOf" srcId="{8769C5BC-4009-425A-9727-CACB633D8B1A}" destId="{3008FB47-B3C4-48D6-841F-9E549B29392B}" srcOrd="1" destOrd="0" presId="urn:microsoft.com/office/officeart/2005/8/layout/orgChart1"/>
    <dgm:cxn modelId="{4C2B582A-5A21-42FE-8012-2B740C7D9E88}" type="presParOf" srcId="{3008FB47-B3C4-48D6-841F-9E549B29392B}" destId="{923CDC80-D903-4DAA-9EA7-2EDC9BE5ECAA}" srcOrd="0" destOrd="0" presId="urn:microsoft.com/office/officeart/2005/8/layout/orgChart1"/>
    <dgm:cxn modelId="{222B1ABA-6AFC-460F-8355-5C6F4C933293}" type="presParOf" srcId="{923CDC80-D903-4DAA-9EA7-2EDC9BE5ECAA}" destId="{0B6AFE44-BF37-4925-9230-3FDEBB69A460}" srcOrd="0" destOrd="0" presId="urn:microsoft.com/office/officeart/2005/8/layout/orgChart1"/>
    <dgm:cxn modelId="{960D9EBB-DB9F-4E07-985A-B5556EA38963}" type="presParOf" srcId="{923CDC80-D903-4DAA-9EA7-2EDC9BE5ECAA}" destId="{7EEA70EB-6416-48EB-AE76-5186FEABB1E3}" srcOrd="1" destOrd="0" presId="urn:microsoft.com/office/officeart/2005/8/layout/orgChart1"/>
    <dgm:cxn modelId="{156A1E7A-AB4F-456D-B683-B933C42EE8AC}" type="presParOf" srcId="{3008FB47-B3C4-48D6-841F-9E549B29392B}" destId="{C8B71F5D-F580-4600-9329-69C3940DEB0C}" srcOrd="1" destOrd="0" presId="urn:microsoft.com/office/officeart/2005/8/layout/orgChart1"/>
    <dgm:cxn modelId="{4070C2FD-8EFF-4CA8-ADCE-2A5C264426EE}" type="presParOf" srcId="{3008FB47-B3C4-48D6-841F-9E549B29392B}" destId="{E9C3F5E4-BF21-4512-A4ED-A34CAA695DE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13E44F-A444-44A1-A096-99F3CC2E573A}" type="doc">
      <dgm:prSet loTypeId="urn:microsoft.com/office/officeart/2005/8/layout/arrow2" loCatId="process" qsTypeId="urn:microsoft.com/office/officeart/2005/8/quickstyle/3d3" qsCatId="3D" csTypeId="urn:microsoft.com/office/officeart/2005/8/colors/accent2_1" csCatId="accent2" phldr="1"/>
      <dgm:spPr/>
    </dgm:pt>
    <dgm:pt modelId="{72AF83A3-DE26-4642-B48E-145D2D878B6F}">
      <dgm:prSet phldrT="[文本]" custT="1"/>
      <dgm:spPr/>
      <dgm:t>
        <a:bodyPr/>
        <a:lstStyle/>
        <a:p>
          <a:r>
            <a:rPr lang="zh-CN" altLang="en-US" sz="2400" b="1" dirty="0" smtClean="0">
              <a:solidFill>
                <a:schemeClr val="tx1"/>
              </a:solidFill>
              <a:latin typeface="+mn-ea"/>
              <a:ea typeface="+mn-ea"/>
            </a:rPr>
            <a:t>低端</a:t>
          </a:r>
          <a:endParaRPr lang="zh-CN" altLang="en-US" sz="2400" b="1" dirty="0">
            <a:solidFill>
              <a:schemeClr val="tx1"/>
            </a:solidFill>
            <a:latin typeface="+mn-ea"/>
            <a:ea typeface="+mn-ea"/>
          </a:endParaRPr>
        </a:p>
      </dgm:t>
    </dgm:pt>
    <dgm:pt modelId="{911CB8EA-A077-4C52-9EFE-03E751F8E531}" type="parTrans" cxnId="{828E07DE-CC3F-459D-BD78-5DD9954257ED}">
      <dgm:prSet/>
      <dgm:spPr/>
      <dgm:t>
        <a:bodyPr/>
        <a:lstStyle/>
        <a:p>
          <a:endParaRPr lang="zh-CN" altLang="en-US"/>
        </a:p>
      </dgm:t>
    </dgm:pt>
    <dgm:pt modelId="{86AEC515-019D-4264-A493-8F9797285802}" type="sibTrans" cxnId="{828E07DE-CC3F-459D-BD78-5DD9954257ED}">
      <dgm:prSet/>
      <dgm:spPr/>
      <dgm:t>
        <a:bodyPr/>
        <a:lstStyle/>
        <a:p>
          <a:endParaRPr lang="zh-CN" altLang="en-US"/>
        </a:p>
      </dgm:t>
    </dgm:pt>
    <dgm:pt modelId="{67B69EDB-135C-4D45-870D-1493696513AA}">
      <dgm:prSet phldrT="[文本]" custT="1"/>
      <dgm:spPr/>
      <dgm:t>
        <a:bodyPr/>
        <a:lstStyle/>
        <a:p>
          <a:r>
            <a:rPr lang="zh-CN" altLang="en-US" sz="2400" b="1" dirty="0" smtClean="0">
              <a:solidFill>
                <a:schemeClr val="tx1"/>
              </a:solidFill>
              <a:latin typeface="+mn-ea"/>
              <a:cs typeface="Times New Roman" pitchFamily="18" charset="0"/>
            </a:rPr>
            <a:t>中端</a:t>
          </a:r>
          <a:endParaRPr lang="zh-CN" altLang="en-US" sz="2400" b="1" dirty="0">
            <a:solidFill>
              <a:schemeClr val="tx1"/>
            </a:solidFill>
          </a:endParaRPr>
        </a:p>
      </dgm:t>
    </dgm:pt>
    <dgm:pt modelId="{AE95A891-21D8-4235-9700-211A7E743099}" type="parTrans" cxnId="{737D534F-2787-4022-9E73-A073CD934698}">
      <dgm:prSet/>
      <dgm:spPr/>
      <dgm:t>
        <a:bodyPr/>
        <a:lstStyle/>
        <a:p>
          <a:endParaRPr lang="zh-CN" altLang="en-US"/>
        </a:p>
      </dgm:t>
    </dgm:pt>
    <dgm:pt modelId="{92984E5E-9B19-4E9A-86DA-888651012003}" type="sibTrans" cxnId="{737D534F-2787-4022-9E73-A073CD934698}">
      <dgm:prSet/>
      <dgm:spPr/>
      <dgm:t>
        <a:bodyPr/>
        <a:lstStyle/>
        <a:p>
          <a:endParaRPr lang="zh-CN" altLang="en-US"/>
        </a:p>
      </dgm:t>
    </dgm:pt>
    <dgm:pt modelId="{11EACB02-69F3-49E6-AB0D-8C8B9B5B96BD}">
      <dgm:prSet phldrT="[文本]" custT="1"/>
      <dgm:spPr/>
      <dgm:t>
        <a:bodyPr/>
        <a:lstStyle/>
        <a:p>
          <a:r>
            <a:rPr lang="zh-CN" altLang="en-US" sz="2400" b="1" dirty="0" smtClean="0">
              <a:solidFill>
                <a:schemeClr val="tx1"/>
              </a:solidFill>
              <a:latin typeface="+mn-ea"/>
              <a:cs typeface="Times New Roman" pitchFamily="18" charset="0"/>
            </a:rPr>
            <a:t>高端</a:t>
          </a:r>
          <a:endParaRPr lang="zh-CN" altLang="en-US" sz="2400" b="1" dirty="0">
            <a:solidFill>
              <a:schemeClr val="tx1"/>
            </a:solidFill>
          </a:endParaRPr>
        </a:p>
      </dgm:t>
    </dgm:pt>
    <dgm:pt modelId="{AB0F735C-9A5D-4CF4-ABC2-43B5CE008FA1}" type="parTrans" cxnId="{34AA3739-021A-4971-958A-343FF3D4CECB}">
      <dgm:prSet/>
      <dgm:spPr/>
      <dgm:t>
        <a:bodyPr/>
        <a:lstStyle/>
        <a:p>
          <a:endParaRPr lang="zh-CN" altLang="en-US"/>
        </a:p>
      </dgm:t>
    </dgm:pt>
    <dgm:pt modelId="{9C3A50C5-C566-4471-8AF3-221959BD3F6A}" type="sibTrans" cxnId="{34AA3739-021A-4971-958A-343FF3D4CECB}">
      <dgm:prSet/>
      <dgm:spPr/>
      <dgm:t>
        <a:bodyPr/>
        <a:lstStyle/>
        <a:p>
          <a:endParaRPr lang="zh-CN" altLang="en-US"/>
        </a:p>
      </dgm:t>
    </dgm:pt>
    <dgm:pt modelId="{B749F9C8-675D-43F7-B4A2-CEE5E010B45D}" type="pres">
      <dgm:prSet presAssocID="{BF13E44F-A444-44A1-A096-99F3CC2E573A}" presName="arrowDiagram" presStyleCnt="0">
        <dgm:presLayoutVars>
          <dgm:chMax val="5"/>
          <dgm:dir/>
          <dgm:resizeHandles val="exact"/>
        </dgm:presLayoutVars>
      </dgm:prSet>
      <dgm:spPr/>
    </dgm:pt>
    <dgm:pt modelId="{27C5D72B-0575-4222-8D7A-D92D4EDC60BD}" type="pres">
      <dgm:prSet presAssocID="{BF13E44F-A444-44A1-A096-99F3CC2E573A}" presName="arrow" presStyleLbl="bgShp" presStyleIdx="0" presStyleCnt="1"/>
      <dgm:spPr/>
    </dgm:pt>
    <dgm:pt modelId="{3F3C8AB5-2570-4D04-8D28-D0F283C4A973}" type="pres">
      <dgm:prSet presAssocID="{BF13E44F-A444-44A1-A096-99F3CC2E573A}" presName="arrowDiagram3" presStyleCnt="0"/>
      <dgm:spPr/>
    </dgm:pt>
    <dgm:pt modelId="{2E673066-6D0C-4691-AE47-268BDE711511}" type="pres">
      <dgm:prSet presAssocID="{72AF83A3-DE26-4642-B48E-145D2D878B6F}" presName="bullet3a" presStyleLbl="node1" presStyleIdx="0" presStyleCnt="3"/>
      <dgm:spPr/>
    </dgm:pt>
    <dgm:pt modelId="{9300E0D0-3C2B-48C4-9651-5EAD5696F070}" type="pres">
      <dgm:prSet presAssocID="{72AF83A3-DE26-4642-B48E-145D2D878B6F}" presName="textBox3a" presStyleLbl="revTx" presStyleIdx="0" presStyleCnt="3" custScaleX="251931" custLinFactNeighborX="71365" custLinFactNeighborY="2647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EC64903-DA2B-4F08-9152-C540237D7CEA}" type="pres">
      <dgm:prSet presAssocID="{67B69EDB-135C-4D45-870D-1493696513AA}" presName="bullet3b" presStyleLbl="node1" presStyleIdx="1" presStyleCnt="3"/>
      <dgm:spPr/>
    </dgm:pt>
    <dgm:pt modelId="{451D75AE-8C7E-47B6-8C28-3F89FF368AB9}" type="pres">
      <dgm:prSet presAssocID="{67B69EDB-135C-4D45-870D-1493696513AA}" presName="textBox3b" presStyleLbl="revTx" presStyleIdx="1" presStyleCnt="3" custScaleX="197056" custScaleY="40165" custLinFactNeighborX="30209" custLinFactNeighborY="-206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C17F9A-7919-495C-9DA9-DD9FD9D01354}" type="pres">
      <dgm:prSet presAssocID="{11EACB02-69F3-49E6-AB0D-8C8B9B5B96BD}" presName="bullet3c" presStyleLbl="node1" presStyleIdx="2" presStyleCnt="3"/>
      <dgm:spPr/>
    </dgm:pt>
    <dgm:pt modelId="{6E4D1FCD-5BC3-4896-A4A8-0CD59339469D}" type="pres">
      <dgm:prSet presAssocID="{11EACB02-69F3-49E6-AB0D-8C8B9B5B96BD}" presName="textBox3c" presStyleLbl="revTx" presStyleIdx="2" presStyleCnt="3" custScaleX="79115" custScaleY="36691" custLinFactNeighborX="-28307" custLinFactNeighborY="-1888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E99EA04-A453-4DB0-9996-138185F32369}" type="presOf" srcId="{11EACB02-69F3-49E6-AB0D-8C8B9B5B96BD}" destId="{6E4D1FCD-5BC3-4896-A4A8-0CD59339469D}" srcOrd="0" destOrd="0" presId="urn:microsoft.com/office/officeart/2005/8/layout/arrow2"/>
    <dgm:cxn modelId="{737D534F-2787-4022-9E73-A073CD934698}" srcId="{BF13E44F-A444-44A1-A096-99F3CC2E573A}" destId="{67B69EDB-135C-4D45-870D-1493696513AA}" srcOrd="1" destOrd="0" parTransId="{AE95A891-21D8-4235-9700-211A7E743099}" sibTransId="{92984E5E-9B19-4E9A-86DA-888651012003}"/>
    <dgm:cxn modelId="{34AA3739-021A-4971-958A-343FF3D4CECB}" srcId="{BF13E44F-A444-44A1-A096-99F3CC2E573A}" destId="{11EACB02-69F3-49E6-AB0D-8C8B9B5B96BD}" srcOrd="2" destOrd="0" parTransId="{AB0F735C-9A5D-4CF4-ABC2-43B5CE008FA1}" sibTransId="{9C3A50C5-C566-4471-8AF3-221959BD3F6A}"/>
    <dgm:cxn modelId="{E5680BF3-B7E3-437B-91F6-26855CD0B074}" type="presOf" srcId="{BF13E44F-A444-44A1-A096-99F3CC2E573A}" destId="{B749F9C8-675D-43F7-B4A2-CEE5E010B45D}" srcOrd="0" destOrd="0" presId="urn:microsoft.com/office/officeart/2005/8/layout/arrow2"/>
    <dgm:cxn modelId="{828E07DE-CC3F-459D-BD78-5DD9954257ED}" srcId="{BF13E44F-A444-44A1-A096-99F3CC2E573A}" destId="{72AF83A3-DE26-4642-B48E-145D2D878B6F}" srcOrd="0" destOrd="0" parTransId="{911CB8EA-A077-4C52-9EFE-03E751F8E531}" sibTransId="{86AEC515-019D-4264-A493-8F9797285802}"/>
    <dgm:cxn modelId="{870D689B-E4E0-4622-8E4A-35B1B6B7851D}" type="presOf" srcId="{67B69EDB-135C-4D45-870D-1493696513AA}" destId="{451D75AE-8C7E-47B6-8C28-3F89FF368AB9}" srcOrd="0" destOrd="0" presId="urn:microsoft.com/office/officeart/2005/8/layout/arrow2"/>
    <dgm:cxn modelId="{F386FDD4-8FB6-4695-871A-9EAA30AEE0B1}" type="presOf" srcId="{72AF83A3-DE26-4642-B48E-145D2D878B6F}" destId="{9300E0D0-3C2B-48C4-9651-5EAD5696F070}" srcOrd="0" destOrd="0" presId="urn:microsoft.com/office/officeart/2005/8/layout/arrow2"/>
    <dgm:cxn modelId="{3D0257CF-BAAC-4CE7-970B-39F213FDFD43}" type="presParOf" srcId="{B749F9C8-675D-43F7-B4A2-CEE5E010B45D}" destId="{27C5D72B-0575-4222-8D7A-D92D4EDC60BD}" srcOrd="0" destOrd="0" presId="urn:microsoft.com/office/officeart/2005/8/layout/arrow2"/>
    <dgm:cxn modelId="{96F9DBED-3F5A-4E2F-AE52-95B453585A97}" type="presParOf" srcId="{B749F9C8-675D-43F7-B4A2-CEE5E010B45D}" destId="{3F3C8AB5-2570-4D04-8D28-D0F283C4A973}" srcOrd="1" destOrd="0" presId="urn:microsoft.com/office/officeart/2005/8/layout/arrow2"/>
    <dgm:cxn modelId="{A98DB137-E669-44A6-B8DE-175E31E6421D}" type="presParOf" srcId="{3F3C8AB5-2570-4D04-8D28-D0F283C4A973}" destId="{2E673066-6D0C-4691-AE47-268BDE711511}" srcOrd="0" destOrd="0" presId="urn:microsoft.com/office/officeart/2005/8/layout/arrow2"/>
    <dgm:cxn modelId="{2FDDA6B8-E861-4C2C-A43D-D2B86649BCA6}" type="presParOf" srcId="{3F3C8AB5-2570-4D04-8D28-D0F283C4A973}" destId="{9300E0D0-3C2B-48C4-9651-5EAD5696F070}" srcOrd="1" destOrd="0" presId="urn:microsoft.com/office/officeart/2005/8/layout/arrow2"/>
    <dgm:cxn modelId="{7856A424-8FBF-4559-B0FE-809CCA8AFE91}" type="presParOf" srcId="{3F3C8AB5-2570-4D04-8D28-D0F283C4A973}" destId="{DEC64903-DA2B-4F08-9152-C540237D7CEA}" srcOrd="2" destOrd="0" presId="urn:microsoft.com/office/officeart/2005/8/layout/arrow2"/>
    <dgm:cxn modelId="{572F6908-48C0-477A-B616-AD9EF66C2F81}" type="presParOf" srcId="{3F3C8AB5-2570-4D04-8D28-D0F283C4A973}" destId="{451D75AE-8C7E-47B6-8C28-3F89FF368AB9}" srcOrd="3" destOrd="0" presId="urn:microsoft.com/office/officeart/2005/8/layout/arrow2"/>
    <dgm:cxn modelId="{945AD003-3BF5-4D25-B8A1-DF19B48641B7}" type="presParOf" srcId="{3F3C8AB5-2570-4D04-8D28-D0F283C4A973}" destId="{F6C17F9A-7919-495C-9DA9-DD9FD9D01354}" srcOrd="4" destOrd="0" presId="urn:microsoft.com/office/officeart/2005/8/layout/arrow2"/>
    <dgm:cxn modelId="{9BF3BF1E-553C-4F37-AE66-54C0525BBABE}" type="presParOf" srcId="{3F3C8AB5-2570-4D04-8D28-D0F283C4A973}" destId="{6E4D1FCD-5BC3-4896-A4A8-0CD59339469D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92E6D48-E857-4B47-8D17-439FBC0C2E18}">
      <dsp:nvSpPr>
        <dsp:cNvPr id="0" name=""/>
        <dsp:cNvSpPr/>
      </dsp:nvSpPr>
      <dsp:spPr>
        <a:xfrm>
          <a:off x="3855613" y="1446243"/>
          <a:ext cx="182986" cy="801656"/>
        </a:xfrm>
        <a:custGeom>
          <a:avLst/>
          <a:gdLst/>
          <a:ahLst/>
          <a:cxnLst/>
          <a:rect l="0" t="0" r="0" b="0"/>
          <a:pathLst>
            <a:path>
              <a:moveTo>
                <a:pt x="182986" y="0"/>
              </a:moveTo>
              <a:lnTo>
                <a:pt x="182986" y="801656"/>
              </a:lnTo>
              <a:lnTo>
                <a:pt x="0" y="80165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1824F8-AA64-4F64-AFC5-29A526B7E431}">
      <dsp:nvSpPr>
        <dsp:cNvPr id="0" name=""/>
        <dsp:cNvSpPr/>
      </dsp:nvSpPr>
      <dsp:spPr>
        <a:xfrm>
          <a:off x="4038599" y="1446243"/>
          <a:ext cx="3163056" cy="16033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20325"/>
              </a:lnTo>
              <a:lnTo>
                <a:pt x="3163056" y="1420325"/>
              </a:lnTo>
              <a:lnTo>
                <a:pt x="3163056" y="160331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49291-35D3-47CC-86E5-AE53D5296B3B}">
      <dsp:nvSpPr>
        <dsp:cNvPr id="0" name=""/>
        <dsp:cNvSpPr/>
      </dsp:nvSpPr>
      <dsp:spPr>
        <a:xfrm>
          <a:off x="4038599" y="1446243"/>
          <a:ext cx="1054352" cy="16033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20325"/>
              </a:lnTo>
              <a:lnTo>
                <a:pt x="1054352" y="1420325"/>
              </a:lnTo>
              <a:lnTo>
                <a:pt x="1054352" y="160331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BD3173-9332-475D-8299-96003749FF1B}">
      <dsp:nvSpPr>
        <dsp:cNvPr id="0" name=""/>
        <dsp:cNvSpPr/>
      </dsp:nvSpPr>
      <dsp:spPr>
        <a:xfrm>
          <a:off x="2984247" y="1446243"/>
          <a:ext cx="1054352" cy="1603312"/>
        </a:xfrm>
        <a:custGeom>
          <a:avLst/>
          <a:gdLst/>
          <a:ahLst/>
          <a:cxnLst/>
          <a:rect l="0" t="0" r="0" b="0"/>
          <a:pathLst>
            <a:path>
              <a:moveTo>
                <a:pt x="1054352" y="0"/>
              </a:moveTo>
              <a:lnTo>
                <a:pt x="1054352" y="1420325"/>
              </a:lnTo>
              <a:lnTo>
                <a:pt x="0" y="1420325"/>
              </a:lnTo>
              <a:lnTo>
                <a:pt x="0" y="160331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AB1408-4609-4EF8-95A1-FAAA79BB6C24}">
      <dsp:nvSpPr>
        <dsp:cNvPr id="0" name=""/>
        <dsp:cNvSpPr/>
      </dsp:nvSpPr>
      <dsp:spPr>
        <a:xfrm>
          <a:off x="875543" y="1446243"/>
          <a:ext cx="3163056" cy="1603312"/>
        </a:xfrm>
        <a:custGeom>
          <a:avLst/>
          <a:gdLst/>
          <a:ahLst/>
          <a:cxnLst/>
          <a:rect l="0" t="0" r="0" b="0"/>
          <a:pathLst>
            <a:path>
              <a:moveTo>
                <a:pt x="3163056" y="0"/>
              </a:moveTo>
              <a:lnTo>
                <a:pt x="3163056" y="1420325"/>
              </a:lnTo>
              <a:lnTo>
                <a:pt x="0" y="1420325"/>
              </a:lnTo>
              <a:lnTo>
                <a:pt x="0" y="160331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08A837-46DF-455C-9E82-CCB6A40BFDF5}">
      <dsp:nvSpPr>
        <dsp:cNvPr id="0" name=""/>
        <dsp:cNvSpPr/>
      </dsp:nvSpPr>
      <dsp:spPr>
        <a:xfrm>
          <a:off x="3167234" y="574878"/>
          <a:ext cx="1742730" cy="87136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/>
            <a:t>营销总监</a:t>
          </a:r>
          <a:endParaRPr lang="zh-CN" altLang="en-US" sz="2100" b="1" kern="1200" dirty="0"/>
        </a:p>
      </dsp:txBody>
      <dsp:txXfrm>
        <a:off x="3167234" y="574878"/>
        <a:ext cx="1742730" cy="871365"/>
      </dsp:txXfrm>
    </dsp:sp>
    <dsp:sp modelId="{FB14A5CC-3D6D-48BF-99D6-CA307110F40C}">
      <dsp:nvSpPr>
        <dsp:cNvPr id="0" name=""/>
        <dsp:cNvSpPr/>
      </dsp:nvSpPr>
      <dsp:spPr>
        <a:xfrm>
          <a:off x="4178" y="3049556"/>
          <a:ext cx="1742730" cy="87136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/>
            <a:t>市场经理</a:t>
          </a:r>
          <a:endParaRPr lang="zh-CN" altLang="en-US" sz="2100" b="1" kern="1200" dirty="0"/>
        </a:p>
      </dsp:txBody>
      <dsp:txXfrm>
        <a:off x="4178" y="3049556"/>
        <a:ext cx="1742730" cy="871365"/>
      </dsp:txXfrm>
    </dsp:sp>
    <dsp:sp modelId="{BB41B38B-5E17-4FD8-A681-04001EDFA57E}">
      <dsp:nvSpPr>
        <dsp:cNvPr id="0" name=""/>
        <dsp:cNvSpPr/>
      </dsp:nvSpPr>
      <dsp:spPr>
        <a:xfrm>
          <a:off x="2112882" y="3049556"/>
          <a:ext cx="1742730" cy="87136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/>
            <a:t>销售经理</a:t>
          </a:r>
          <a:endParaRPr lang="zh-CN" altLang="en-US" sz="2100" b="1" kern="1200" dirty="0"/>
        </a:p>
      </dsp:txBody>
      <dsp:txXfrm>
        <a:off x="2112882" y="3049556"/>
        <a:ext cx="1742730" cy="871365"/>
      </dsp:txXfrm>
    </dsp:sp>
    <dsp:sp modelId="{706EDFCF-F99B-4CA0-A18A-A996E4EA32E6}">
      <dsp:nvSpPr>
        <dsp:cNvPr id="0" name=""/>
        <dsp:cNvSpPr/>
      </dsp:nvSpPr>
      <dsp:spPr>
        <a:xfrm>
          <a:off x="4221586" y="3049556"/>
          <a:ext cx="1742730" cy="87136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/>
            <a:t>渠道经理</a:t>
          </a:r>
          <a:endParaRPr lang="zh-CN" altLang="en-US" sz="2100" b="1" kern="1200" dirty="0"/>
        </a:p>
      </dsp:txBody>
      <dsp:txXfrm>
        <a:off x="4221586" y="3049556"/>
        <a:ext cx="1742730" cy="871365"/>
      </dsp:txXfrm>
    </dsp:sp>
    <dsp:sp modelId="{1CDE5AF9-33F6-46F0-9A6B-AE7269210B35}">
      <dsp:nvSpPr>
        <dsp:cNvPr id="0" name=""/>
        <dsp:cNvSpPr/>
      </dsp:nvSpPr>
      <dsp:spPr>
        <a:xfrm>
          <a:off x="6330291" y="3049556"/>
          <a:ext cx="1742730" cy="87136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/>
            <a:t>交付</a:t>
          </a:r>
          <a:r>
            <a:rPr lang="en-US" altLang="zh-CN" sz="2100" b="1" kern="1200" dirty="0" smtClean="0"/>
            <a:t>/</a:t>
          </a:r>
          <a:r>
            <a:rPr lang="zh-CN" altLang="en-US" sz="2100" b="1" kern="1200" dirty="0" smtClean="0"/>
            <a:t>服务经理</a:t>
          </a:r>
          <a:endParaRPr lang="zh-CN" altLang="en-US" sz="2100" b="1" kern="1200" dirty="0"/>
        </a:p>
      </dsp:txBody>
      <dsp:txXfrm>
        <a:off x="6330291" y="3049556"/>
        <a:ext cx="1742730" cy="871365"/>
      </dsp:txXfrm>
    </dsp:sp>
    <dsp:sp modelId="{0B6AFE44-BF37-4925-9230-3FDEBB69A460}">
      <dsp:nvSpPr>
        <dsp:cNvPr id="0" name=""/>
        <dsp:cNvSpPr/>
      </dsp:nvSpPr>
      <dsp:spPr>
        <a:xfrm>
          <a:off x="2112882" y="1812217"/>
          <a:ext cx="1742730" cy="87136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/>
            <a:t>财务经理</a:t>
          </a:r>
          <a:endParaRPr lang="zh-CN" altLang="en-US" sz="2100" b="1" kern="1200" dirty="0"/>
        </a:p>
      </dsp:txBody>
      <dsp:txXfrm>
        <a:off x="2112882" y="1812217"/>
        <a:ext cx="1742730" cy="87136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7C5D72B-0575-4222-8D7A-D92D4EDC60BD}">
      <dsp:nvSpPr>
        <dsp:cNvPr id="0" name=""/>
        <dsp:cNvSpPr/>
      </dsp:nvSpPr>
      <dsp:spPr>
        <a:xfrm>
          <a:off x="526693" y="0"/>
          <a:ext cx="6502400" cy="40640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673066-6D0C-4691-AE47-268BDE711511}">
      <dsp:nvSpPr>
        <dsp:cNvPr id="0" name=""/>
        <dsp:cNvSpPr/>
      </dsp:nvSpPr>
      <dsp:spPr>
        <a:xfrm>
          <a:off x="1352497" y="2804972"/>
          <a:ext cx="169062" cy="1690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00E0D0-3C2B-48C4-9651-5EAD5696F070}">
      <dsp:nvSpPr>
        <dsp:cNvPr id="0" name=""/>
        <dsp:cNvSpPr/>
      </dsp:nvSpPr>
      <dsp:spPr>
        <a:xfrm>
          <a:off x="1367328" y="2889504"/>
          <a:ext cx="3816903" cy="1174496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583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chemeClr val="tx1"/>
              </a:solidFill>
              <a:latin typeface="+mn-ea"/>
              <a:ea typeface="+mn-ea"/>
            </a:rPr>
            <a:t>低端</a:t>
          </a:r>
          <a:endParaRPr lang="zh-CN" altLang="en-US" sz="2400" b="1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1367328" y="2889504"/>
        <a:ext cx="3816903" cy="1174496"/>
      </dsp:txXfrm>
    </dsp:sp>
    <dsp:sp modelId="{DEC64903-DA2B-4F08-9152-C540237D7CEA}">
      <dsp:nvSpPr>
        <dsp:cNvPr id="0" name=""/>
        <dsp:cNvSpPr/>
      </dsp:nvSpPr>
      <dsp:spPr>
        <a:xfrm>
          <a:off x="2844798" y="1700377"/>
          <a:ext cx="305612" cy="30561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51D75AE-8C7E-47B6-8C28-3F89FF368AB9}">
      <dsp:nvSpPr>
        <dsp:cNvPr id="0" name=""/>
        <dsp:cNvSpPr/>
      </dsp:nvSpPr>
      <dsp:spPr>
        <a:xfrm>
          <a:off x="2711723" y="2057408"/>
          <a:ext cx="3075208" cy="887974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1938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chemeClr val="tx1"/>
              </a:solidFill>
              <a:latin typeface="+mn-ea"/>
              <a:cs typeface="Times New Roman" pitchFamily="18" charset="0"/>
            </a:rPr>
            <a:t>中端</a:t>
          </a:r>
          <a:endParaRPr lang="zh-CN" altLang="en-US" sz="2400" b="1" kern="1200" dirty="0">
            <a:solidFill>
              <a:schemeClr val="tx1"/>
            </a:solidFill>
          </a:endParaRPr>
        </a:p>
      </dsp:txBody>
      <dsp:txXfrm>
        <a:off x="2711723" y="2057408"/>
        <a:ext cx="3075208" cy="887974"/>
      </dsp:txXfrm>
    </dsp:sp>
    <dsp:sp modelId="{F6C17F9A-7919-495C-9DA9-DD9FD9D01354}">
      <dsp:nvSpPr>
        <dsp:cNvPr id="0" name=""/>
        <dsp:cNvSpPr/>
      </dsp:nvSpPr>
      <dsp:spPr>
        <a:xfrm>
          <a:off x="4639461" y="1028191"/>
          <a:ext cx="422656" cy="42265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E4D1FCD-5BC3-4896-A4A8-0CD59339469D}">
      <dsp:nvSpPr>
        <dsp:cNvPr id="0" name=""/>
        <dsp:cNvSpPr/>
      </dsp:nvSpPr>
      <dsp:spPr>
        <a:xfrm>
          <a:off x="4572000" y="1600191"/>
          <a:ext cx="1234649" cy="1036329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3957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chemeClr val="tx1"/>
              </a:solidFill>
              <a:latin typeface="+mn-ea"/>
              <a:cs typeface="Times New Roman" pitchFamily="18" charset="0"/>
            </a:rPr>
            <a:t>高端</a:t>
          </a:r>
          <a:endParaRPr lang="zh-CN" altLang="en-US" sz="2400" b="1" kern="1200" dirty="0">
            <a:solidFill>
              <a:schemeClr val="tx1"/>
            </a:solidFill>
          </a:endParaRPr>
        </a:p>
      </dsp:txBody>
      <dsp:txXfrm>
        <a:off x="4572000" y="1600191"/>
        <a:ext cx="1234649" cy="10363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9E49C58-B65B-4212-9A18-BA1E7ACF2D7F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D850A0F-3AA1-4464-87DF-AE1FBA77D2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A69535F-C220-43CD-AD4E-93009DF29723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3072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717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717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78920C4F-A6BD-4E2A-BC8D-DC2AD1901D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920C4F-A6BD-4E2A-BC8D-DC2AD1901D61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yinfeifei\2012年工作项目\UFIDA用友 2012\用友 集团品推\李 莉\集团PPT模版2013\软件园版\png\9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\\192.168.1.155\desktop\新道中文标识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77800"/>
            <a:ext cx="6731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7159625" y="6477000"/>
            <a:ext cx="1804988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sz="700" b="1" dirty="0" err="1">
                <a:solidFill>
                  <a:srgbClr val="A6A6A6"/>
                </a:solidFill>
                <a:cs typeface="Arial" charset="0"/>
              </a:rPr>
              <a:t>yonyou</a:t>
            </a:r>
            <a:r>
              <a:rPr lang="en-US" altLang="zh-CN" sz="700" b="1" dirty="0">
                <a:solidFill>
                  <a:srgbClr val="A6A6A6"/>
                </a:solidFill>
                <a:cs typeface="Arial" charset="0"/>
              </a:rPr>
              <a:t> </a:t>
            </a:r>
            <a:r>
              <a:rPr lang="en-US" altLang="zh-CN" sz="700" b="1" dirty="0" err="1">
                <a:solidFill>
                  <a:srgbClr val="A6A6A6"/>
                </a:solidFill>
                <a:cs typeface="Arial" charset="0"/>
              </a:rPr>
              <a:t>seentao</a:t>
            </a:r>
            <a:r>
              <a:rPr lang="en-US" altLang="zh-CN" sz="700" b="1" dirty="0">
                <a:solidFill>
                  <a:srgbClr val="A6A6A6"/>
                </a:solidFill>
                <a:cs typeface="Arial" charset="0"/>
              </a:rPr>
              <a:t> technology Co., Ltd.</a:t>
            </a:r>
            <a:endParaRPr lang="zh-CN" altLang="en-US" sz="700" b="1" dirty="0">
              <a:solidFill>
                <a:srgbClr val="A6A6A6"/>
              </a:solidFill>
              <a:cs typeface="Arial" charset="0"/>
            </a:endParaRPr>
          </a:p>
        </p:txBody>
      </p:sp>
      <p:sp>
        <p:nvSpPr>
          <p:cNvPr id="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929065"/>
            <a:ext cx="8229600" cy="79216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680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>
                <a:solidFill>
                  <a:srgbClr val="FF0000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dirty="0" smtClean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E:\yinfeifei\2012年工作项目\UFIDA用友 2012\用友 集团品推\李 莉\集团PPT模版2013\软件园版\png\10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9750"/>
            <a:ext cx="914400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 userDrawn="1"/>
        </p:nvSpPr>
        <p:spPr>
          <a:xfrm>
            <a:off x="0" y="6716713"/>
            <a:ext cx="9144000" cy="150812"/>
          </a:xfrm>
          <a:prstGeom prst="rect">
            <a:avLst/>
          </a:prstGeom>
          <a:solidFill>
            <a:srgbClr val="C8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Picture 6" descr="\\192.168.1.155\desktop\新道中文标识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8500" y="152400"/>
            <a:ext cx="6731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7159625" y="6477000"/>
            <a:ext cx="1804988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sz="700" b="1" dirty="0" err="1">
                <a:solidFill>
                  <a:srgbClr val="A6A6A6"/>
                </a:solidFill>
                <a:cs typeface="Arial" charset="0"/>
              </a:rPr>
              <a:t>yonyou</a:t>
            </a:r>
            <a:r>
              <a:rPr lang="en-US" altLang="zh-CN" sz="700" b="1" dirty="0">
                <a:solidFill>
                  <a:srgbClr val="A6A6A6"/>
                </a:solidFill>
                <a:cs typeface="Arial" charset="0"/>
              </a:rPr>
              <a:t> </a:t>
            </a:r>
            <a:r>
              <a:rPr lang="en-US" altLang="zh-CN" sz="700" b="1" dirty="0" err="1">
                <a:solidFill>
                  <a:srgbClr val="A6A6A6"/>
                </a:solidFill>
                <a:cs typeface="Arial" charset="0"/>
              </a:rPr>
              <a:t>seentao</a:t>
            </a:r>
            <a:r>
              <a:rPr lang="en-US" altLang="zh-CN" sz="700" b="1" dirty="0">
                <a:solidFill>
                  <a:srgbClr val="A6A6A6"/>
                </a:solidFill>
                <a:cs typeface="Arial" charset="0"/>
              </a:rPr>
              <a:t> technology Co., Ltd.</a:t>
            </a:r>
            <a:endParaRPr lang="zh-CN" altLang="en-US" sz="700" b="1" dirty="0">
              <a:solidFill>
                <a:srgbClr val="A6A6A6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6553200" cy="6492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C30F7-A4B7-4B46-85D3-0FF151289FF5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5370A9-B1EB-4F72-895B-9F78F8EBB5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6553200" cy="6492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95425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F20C2B-A1A3-4C25-B2BD-9C66D365CC31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8908D-F09A-482F-A0B2-BBAE3F141F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9144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>
              <a:sym typeface="Arial Rounded MT Bold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eaLnBrk="1" hangingPunct="1"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eaLnBrk="1" hangingPunct="1"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0B7A810-8C70-467E-B82E-D18AC21F502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8BED6A-D121-4016-BCD0-C254502B7A35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779EC-4722-489B-A9AF-76A13CF2C3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6553200" cy="6492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B47D84-BF39-4DB7-BDCA-2C9C1B2343D2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4B0DD8-FDC8-4782-8869-2D03659803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145088" y="2017713"/>
            <a:ext cx="381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852737-F30E-49C4-A06D-1FB65BD11B82}" type="datetime5">
              <a:rPr lang="zh-CN" altLang="en-US"/>
              <a:pPr>
                <a:defRPr/>
              </a:pPr>
              <a:t>2013/9/27</a:t>
            </a:fld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Ch12　定价策略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C1967-E6C0-4FD6-B9A8-9EB1C81DBAE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yinfeifei\2012年工作项目\UFIDA用友 2012\用友 集团品推\李 莉\集团PPT模版2013\软件园版\png\5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9144000" cy="208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\\192.168.1.155\desktop\新道中文标识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77800"/>
            <a:ext cx="6731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7159625" y="6477000"/>
            <a:ext cx="1804988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sz="700" b="1" dirty="0" err="1">
                <a:solidFill>
                  <a:srgbClr val="A6A6A6"/>
                </a:solidFill>
                <a:cs typeface="Arial" charset="0"/>
              </a:rPr>
              <a:t>yonyou</a:t>
            </a:r>
            <a:r>
              <a:rPr lang="en-US" altLang="zh-CN" sz="700" b="1" dirty="0">
                <a:solidFill>
                  <a:srgbClr val="A6A6A6"/>
                </a:solidFill>
                <a:cs typeface="Arial" charset="0"/>
              </a:rPr>
              <a:t> </a:t>
            </a:r>
            <a:r>
              <a:rPr lang="en-US" altLang="zh-CN" sz="700" b="1" dirty="0" err="1">
                <a:solidFill>
                  <a:srgbClr val="A6A6A6"/>
                </a:solidFill>
                <a:cs typeface="Arial" charset="0"/>
              </a:rPr>
              <a:t>seentao</a:t>
            </a:r>
            <a:r>
              <a:rPr lang="en-US" altLang="zh-CN" sz="700" b="1" dirty="0">
                <a:solidFill>
                  <a:srgbClr val="A6A6A6"/>
                </a:solidFill>
                <a:cs typeface="Arial" charset="0"/>
              </a:rPr>
              <a:t> technology Co., Ltd.</a:t>
            </a:r>
            <a:endParaRPr lang="zh-CN" altLang="en-US" sz="700" b="1" dirty="0">
              <a:solidFill>
                <a:srgbClr val="A6A6A6"/>
              </a:solidFill>
              <a:cs typeface="Arial" charset="0"/>
            </a:endParaRPr>
          </a:p>
        </p:txBody>
      </p:sp>
      <p:sp>
        <p:nvSpPr>
          <p:cNvPr id="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352802"/>
            <a:ext cx="8229600" cy="79216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680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>
                <a:solidFill>
                  <a:srgbClr val="FF0000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dirty="0" smtClean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F99C2-612C-478C-9F5D-51D85090281D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45495-226E-43C9-A033-EE00EB7439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0BA50-15A7-4773-AFFB-C56C00B47219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6832C-32E1-496A-9A7F-1E470D31A8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0E23C-6786-4CE5-9A9E-8EE2E2B3908D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1253B-FFB8-4351-8D32-8AF206717F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1A715-2658-4206-A9F1-D7DA9126B520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610C7-43DD-42AD-8271-2E5C3EE5F4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94F47-DD88-4C20-8E90-8BA404C85C67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3E9A8-942B-403E-90EC-58C2AB3154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EB97A-39EC-4EC2-82FA-D8669BD3E5B6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212D3-2784-4E86-9F3A-EB833ED395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202CD-B628-4750-9FE5-6468235A649F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452EC-FF06-4796-B6CA-53233D7679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E:\yinfeifei\2012年工作项目\UFIDA用友 2012\用友大企业私有云 李凯\9.4传统企业电商之路PPT美化\png\5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6350"/>
            <a:ext cx="9153525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 descr="\\192.168.1.155\desktop\新道中文标识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8500" y="152400"/>
            <a:ext cx="6731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7159625" y="6477000"/>
            <a:ext cx="1804988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sz="700" b="1" dirty="0" err="1">
                <a:solidFill>
                  <a:srgbClr val="A6A6A6"/>
                </a:solidFill>
                <a:cs typeface="Arial" charset="0"/>
              </a:rPr>
              <a:t>yonyou</a:t>
            </a:r>
            <a:r>
              <a:rPr lang="en-US" altLang="zh-CN" sz="700" b="1" dirty="0">
                <a:solidFill>
                  <a:srgbClr val="A6A6A6"/>
                </a:solidFill>
                <a:cs typeface="Arial" charset="0"/>
              </a:rPr>
              <a:t> </a:t>
            </a:r>
            <a:r>
              <a:rPr lang="en-US" altLang="zh-CN" sz="700" b="1" dirty="0" err="1">
                <a:solidFill>
                  <a:srgbClr val="A6A6A6"/>
                </a:solidFill>
                <a:cs typeface="Arial" charset="0"/>
              </a:rPr>
              <a:t>seentao</a:t>
            </a:r>
            <a:r>
              <a:rPr lang="en-US" altLang="zh-CN" sz="700" b="1" dirty="0">
                <a:solidFill>
                  <a:srgbClr val="A6A6A6"/>
                </a:solidFill>
                <a:cs typeface="Arial" charset="0"/>
              </a:rPr>
              <a:t> technology Co., Ltd.</a:t>
            </a:r>
            <a:endParaRPr lang="zh-CN" altLang="en-US" sz="700" b="1" dirty="0">
              <a:solidFill>
                <a:srgbClr val="A6A6A6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22496-B696-4D06-9FD3-875B17804E3D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3E64C-AE9D-485E-9FA2-ED148A9626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A50F2-E6DE-4AB6-8186-6F3E6889DEF5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9D5D3-2325-473B-82BB-1F6269589D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117EC-7DFD-4FCA-9D3B-DF5B1FBB6360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28431-2054-489C-8745-932A650993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95590-7538-484E-A961-D3B7A9CDD7FF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E791B-40BF-41B3-8998-426BECA849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yinfeifei\2012年工作项目\UFIDA用友 2012\用友 集团品推\李 莉\集团PPT模版2013\软件园版\png\5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9144000" cy="208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\\192.168.1.155\desktop\新道中文标识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77800"/>
            <a:ext cx="6731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7159625" y="6477000"/>
            <a:ext cx="1804988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sz="700" b="1" dirty="0" err="1">
                <a:solidFill>
                  <a:srgbClr val="A6A6A6"/>
                </a:solidFill>
                <a:cs typeface="Arial" charset="0"/>
              </a:rPr>
              <a:t>yonyou</a:t>
            </a:r>
            <a:r>
              <a:rPr lang="en-US" altLang="zh-CN" sz="700" b="1" dirty="0">
                <a:solidFill>
                  <a:srgbClr val="A6A6A6"/>
                </a:solidFill>
                <a:cs typeface="Arial" charset="0"/>
              </a:rPr>
              <a:t> </a:t>
            </a:r>
            <a:r>
              <a:rPr lang="en-US" altLang="zh-CN" sz="700" b="1" dirty="0" err="1">
                <a:solidFill>
                  <a:srgbClr val="A6A6A6"/>
                </a:solidFill>
                <a:cs typeface="Arial" charset="0"/>
              </a:rPr>
              <a:t>seentao</a:t>
            </a:r>
            <a:r>
              <a:rPr lang="en-US" altLang="zh-CN" sz="700" b="1" dirty="0">
                <a:solidFill>
                  <a:srgbClr val="A6A6A6"/>
                </a:solidFill>
                <a:cs typeface="Arial" charset="0"/>
              </a:rPr>
              <a:t> technology Co., Ltd.</a:t>
            </a:r>
            <a:endParaRPr lang="zh-CN" altLang="en-US" sz="700" b="1" dirty="0">
              <a:solidFill>
                <a:srgbClr val="A6A6A6"/>
              </a:solidFill>
              <a:cs typeface="Arial" charset="0"/>
            </a:endParaRPr>
          </a:p>
        </p:txBody>
      </p:sp>
      <p:sp>
        <p:nvSpPr>
          <p:cNvPr id="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352802"/>
            <a:ext cx="8229600" cy="79216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680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>
                <a:solidFill>
                  <a:srgbClr val="FF0000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dirty="0" smtClean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E:\yinfeifei\2013年工作项目\yonyou用友 2013\用友 集团品推\集团PPT模版2013\软件园版\png\12.png"/>
          <p:cNvPicPr>
            <a:picLocks noChangeAspect="1" noChangeArrowheads="1"/>
          </p:cNvPicPr>
          <p:nvPr userDrawn="1"/>
        </p:nvPicPr>
        <p:blipFill>
          <a:blip r:embed="rId2" cstate="print"/>
          <a:srcRect b="11415"/>
          <a:stretch>
            <a:fillRect/>
          </a:stretch>
        </p:blipFill>
        <p:spPr bwMode="auto">
          <a:xfrm>
            <a:off x="0" y="3956050"/>
            <a:ext cx="9144000" cy="290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" descr="\\192.168.1.155\desktop\未标题-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6175" y="2925763"/>
            <a:ext cx="43116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7159625" y="6477000"/>
            <a:ext cx="1804988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sz="700" b="1" dirty="0" err="1">
                <a:solidFill>
                  <a:schemeClr val="bg1"/>
                </a:solidFill>
                <a:cs typeface="Arial" charset="0"/>
              </a:rPr>
              <a:t>yonyou</a:t>
            </a:r>
            <a:r>
              <a:rPr lang="en-US" altLang="zh-CN" sz="700" b="1" dirty="0">
                <a:solidFill>
                  <a:schemeClr val="bg1"/>
                </a:solidFill>
                <a:cs typeface="Arial" charset="0"/>
              </a:rPr>
              <a:t> </a:t>
            </a:r>
            <a:r>
              <a:rPr lang="en-US" altLang="zh-CN" sz="700" b="1" dirty="0" err="1">
                <a:solidFill>
                  <a:schemeClr val="bg1"/>
                </a:solidFill>
                <a:cs typeface="Arial" charset="0"/>
              </a:rPr>
              <a:t>seentao</a:t>
            </a:r>
            <a:r>
              <a:rPr lang="en-US" altLang="zh-CN" sz="700" b="1" dirty="0">
                <a:solidFill>
                  <a:schemeClr val="bg1"/>
                </a:solidFill>
                <a:cs typeface="Arial" charset="0"/>
              </a:rPr>
              <a:t> technology Co., Ltd.</a:t>
            </a:r>
            <a:endParaRPr lang="zh-CN" altLang="en-US" sz="700" b="1" dirty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D8CBD-8BCA-40B6-80C4-38EC7B6FED99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C5B8A-DD3A-49E2-A53E-0D4FC222F2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D1CE3-B928-4D68-ACB5-F5E8F879FC1E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AFC07-FA69-4C9F-849F-1B9C54F5E2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2AE6C-2FAC-4ED2-AC20-B579FA84C731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EB005-0381-4AE1-9F1B-3D57132DD9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F93CD-2D9A-40DB-A060-F928CD8E91FF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025AD-DBE2-4B30-84AA-A6E6051FA2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\\192.168.1.155\desktop\新道中文标识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8500" y="152400"/>
            <a:ext cx="6731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7159625" y="6477000"/>
            <a:ext cx="1804988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sz="700" b="1" dirty="0" err="1">
                <a:solidFill>
                  <a:srgbClr val="A6A6A6"/>
                </a:solidFill>
                <a:cs typeface="Arial" charset="0"/>
              </a:rPr>
              <a:t>yonyou</a:t>
            </a:r>
            <a:r>
              <a:rPr lang="en-US" altLang="zh-CN" sz="700" b="1" dirty="0">
                <a:solidFill>
                  <a:srgbClr val="A6A6A6"/>
                </a:solidFill>
                <a:cs typeface="Arial" charset="0"/>
              </a:rPr>
              <a:t> </a:t>
            </a:r>
            <a:r>
              <a:rPr lang="en-US" altLang="zh-CN" sz="700" b="1" dirty="0" err="1">
                <a:solidFill>
                  <a:srgbClr val="A6A6A6"/>
                </a:solidFill>
                <a:cs typeface="Arial" charset="0"/>
              </a:rPr>
              <a:t>seentao</a:t>
            </a:r>
            <a:r>
              <a:rPr lang="en-US" altLang="zh-CN" sz="700" b="1" dirty="0">
                <a:solidFill>
                  <a:srgbClr val="A6A6A6"/>
                </a:solidFill>
                <a:cs typeface="Arial" charset="0"/>
              </a:rPr>
              <a:t> technology Co., Ltd.</a:t>
            </a:r>
            <a:endParaRPr lang="zh-CN" altLang="en-US" sz="700" b="1" dirty="0">
              <a:solidFill>
                <a:srgbClr val="A6A6A6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9F058-0B63-4D8D-84E4-0BC97A38E86D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77ECC-FD65-4CB0-A790-4F18D8DB47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60BF0-8933-4468-8506-457EDB6C01D4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F6495-CE9E-4C13-A35C-4C32BEE689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B96D5-A8B5-4888-9384-24B6B955602D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6ADC4-1DE6-428B-B22D-E9B3A399CC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D7EF3-61AA-44A1-B16A-561520783BFA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E65C6-B24E-43FD-8E41-B6504ECA3F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D6878-3C4D-4063-ABDD-61BB7293D340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DC288-23D4-470E-99D9-FF7B5F97BF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31D9C-A0D6-4AF5-B872-DD6B8F78AA9A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7DD8E-6A5A-4C93-91AF-DC14FB6CCC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144F1-7669-414C-BC9C-777054D8D5AF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93C0-2FF5-4B34-8C9F-AA7557D632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E:\yinfeifei\2012年工作项目\UFIDA用友 2012\用友 集团品推\李 莉\集团PPT模版2013\软件园版\png\10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9750"/>
            <a:ext cx="914400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 userDrawn="1"/>
        </p:nvSpPr>
        <p:spPr>
          <a:xfrm>
            <a:off x="0" y="6716713"/>
            <a:ext cx="9144000" cy="150812"/>
          </a:xfrm>
          <a:prstGeom prst="rect">
            <a:avLst/>
          </a:prstGeom>
          <a:solidFill>
            <a:srgbClr val="C8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Picture 6" descr="\\192.168.1.155\desktop\新道中文标识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8500" y="152400"/>
            <a:ext cx="6731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7159625" y="6477000"/>
            <a:ext cx="1804988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sz="700" b="1" dirty="0" err="1">
                <a:solidFill>
                  <a:srgbClr val="A6A6A6"/>
                </a:solidFill>
                <a:cs typeface="Arial" charset="0"/>
              </a:rPr>
              <a:t>yonyou</a:t>
            </a:r>
            <a:r>
              <a:rPr lang="en-US" altLang="zh-CN" sz="700" b="1" dirty="0">
                <a:solidFill>
                  <a:srgbClr val="A6A6A6"/>
                </a:solidFill>
                <a:cs typeface="Arial" charset="0"/>
              </a:rPr>
              <a:t> </a:t>
            </a:r>
            <a:r>
              <a:rPr lang="en-US" altLang="zh-CN" sz="700" b="1" dirty="0" err="1">
                <a:solidFill>
                  <a:srgbClr val="A6A6A6"/>
                </a:solidFill>
                <a:cs typeface="Arial" charset="0"/>
              </a:rPr>
              <a:t>seentao</a:t>
            </a:r>
            <a:r>
              <a:rPr lang="en-US" altLang="zh-CN" sz="700" b="1" dirty="0">
                <a:solidFill>
                  <a:srgbClr val="A6A6A6"/>
                </a:solidFill>
                <a:cs typeface="Arial" charset="0"/>
              </a:rPr>
              <a:t> technology Co., Ltd.</a:t>
            </a:r>
            <a:endParaRPr lang="zh-CN" altLang="en-US" sz="700" b="1" dirty="0">
              <a:solidFill>
                <a:srgbClr val="A6A6A6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6716713"/>
            <a:ext cx="9144000" cy="150812"/>
          </a:xfrm>
          <a:prstGeom prst="rect">
            <a:avLst/>
          </a:prstGeom>
          <a:solidFill>
            <a:srgbClr val="C8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6" descr="\\192.168.1.155\desktop\新道中文标识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8500" y="152400"/>
            <a:ext cx="6731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7159625" y="6477000"/>
            <a:ext cx="1804988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sz="700" b="1" dirty="0" err="1">
                <a:solidFill>
                  <a:srgbClr val="A6A6A6"/>
                </a:solidFill>
                <a:cs typeface="Arial" charset="0"/>
              </a:rPr>
              <a:t>yonyou</a:t>
            </a:r>
            <a:r>
              <a:rPr lang="en-US" altLang="zh-CN" sz="700" b="1" dirty="0">
                <a:solidFill>
                  <a:srgbClr val="A6A6A6"/>
                </a:solidFill>
                <a:cs typeface="Arial" charset="0"/>
              </a:rPr>
              <a:t> </a:t>
            </a:r>
            <a:r>
              <a:rPr lang="en-US" altLang="zh-CN" sz="700" b="1" dirty="0" err="1">
                <a:solidFill>
                  <a:srgbClr val="A6A6A6"/>
                </a:solidFill>
                <a:cs typeface="Arial" charset="0"/>
              </a:rPr>
              <a:t>seentao</a:t>
            </a:r>
            <a:r>
              <a:rPr lang="en-US" altLang="zh-CN" sz="700" b="1" dirty="0">
                <a:solidFill>
                  <a:srgbClr val="A6A6A6"/>
                </a:solidFill>
                <a:cs typeface="Arial" charset="0"/>
              </a:rPr>
              <a:t> technology Co., Ltd.</a:t>
            </a:r>
            <a:endParaRPr lang="zh-CN" altLang="en-US" sz="700" b="1" dirty="0">
              <a:solidFill>
                <a:srgbClr val="A6A6A6"/>
              </a:solidFill>
              <a:cs typeface="Arial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304912" y="152486"/>
            <a:ext cx="7391422" cy="424717"/>
          </a:xfrm>
          <a:prstGeom prst="rect">
            <a:avLst/>
          </a:prstGeom>
        </p:spPr>
        <p:txBody>
          <a:bodyPr/>
          <a:lstStyle>
            <a:lvl1pPr algn="l"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E:\yinfeifei\2013年工作项目\yonyou用友 2013\用友 集团品推\集团PPT模版2013\软件园版\png\12.png"/>
          <p:cNvPicPr>
            <a:picLocks noChangeAspect="1" noChangeArrowheads="1"/>
          </p:cNvPicPr>
          <p:nvPr userDrawn="1"/>
        </p:nvPicPr>
        <p:blipFill>
          <a:blip r:embed="rId2" cstate="print"/>
          <a:srcRect b="11415"/>
          <a:stretch>
            <a:fillRect/>
          </a:stretch>
        </p:blipFill>
        <p:spPr bwMode="auto">
          <a:xfrm>
            <a:off x="0" y="3956050"/>
            <a:ext cx="9144000" cy="290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" descr="\\192.168.1.155\desktop\未标题-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6175" y="2925763"/>
            <a:ext cx="43116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7159625" y="6477000"/>
            <a:ext cx="1804988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sz="700" b="1" dirty="0" err="1">
                <a:solidFill>
                  <a:schemeClr val="bg1"/>
                </a:solidFill>
                <a:cs typeface="Arial" charset="0"/>
              </a:rPr>
              <a:t>yonyou</a:t>
            </a:r>
            <a:r>
              <a:rPr lang="en-US" altLang="zh-CN" sz="700" b="1" dirty="0">
                <a:solidFill>
                  <a:schemeClr val="bg1"/>
                </a:solidFill>
                <a:cs typeface="Arial" charset="0"/>
              </a:rPr>
              <a:t> </a:t>
            </a:r>
            <a:r>
              <a:rPr lang="en-US" altLang="zh-CN" sz="700" b="1" dirty="0" err="1">
                <a:solidFill>
                  <a:schemeClr val="bg1"/>
                </a:solidFill>
                <a:cs typeface="Arial" charset="0"/>
              </a:rPr>
              <a:t>seentao</a:t>
            </a:r>
            <a:r>
              <a:rPr lang="en-US" altLang="zh-CN" sz="700" b="1" dirty="0">
                <a:solidFill>
                  <a:schemeClr val="bg1"/>
                </a:solidFill>
                <a:cs typeface="Arial" charset="0"/>
              </a:rPr>
              <a:t> technology Co., Ltd.</a:t>
            </a:r>
            <a:endParaRPr lang="zh-CN" altLang="en-US" sz="700" b="1" dirty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487" r:id="rId1"/>
    <p:sldLayoutId id="2147484488" r:id="rId2"/>
    <p:sldLayoutId id="2147484489" r:id="rId3"/>
    <p:sldLayoutId id="2147484490" r:id="rId4"/>
    <p:sldLayoutId id="2147484491" r:id="rId5"/>
    <p:sldLayoutId id="2147484492" r:id="rId6"/>
    <p:sldLayoutId id="2147484493" r:id="rId7"/>
    <p:sldLayoutId id="2147484494" r:id="rId8"/>
    <p:sldLayoutId id="2147484498" r:id="rId9"/>
    <p:sldLayoutId id="2147484500" r:id="rId10"/>
    <p:sldLayoutId id="2147484501" r:id="rId11"/>
    <p:sldLayoutId id="2147484502" r:id="rId12"/>
    <p:sldLayoutId id="2147484503" r:id="rId13"/>
    <p:sldLayoutId id="2147484504" r:id="rId14"/>
    <p:sldLayoutId id="2147484505" r:id="rId15"/>
    <p:sldLayoutId id="2147484506" r:id="rId16"/>
    <p:sldLayoutId id="2147484507" r:id="rId17"/>
    <p:sldLayoutId id="2147484508" r:id="rId18"/>
    <p:sldLayoutId id="2147484509" r:id="rId19"/>
    <p:sldLayoutId id="2147484510" r:id="rId20"/>
    <p:sldLayoutId id="2147484511" r:id="rId21"/>
    <p:sldLayoutId id="2147484512" r:id="rId2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C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C00000"/>
          </a:solidFill>
          <a:latin typeface="Calibri" pitchFamily="34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C00000"/>
          </a:solidFill>
          <a:latin typeface="Calibri" pitchFamily="34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C00000"/>
          </a:solidFill>
          <a:latin typeface="Calibri" pitchFamily="34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C00000"/>
          </a:solidFill>
          <a:latin typeface="Calibri" pitchFamily="34" charset="0"/>
          <a:ea typeface="黑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C00000"/>
          </a:solidFill>
          <a:latin typeface="Calibri" pitchFamily="34" charset="0"/>
          <a:ea typeface="黑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C00000"/>
          </a:solidFill>
          <a:latin typeface="Calibri" pitchFamily="34" charset="0"/>
          <a:ea typeface="黑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C00000"/>
          </a:solidFill>
          <a:latin typeface="Calibri" pitchFamily="34" charset="0"/>
          <a:ea typeface="黑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C00000"/>
          </a:solidFill>
          <a:latin typeface="Calibri" pitchFamily="34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24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25"/>
        </a:buBlip>
        <a:defRPr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50000"/>
        <a:buBlip>
          <a:blip r:embed="rId25"/>
        </a:buBlip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DA806931-51B9-48EC-BBC8-AE671D5A17F7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0B6451C0-0F4C-4540-9E13-DDEF54ED4B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65" r:id="rId1"/>
    <p:sldLayoutId id="2147484466" r:id="rId2"/>
    <p:sldLayoutId id="2147484467" r:id="rId3"/>
    <p:sldLayoutId id="2147484468" r:id="rId4"/>
    <p:sldLayoutId id="2147484469" r:id="rId5"/>
    <p:sldLayoutId id="2147484470" r:id="rId6"/>
    <p:sldLayoutId id="2147484471" r:id="rId7"/>
    <p:sldLayoutId id="2147484472" r:id="rId8"/>
    <p:sldLayoutId id="2147484473" r:id="rId9"/>
    <p:sldLayoutId id="2147484474" r:id="rId10"/>
    <p:sldLayoutId id="2147484475" r:id="rId11"/>
    <p:sldLayoutId id="2147484496" r:id="rId12"/>
    <p:sldLayoutId id="2147484497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4A6F00CF-3A7A-4431-89EA-B61844991008}" type="datetimeFigureOut">
              <a:rPr lang="zh-CN" altLang="en-US"/>
              <a:pPr>
                <a:defRPr/>
              </a:pPr>
              <a:t>2013/9/27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C4D696C0-85E3-47D4-B568-B041EBA9F0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76" r:id="rId1"/>
    <p:sldLayoutId id="2147484477" r:id="rId2"/>
    <p:sldLayoutId id="2147484478" r:id="rId3"/>
    <p:sldLayoutId id="2147484479" r:id="rId4"/>
    <p:sldLayoutId id="2147484480" r:id="rId5"/>
    <p:sldLayoutId id="2147484481" r:id="rId6"/>
    <p:sldLayoutId id="2147484482" r:id="rId7"/>
    <p:sldLayoutId id="2147484483" r:id="rId8"/>
    <p:sldLayoutId id="2147484484" r:id="rId9"/>
    <p:sldLayoutId id="2147484485" r:id="rId10"/>
    <p:sldLayoutId id="214748448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10.bin"/><Relationship Id="rId18" Type="http://schemas.openxmlformats.org/officeDocument/2006/relationships/oleObject" Target="../embeddings/oleObject15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9.bin"/><Relationship Id="rId17" Type="http://schemas.openxmlformats.org/officeDocument/2006/relationships/oleObject" Target="../embeddings/oleObject14.bin"/><Relationship Id="rId2" Type="http://schemas.openxmlformats.org/officeDocument/2006/relationships/slideLayout" Target="../slideLayouts/slideLayout5.xml"/><Relationship Id="rId16" Type="http://schemas.openxmlformats.org/officeDocument/2006/relationships/oleObject" Target="../embeddings/oleObject13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12.bin"/><Relationship Id="rId10" Type="http://schemas.openxmlformats.org/officeDocument/2006/relationships/oleObject" Target="../embeddings/oleObject7.bin"/><Relationship Id="rId19" Type="http://schemas.openxmlformats.org/officeDocument/2006/relationships/oleObject" Target="../embeddings/oleObject16.bin"/><Relationship Id="rId4" Type="http://schemas.openxmlformats.org/officeDocument/2006/relationships/slide" Target="slide1.xml"/><Relationship Id="rId9" Type="http://schemas.openxmlformats.org/officeDocument/2006/relationships/oleObject" Target="../embeddings/oleObject6.bin"/><Relationship Id="rId14" Type="http://schemas.openxmlformats.org/officeDocument/2006/relationships/oleObject" Target="../embeddings/oleObject11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microsoft.com/office/2007/relationships/diagramDrawing" Target="../diagrams/drawing1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jpeg"/><Relationship Id="rId11" Type="http://schemas.openxmlformats.org/officeDocument/2006/relationships/diagramColors" Target="../diagrams/colors1.xml"/><Relationship Id="rId5" Type="http://schemas.openxmlformats.org/officeDocument/2006/relationships/image" Target="../media/image20.jpe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19.jpeg"/><Relationship Id="rId9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file:///E:\&#33829;&#38144;&#23454;&#35757;&#35838;&#31243;\&#23454;&#25112;&#20013;&#32844;&#29256;\&#23454;&#25112;&#27801;&#30424;-&#26381;&#35013;&#29256;\&#23454;&#25112;&#27979;&#35780;&#31995;&#32479;\&#34920;1-6" TargetMode="External"/><Relationship Id="rId3" Type="http://schemas.openxmlformats.org/officeDocument/2006/relationships/hyperlink" Target="file:///E:\&#33829;&#38144;&#23454;&#35757;&#35838;&#31243;\&#23454;&#25112;&#20013;&#32844;&#29256;\&#23454;&#25112;&#27801;&#30424;-&#26381;&#35013;&#29256;\&#23454;&#25112;&#27979;&#35780;&#31995;&#32479;\&#34920;1-1" TargetMode="External"/><Relationship Id="rId7" Type="http://schemas.openxmlformats.org/officeDocument/2006/relationships/hyperlink" Target="file:///E:\&#33829;&#38144;&#23454;&#35757;&#35838;&#31243;\&#23454;&#25112;&#20013;&#32844;&#29256;\&#23454;&#25112;&#27801;&#30424;-&#26381;&#35013;&#29256;\&#23454;&#25112;&#27979;&#35780;&#31995;&#32479;\&#34920;1-5" TargetMode="External"/><Relationship Id="rId2" Type="http://schemas.openxmlformats.org/officeDocument/2006/relationships/hyperlink" Target="file:///E:\&#33829;&#38144;&#23454;&#35757;&#35838;&#31243;\&#23454;&#25112;&#20013;&#32844;&#29256;\&#23454;&#25112;&#27801;&#30424;-&#26381;&#35013;&#29256;\&#23454;&#25112;&#27979;&#35780;&#31995;&#32479;\&#34920;1-0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file:///E:\&#33829;&#38144;&#23454;&#35757;&#35838;&#31243;\&#23454;&#25112;&#20013;&#32844;&#29256;\&#23454;&#25112;&#27801;&#30424;-&#26381;&#35013;&#29256;\&#23454;&#25112;&#27979;&#35780;&#31995;&#32479;\&#34920;1-4" TargetMode="External"/><Relationship Id="rId5" Type="http://schemas.openxmlformats.org/officeDocument/2006/relationships/hyperlink" Target="file:///E:\&#33829;&#38144;&#23454;&#35757;&#35838;&#31243;\&#23454;&#25112;&#20013;&#32844;&#29256;\&#23454;&#25112;&#27801;&#30424;-&#26381;&#35013;&#29256;\&#23454;&#25112;&#27979;&#35780;&#31995;&#32479;\&#34920;1-3" TargetMode="External"/><Relationship Id="rId10" Type="http://schemas.openxmlformats.org/officeDocument/2006/relationships/hyperlink" Target="file:///E:\&#33829;&#38144;&#23454;&#35757;&#35838;&#31243;\&#23454;&#25112;&#20013;&#32844;&#29256;\&#23454;&#25112;&#27801;&#30424;-&#26381;&#35013;&#29256;\&#23454;&#25112;&#27979;&#35780;&#31995;&#32479;\&#34920;1-8" TargetMode="External"/><Relationship Id="rId4" Type="http://schemas.openxmlformats.org/officeDocument/2006/relationships/hyperlink" Target="file:///E:\&#33829;&#38144;&#23454;&#35757;&#35838;&#31243;\&#23454;&#25112;&#20013;&#32844;&#29256;\&#23454;&#25112;&#27801;&#30424;-&#26381;&#35013;&#29256;\&#23454;&#25112;&#27979;&#35780;&#31995;&#32479;\&#34920;1-2" TargetMode="External"/><Relationship Id="rId9" Type="http://schemas.openxmlformats.org/officeDocument/2006/relationships/hyperlink" Target="file:///E:\&#33829;&#38144;&#23454;&#35757;&#35838;&#31243;\&#23454;&#25112;&#20013;&#32844;&#29256;\&#23454;&#25112;&#27801;&#30424;-&#26381;&#35013;&#29256;\&#23454;&#25112;&#27979;&#35780;&#31995;&#32479;\&#34920;1-7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6335713" y="5334000"/>
            <a:ext cx="1980029" cy="824841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用友新道科技有限公司</a:t>
            </a:r>
            <a:endParaRPr lang="en-US" sz="14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营销专业事业部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常梦月</a:t>
            </a:r>
            <a:endParaRPr lang="en-US" sz="14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标题 4"/>
          <p:cNvSpPr txBox="1">
            <a:spLocks noGrp="1"/>
          </p:cNvSpPr>
          <p:nvPr>
            <p:ph type="title"/>
          </p:nvPr>
        </p:nvSpPr>
        <p:spPr>
          <a:xfrm>
            <a:off x="457200" y="4008438"/>
            <a:ext cx="8229600" cy="792162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kern="1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营销实战模拟沙盘</a:t>
            </a:r>
            <a:r>
              <a:rPr kumimoji="0" lang="zh-CN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/>
            </a:r>
            <a:br>
              <a:rPr kumimoji="0" lang="zh-CN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</a:b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 idx="4294967295"/>
          </p:nvPr>
        </p:nvSpPr>
        <p:spPr bwMode="auto">
          <a:xfrm>
            <a:off x="642910" y="-142900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0" hangingPunct="0">
              <a:lnSpc>
                <a:spcPct val="150000"/>
              </a:lnSpc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IBM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－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BLM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业务领先模型</a:t>
            </a:r>
          </a:p>
        </p:txBody>
      </p:sp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285750" y="1443038"/>
            <a:ext cx="8572500" cy="4486275"/>
            <a:chOff x="285720" y="1443038"/>
            <a:chExt cx="8572560" cy="4486292"/>
          </a:xfrm>
        </p:grpSpPr>
        <p:sp>
          <p:nvSpPr>
            <p:cNvPr id="5124" name="Rectangle 6"/>
            <p:cNvSpPr>
              <a:spLocks noChangeArrowheads="1"/>
            </p:cNvSpPr>
            <p:nvPr/>
          </p:nvSpPr>
          <p:spPr bwMode="auto">
            <a:xfrm>
              <a:off x="319086" y="1443038"/>
              <a:ext cx="6753244" cy="609600"/>
            </a:xfrm>
            <a:prstGeom prst="rect">
              <a:avLst/>
            </a:prstGeom>
            <a:solidFill>
              <a:srgbClr val="DDDDDD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>
                  <a:latin typeface="+mn-ea"/>
                  <a:ea typeface="+mn-ea"/>
                </a:rPr>
                <a:t>领导力</a:t>
              </a:r>
            </a:p>
          </p:txBody>
        </p:sp>
        <p:sp>
          <p:nvSpPr>
            <p:cNvPr id="5125" name="Rectangle 7"/>
            <p:cNvSpPr>
              <a:spLocks noChangeArrowheads="1"/>
            </p:cNvSpPr>
            <p:nvPr/>
          </p:nvSpPr>
          <p:spPr bwMode="auto">
            <a:xfrm>
              <a:off x="319086" y="2205038"/>
              <a:ext cx="3124200" cy="2971800"/>
            </a:xfrm>
            <a:prstGeom prst="rect">
              <a:avLst/>
            </a:prstGeom>
            <a:solidFill>
              <a:srgbClr val="DDDDDD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  <a:p>
              <a:pPr algn="ctr"/>
              <a:endParaRPr lang="zh-CN" altLang="en-US">
                <a:latin typeface="+mn-ea"/>
                <a:ea typeface="+mn-ea"/>
              </a:endParaRPr>
            </a:p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7" name="Rectangle 14"/>
            <p:cNvSpPr>
              <a:spLocks noChangeArrowheads="1"/>
            </p:cNvSpPr>
            <p:nvPr/>
          </p:nvSpPr>
          <p:spPr bwMode="auto">
            <a:xfrm>
              <a:off x="1081064" y="2357441"/>
              <a:ext cx="1524011" cy="457202"/>
            </a:xfrm>
            <a:prstGeom prst="rect">
              <a:avLst/>
            </a:prstGeom>
            <a:solidFill>
              <a:schemeClr val="accent4">
                <a:lumMod val="65000"/>
                <a:lumOff val="3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</a:rPr>
                <a:t>战略</a:t>
              </a:r>
            </a:p>
          </p:txBody>
        </p:sp>
        <p:grpSp>
          <p:nvGrpSpPr>
            <p:cNvPr id="3" name="组合 38"/>
            <p:cNvGrpSpPr>
              <a:grpSpLocks/>
            </p:cNvGrpSpPr>
            <p:nvPr/>
          </p:nvGrpSpPr>
          <p:grpSpPr bwMode="auto">
            <a:xfrm>
              <a:off x="319086" y="2967038"/>
              <a:ext cx="3129000" cy="1960200"/>
              <a:chOff x="319086" y="2967038"/>
              <a:chExt cx="3129000" cy="1960200"/>
            </a:xfrm>
          </p:grpSpPr>
          <p:sp>
            <p:nvSpPr>
              <p:cNvPr id="5148" name="Rectangle 10"/>
              <p:cNvSpPr>
                <a:spLocks noChangeArrowheads="1"/>
              </p:cNvSpPr>
              <p:nvPr/>
            </p:nvSpPr>
            <p:spPr bwMode="auto">
              <a:xfrm>
                <a:off x="1233486" y="2967038"/>
                <a:ext cx="1224000" cy="360000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b="1" dirty="0">
                    <a:latin typeface="+mn-ea"/>
                    <a:ea typeface="+mn-ea"/>
                  </a:rPr>
                  <a:t>市场洞察</a:t>
                </a:r>
              </a:p>
            </p:txBody>
          </p:sp>
          <p:sp>
            <p:nvSpPr>
              <p:cNvPr id="5149" name="Rectangle 11"/>
              <p:cNvSpPr>
                <a:spLocks noChangeArrowheads="1"/>
              </p:cNvSpPr>
              <p:nvPr/>
            </p:nvSpPr>
            <p:spPr bwMode="auto">
              <a:xfrm>
                <a:off x="2224086" y="3729038"/>
                <a:ext cx="1224000" cy="360000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b="1">
                    <a:latin typeface="+mn-ea"/>
                    <a:ea typeface="+mn-ea"/>
                  </a:rPr>
                  <a:t>业务设计</a:t>
                </a:r>
              </a:p>
            </p:txBody>
          </p:sp>
          <p:sp>
            <p:nvSpPr>
              <p:cNvPr id="5150" name="Rectangle 12"/>
              <p:cNvSpPr>
                <a:spLocks noChangeArrowheads="1"/>
              </p:cNvSpPr>
              <p:nvPr/>
            </p:nvSpPr>
            <p:spPr bwMode="auto">
              <a:xfrm>
                <a:off x="319086" y="3729038"/>
                <a:ext cx="1224000" cy="360000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b="1">
                    <a:latin typeface="+mn-ea"/>
                    <a:ea typeface="+mn-ea"/>
                  </a:rPr>
                  <a:t>战略意图</a:t>
                </a:r>
              </a:p>
            </p:txBody>
          </p:sp>
          <p:sp>
            <p:nvSpPr>
              <p:cNvPr id="5151" name="Rectangle 13"/>
              <p:cNvSpPr>
                <a:spLocks noChangeArrowheads="1"/>
              </p:cNvSpPr>
              <p:nvPr/>
            </p:nvSpPr>
            <p:spPr bwMode="auto">
              <a:xfrm>
                <a:off x="1233486" y="4567238"/>
                <a:ext cx="1224000" cy="360000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b="1">
                    <a:latin typeface="+mn-ea"/>
                    <a:ea typeface="+mn-ea"/>
                  </a:rPr>
                  <a:t>创新焦点</a:t>
                </a:r>
              </a:p>
            </p:txBody>
          </p:sp>
          <p:sp>
            <p:nvSpPr>
              <p:cNvPr id="5152" name="Line 15"/>
              <p:cNvSpPr>
                <a:spLocks noChangeShapeType="1"/>
              </p:cNvSpPr>
              <p:nvPr/>
            </p:nvSpPr>
            <p:spPr bwMode="auto">
              <a:xfrm>
                <a:off x="1843086" y="3348038"/>
                <a:ext cx="0" cy="12192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153" name="Line 16"/>
              <p:cNvSpPr>
                <a:spLocks noChangeShapeType="1"/>
              </p:cNvSpPr>
              <p:nvPr/>
            </p:nvSpPr>
            <p:spPr bwMode="auto">
              <a:xfrm>
                <a:off x="1538286" y="3881438"/>
                <a:ext cx="68580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154" name="Line 17"/>
              <p:cNvSpPr>
                <a:spLocks noChangeShapeType="1"/>
              </p:cNvSpPr>
              <p:nvPr/>
            </p:nvSpPr>
            <p:spPr bwMode="auto">
              <a:xfrm flipH="1">
                <a:off x="928686" y="3348038"/>
                <a:ext cx="533400" cy="3810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155" name="Line 18"/>
              <p:cNvSpPr>
                <a:spLocks noChangeShapeType="1"/>
              </p:cNvSpPr>
              <p:nvPr/>
            </p:nvSpPr>
            <p:spPr bwMode="auto">
              <a:xfrm>
                <a:off x="2224086" y="3348038"/>
                <a:ext cx="533400" cy="3810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156" name="Line 19"/>
              <p:cNvSpPr>
                <a:spLocks noChangeShapeType="1"/>
              </p:cNvSpPr>
              <p:nvPr/>
            </p:nvSpPr>
            <p:spPr bwMode="auto">
              <a:xfrm>
                <a:off x="852486" y="4110038"/>
                <a:ext cx="609600" cy="4572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157" name="Line 20"/>
              <p:cNvSpPr>
                <a:spLocks noChangeShapeType="1"/>
              </p:cNvSpPr>
              <p:nvPr/>
            </p:nvSpPr>
            <p:spPr bwMode="auto">
              <a:xfrm flipV="1">
                <a:off x="2224086" y="4110038"/>
                <a:ext cx="609600" cy="4572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5128" name="Rectangle 21"/>
            <p:cNvSpPr>
              <a:spLocks noChangeArrowheads="1"/>
            </p:cNvSpPr>
            <p:nvPr/>
          </p:nvSpPr>
          <p:spPr bwMode="auto">
            <a:xfrm>
              <a:off x="3948130" y="2205038"/>
              <a:ext cx="3124200" cy="2971800"/>
            </a:xfrm>
            <a:prstGeom prst="rect">
              <a:avLst/>
            </a:prstGeom>
            <a:solidFill>
              <a:srgbClr val="DDDDDD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  <a:p>
              <a:pPr algn="ctr"/>
              <a:endParaRPr lang="zh-CN" altLang="en-US">
                <a:latin typeface="+mn-ea"/>
                <a:ea typeface="+mn-ea"/>
              </a:endParaRPr>
            </a:p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0" name="Rectangle 22"/>
            <p:cNvSpPr>
              <a:spLocks noChangeArrowheads="1"/>
            </p:cNvSpPr>
            <p:nvPr/>
          </p:nvSpPr>
          <p:spPr bwMode="auto">
            <a:xfrm>
              <a:off x="4786315" y="2362203"/>
              <a:ext cx="1524011" cy="457202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</a:rPr>
                <a:t>执行</a:t>
              </a:r>
            </a:p>
          </p:txBody>
        </p:sp>
        <p:sp>
          <p:nvSpPr>
            <p:cNvPr id="5130" name="Rectangle 23"/>
            <p:cNvSpPr>
              <a:spLocks noChangeArrowheads="1"/>
            </p:cNvSpPr>
            <p:nvPr/>
          </p:nvSpPr>
          <p:spPr bwMode="auto">
            <a:xfrm>
              <a:off x="4938730" y="4567238"/>
              <a:ext cx="1224000" cy="360000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b="1">
                  <a:latin typeface="+mn-ea"/>
                  <a:ea typeface="+mn-ea"/>
                </a:rPr>
                <a:t>人才</a:t>
              </a:r>
            </a:p>
          </p:txBody>
        </p:sp>
        <p:sp>
          <p:nvSpPr>
            <p:cNvPr id="5131" name="Rectangle 24"/>
            <p:cNvSpPr>
              <a:spLocks noChangeArrowheads="1"/>
            </p:cNvSpPr>
            <p:nvPr/>
          </p:nvSpPr>
          <p:spPr bwMode="auto">
            <a:xfrm>
              <a:off x="3948130" y="3729038"/>
              <a:ext cx="1224000" cy="360000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b="1">
                  <a:latin typeface="+mn-ea"/>
                  <a:ea typeface="+mn-ea"/>
                </a:rPr>
                <a:t>关键任务</a:t>
              </a:r>
            </a:p>
          </p:txBody>
        </p:sp>
        <p:sp>
          <p:nvSpPr>
            <p:cNvPr id="5132" name="Rectangle 25"/>
            <p:cNvSpPr>
              <a:spLocks noChangeArrowheads="1"/>
            </p:cNvSpPr>
            <p:nvPr/>
          </p:nvSpPr>
          <p:spPr bwMode="auto">
            <a:xfrm>
              <a:off x="5853130" y="3729038"/>
              <a:ext cx="1224000" cy="360000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b="1">
                  <a:latin typeface="+mn-ea"/>
                  <a:ea typeface="+mn-ea"/>
                </a:rPr>
                <a:t>正式组织</a:t>
              </a:r>
            </a:p>
          </p:txBody>
        </p:sp>
        <p:sp>
          <p:nvSpPr>
            <p:cNvPr id="5133" name="Rectangle 26"/>
            <p:cNvSpPr>
              <a:spLocks noChangeArrowheads="1"/>
            </p:cNvSpPr>
            <p:nvPr/>
          </p:nvSpPr>
          <p:spPr bwMode="auto">
            <a:xfrm>
              <a:off x="4862530" y="2967038"/>
              <a:ext cx="1224000" cy="360000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b="1">
                  <a:latin typeface="+mn-ea"/>
                  <a:ea typeface="+mn-ea"/>
                </a:rPr>
                <a:t>氛围与文化</a:t>
              </a:r>
            </a:p>
          </p:txBody>
        </p:sp>
        <p:sp>
          <p:nvSpPr>
            <p:cNvPr id="5134" name="Line 28"/>
            <p:cNvSpPr>
              <a:spLocks noChangeShapeType="1"/>
            </p:cNvSpPr>
            <p:nvPr/>
          </p:nvSpPr>
          <p:spPr bwMode="auto">
            <a:xfrm>
              <a:off x="5472130" y="3348038"/>
              <a:ext cx="0" cy="12192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5135" name="Line 29"/>
            <p:cNvSpPr>
              <a:spLocks noChangeShapeType="1"/>
            </p:cNvSpPr>
            <p:nvPr/>
          </p:nvSpPr>
          <p:spPr bwMode="auto">
            <a:xfrm>
              <a:off x="5167330" y="3924301"/>
              <a:ext cx="6858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5136" name="Line 30"/>
            <p:cNvSpPr>
              <a:spLocks noChangeShapeType="1"/>
            </p:cNvSpPr>
            <p:nvPr/>
          </p:nvSpPr>
          <p:spPr bwMode="auto">
            <a:xfrm flipH="1">
              <a:off x="4505343" y="3381376"/>
              <a:ext cx="533400" cy="3810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5137" name="Line 31"/>
            <p:cNvSpPr>
              <a:spLocks noChangeShapeType="1"/>
            </p:cNvSpPr>
            <p:nvPr/>
          </p:nvSpPr>
          <p:spPr bwMode="auto">
            <a:xfrm>
              <a:off x="5929330" y="3348038"/>
              <a:ext cx="533400" cy="3810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5138" name="Line 32"/>
            <p:cNvSpPr>
              <a:spLocks noChangeShapeType="1"/>
            </p:cNvSpPr>
            <p:nvPr/>
          </p:nvSpPr>
          <p:spPr bwMode="auto">
            <a:xfrm>
              <a:off x="4557730" y="4110038"/>
              <a:ext cx="609600" cy="4572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5139" name="Line 33"/>
            <p:cNvSpPr>
              <a:spLocks noChangeShapeType="1"/>
            </p:cNvSpPr>
            <p:nvPr/>
          </p:nvSpPr>
          <p:spPr bwMode="auto">
            <a:xfrm flipV="1">
              <a:off x="5929330" y="4110038"/>
              <a:ext cx="609600" cy="4572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5140" name="AutoShape 34"/>
            <p:cNvSpPr>
              <a:spLocks noChangeArrowheads="1"/>
            </p:cNvSpPr>
            <p:nvPr/>
          </p:nvSpPr>
          <p:spPr bwMode="auto">
            <a:xfrm>
              <a:off x="1457308" y="1900238"/>
              <a:ext cx="685800" cy="381000"/>
            </a:xfrm>
            <a:prstGeom prst="downArrow">
              <a:avLst>
                <a:gd name="adj1" fmla="val 37083"/>
                <a:gd name="adj2" fmla="val 100000"/>
              </a:avLst>
            </a:prstGeom>
            <a:solidFill>
              <a:srgbClr val="808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5141" name="AutoShape 35"/>
            <p:cNvSpPr>
              <a:spLocks noChangeArrowheads="1"/>
            </p:cNvSpPr>
            <p:nvPr/>
          </p:nvSpPr>
          <p:spPr bwMode="auto">
            <a:xfrm>
              <a:off x="5172084" y="1900238"/>
              <a:ext cx="685800" cy="381000"/>
            </a:xfrm>
            <a:prstGeom prst="downArrow">
              <a:avLst>
                <a:gd name="adj1" fmla="val 37083"/>
                <a:gd name="adj2" fmla="val 100000"/>
              </a:avLst>
            </a:prstGeom>
            <a:solidFill>
              <a:srgbClr val="808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5142" name="AutoShape 36"/>
            <p:cNvSpPr>
              <a:spLocks noChangeArrowheads="1"/>
            </p:cNvSpPr>
            <p:nvPr/>
          </p:nvSpPr>
          <p:spPr bwMode="auto">
            <a:xfrm>
              <a:off x="7053282" y="3424238"/>
              <a:ext cx="304800" cy="838200"/>
            </a:xfrm>
            <a:prstGeom prst="rightArrow">
              <a:avLst>
                <a:gd name="adj1" fmla="val 53407"/>
                <a:gd name="adj2" fmla="val 100000"/>
              </a:avLst>
            </a:prstGeom>
            <a:solidFill>
              <a:srgbClr val="808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5143" name="Rectangle 37"/>
            <p:cNvSpPr>
              <a:spLocks noChangeArrowheads="1"/>
            </p:cNvSpPr>
            <p:nvPr/>
          </p:nvSpPr>
          <p:spPr bwMode="auto">
            <a:xfrm>
              <a:off x="7410480" y="3119438"/>
              <a:ext cx="1447800" cy="2209800"/>
            </a:xfrm>
            <a:prstGeom prst="rect">
              <a:avLst/>
            </a:prstGeom>
            <a:solidFill>
              <a:srgbClr val="EEEEEE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zh-CN" dirty="0">
                <a:latin typeface="+mn-ea"/>
                <a:ea typeface="+mn-ea"/>
              </a:endParaRPr>
            </a:p>
            <a:p>
              <a:endParaRPr lang="zh-CN" altLang="en-US" dirty="0">
                <a:latin typeface="+mn-ea"/>
                <a:ea typeface="+mn-ea"/>
              </a:endParaRPr>
            </a:p>
            <a:p>
              <a:endParaRPr lang="zh-CN" altLang="en-US" dirty="0">
                <a:latin typeface="+mn-ea"/>
                <a:ea typeface="+mn-ea"/>
              </a:endParaRPr>
            </a:p>
            <a:p>
              <a:pPr algn="ctr">
                <a:buFontTx/>
                <a:buChar char="•"/>
              </a:pPr>
              <a:r>
                <a:rPr lang="zh-CN" altLang="en-US" sz="2000" b="1" dirty="0">
                  <a:latin typeface="+mn-ea"/>
                  <a:ea typeface="+mn-ea"/>
                </a:rPr>
                <a:t>业绩</a:t>
              </a:r>
            </a:p>
            <a:p>
              <a:pPr algn="ctr">
                <a:buFontTx/>
                <a:buChar char="•"/>
              </a:pPr>
              <a:r>
                <a:rPr lang="zh-CN" altLang="en-US" sz="2000" b="1" dirty="0">
                  <a:latin typeface="+mn-ea"/>
                  <a:ea typeface="+mn-ea"/>
                </a:rPr>
                <a:t>机会</a:t>
              </a:r>
            </a:p>
          </p:txBody>
        </p:sp>
        <p:sp>
          <p:nvSpPr>
            <p:cNvPr id="5144" name="Oval 38"/>
            <p:cNvSpPr>
              <a:spLocks noChangeArrowheads="1"/>
            </p:cNvSpPr>
            <p:nvPr/>
          </p:nvSpPr>
          <p:spPr bwMode="auto">
            <a:xfrm>
              <a:off x="7639080" y="3805238"/>
              <a:ext cx="1066800" cy="533400"/>
            </a:xfrm>
            <a:prstGeom prst="ellipse">
              <a:avLst/>
            </a:prstGeom>
            <a:solidFill>
              <a:srgbClr val="DDDDDD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b="1">
                  <a:latin typeface="+mn-ea"/>
                  <a:ea typeface="+mn-ea"/>
                </a:rPr>
                <a:t>差距</a:t>
              </a:r>
            </a:p>
          </p:txBody>
        </p:sp>
        <p:sp>
          <p:nvSpPr>
            <p:cNvPr id="5145" name="AutoShape 39"/>
            <p:cNvSpPr>
              <a:spLocks noChangeArrowheads="1"/>
            </p:cNvSpPr>
            <p:nvPr/>
          </p:nvSpPr>
          <p:spPr bwMode="auto">
            <a:xfrm>
              <a:off x="3497058" y="3744722"/>
              <a:ext cx="432000" cy="432000"/>
            </a:xfrm>
            <a:prstGeom prst="diamond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5146" name="Rectangle 6"/>
            <p:cNvSpPr>
              <a:spLocks noChangeArrowheads="1"/>
            </p:cNvSpPr>
            <p:nvPr/>
          </p:nvSpPr>
          <p:spPr bwMode="auto">
            <a:xfrm>
              <a:off x="285720" y="5319730"/>
              <a:ext cx="6786610" cy="609600"/>
            </a:xfrm>
            <a:prstGeom prst="rect">
              <a:avLst/>
            </a:prstGeom>
            <a:solidFill>
              <a:srgbClr val="DDDDDD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>
                  <a:latin typeface="+mn-ea"/>
                  <a:ea typeface="+mn-ea"/>
                </a:rPr>
                <a:t>价值观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467620" y="3200407"/>
              <a:ext cx="1143008" cy="369889"/>
            </a:xfrm>
            <a:prstGeom prst="rect">
              <a:avLst/>
            </a:prstGeom>
            <a:solidFill>
              <a:schemeClr val="tx2">
                <a:lumMod val="65000"/>
                <a:lumOff val="35000"/>
              </a:schemeClr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</a:rPr>
                <a:t>市场结果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3"/>
          <p:cNvSpPr txBox="1">
            <a:spLocks noChangeArrowheads="1"/>
          </p:cNvSpPr>
          <p:nvPr/>
        </p:nvSpPr>
        <p:spPr bwMode="auto">
          <a:xfrm>
            <a:off x="125412" y="76200"/>
            <a:ext cx="5437188" cy="65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3" tIns="40067" rIns="80133" bIns="40067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市场营销沙盘课程安排</a:t>
            </a:r>
          </a:p>
        </p:txBody>
      </p:sp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466725" y="1470025"/>
            <a:ext cx="2455863" cy="3627438"/>
            <a:chOff x="-8" y="120"/>
            <a:chExt cx="1584" cy="2520"/>
          </a:xfrm>
        </p:grpSpPr>
        <p:sp>
          <p:nvSpPr>
            <p:cNvPr id="23663" name="Line 35"/>
            <p:cNvSpPr>
              <a:spLocks noChangeShapeType="1"/>
            </p:cNvSpPr>
            <p:nvPr/>
          </p:nvSpPr>
          <p:spPr bwMode="auto">
            <a:xfrm>
              <a:off x="0" y="240"/>
              <a:ext cx="0" cy="24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 lIns="144000" tIns="0" rIns="144000" bIns="0"/>
            <a:lstStyle/>
            <a:p>
              <a:endParaRPr lang="zh-CN" altLang="en-US"/>
            </a:p>
          </p:txBody>
        </p:sp>
        <p:sp>
          <p:nvSpPr>
            <p:cNvPr id="23664" name="Rectangle 36"/>
            <p:cNvSpPr>
              <a:spLocks noChangeArrowheads="1"/>
            </p:cNvSpPr>
            <p:nvPr/>
          </p:nvSpPr>
          <p:spPr bwMode="auto">
            <a:xfrm>
              <a:off x="-8" y="120"/>
              <a:ext cx="1584" cy="2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lIns="144000" tIns="0" rIns="144000" bIns="0" anchor="ctr"/>
            <a:lstStyle/>
            <a:p>
              <a:pPr algn="ctr">
                <a:lnSpc>
                  <a:spcPct val="110000"/>
                </a:lnSpc>
                <a:spcBef>
                  <a:spcPct val="50000"/>
                </a:spcBef>
              </a:pPr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准备工作   </a:t>
              </a:r>
            </a:p>
          </p:txBody>
        </p:sp>
      </p:grpSp>
      <p:grpSp>
        <p:nvGrpSpPr>
          <p:cNvPr id="3" name="Group 43"/>
          <p:cNvGrpSpPr>
            <a:grpSpLocks/>
          </p:cNvGrpSpPr>
          <p:nvPr/>
        </p:nvGrpSpPr>
        <p:grpSpPr bwMode="auto">
          <a:xfrm>
            <a:off x="601663" y="2112963"/>
            <a:ext cx="2768600" cy="3179762"/>
            <a:chOff x="0" y="0"/>
            <a:chExt cx="2040" cy="2208"/>
          </a:xfrm>
        </p:grpSpPr>
        <p:sp>
          <p:nvSpPr>
            <p:cNvPr id="23633" name="Line 44"/>
            <p:cNvSpPr>
              <a:spLocks noChangeShapeType="1"/>
            </p:cNvSpPr>
            <p:nvPr/>
          </p:nvSpPr>
          <p:spPr bwMode="auto">
            <a:xfrm>
              <a:off x="0" y="1296"/>
              <a:ext cx="288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 lIns="144000" tIns="0" rIns="144000" bIns="0"/>
            <a:lstStyle/>
            <a:p>
              <a:endParaRPr lang="zh-CN" altLang="en-US"/>
            </a:p>
          </p:txBody>
        </p:sp>
        <p:sp>
          <p:nvSpPr>
            <p:cNvPr id="23634" name="Line 45"/>
            <p:cNvSpPr>
              <a:spLocks noChangeShapeType="1"/>
            </p:cNvSpPr>
            <p:nvPr/>
          </p:nvSpPr>
          <p:spPr bwMode="auto">
            <a:xfrm>
              <a:off x="0" y="912"/>
              <a:ext cx="288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 lIns="144000" tIns="0" rIns="144000" bIns="0"/>
            <a:lstStyle/>
            <a:p>
              <a:endParaRPr lang="zh-CN" altLang="en-US"/>
            </a:p>
          </p:txBody>
        </p:sp>
        <p:sp>
          <p:nvSpPr>
            <p:cNvPr id="23635" name="Line 46"/>
            <p:cNvSpPr>
              <a:spLocks noChangeShapeType="1"/>
            </p:cNvSpPr>
            <p:nvPr/>
          </p:nvSpPr>
          <p:spPr bwMode="auto">
            <a:xfrm>
              <a:off x="0" y="528"/>
              <a:ext cx="288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 lIns="144000" tIns="0" rIns="144000" bIns="0"/>
            <a:lstStyle/>
            <a:p>
              <a:endParaRPr lang="zh-CN" altLang="en-US"/>
            </a:p>
          </p:txBody>
        </p:sp>
        <p:sp>
          <p:nvSpPr>
            <p:cNvPr id="23636" name="Rectangle 47"/>
            <p:cNvSpPr>
              <a:spLocks noChangeArrowheads="1"/>
            </p:cNvSpPr>
            <p:nvPr/>
          </p:nvSpPr>
          <p:spPr bwMode="auto">
            <a:xfrm>
              <a:off x="364" y="420"/>
              <a:ext cx="1286" cy="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44000" tIns="0" rIns="144000" bIns="0">
              <a:spAutoFit/>
            </a:bodyPr>
            <a:lstStyle/>
            <a:p>
              <a:pPr algn="ctr">
                <a:lnSpc>
                  <a:spcPct val="110000"/>
                </a:lnSpc>
                <a:spcBef>
                  <a:spcPct val="50000"/>
                </a:spcBef>
              </a:pPr>
              <a:r>
                <a:rPr lang="zh-CN" altLang="en-US" b="1">
                  <a:solidFill>
                    <a:srgbClr val="0000FF"/>
                  </a:solidFill>
                  <a:latin typeface="微软雅黑" pitchFamily="34" charset="-122"/>
                  <a:ea typeface="微软雅黑" pitchFamily="34" charset="-122"/>
                </a:rPr>
                <a:t>组织准备工作 </a:t>
              </a:r>
            </a:p>
          </p:txBody>
        </p:sp>
        <p:sp>
          <p:nvSpPr>
            <p:cNvPr id="23637" name="Rectangle 48"/>
            <p:cNvSpPr>
              <a:spLocks noChangeArrowheads="1"/>
            </p:cNvSpPr>
            <p:nvPr/>
          </p:nvSpPr>
          <p:spPr bwMode="auto">
            <a:xfrm>
              <a:off x="342" y="804"/>
              <a:ext cx="1330" cy="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44000" tIns="0" rIns="144000" bIns="0">
              <a:spAutoFit/>
            </a:bodyPr>
            <a:lstStyle/>
            <a:p>
              <a:pPr algn="ctr">
                <a:lnSpc>
                  <a:spcPct val="110000"/>
                </a:lnSpc>
                <a:spcBef>
                  <a:spcPct val="50000"/>
                </a:spcBef>
              </a:pPr>
              <a:r>
                <a:rPr lang="zh-CN" altLang="en-US" b="1">
                  <a:solidFill>
                    <a:srgbClr val="0000FF"/>
                  </a:solidFill>
                  <a:latin typeface="微软雅黑" pitchFamily="34" charset="-122"/>
                  <a:ea typeface="微软雅黑" pitchFamily="34" charset="-122"/>
                </a:rPr>
                <a:t>基本情况描述 </a:t>
              </a:r>
            </a:p>
          </p:txBody>
        </p:sp>
        <p:sp>
          <p:nvSpPr>
            <p:cNvPr id="23638" name="Rectangle 49"/>
            <p:cNvSpPr>
              <a:spLocks noChangeArrowheads="1"/>
            </p:cNvSpPr>
            <p:nvPr/>
          </p:nvSpPr>
          <p:spPr bwMode="auto">
            <a:xfrm>
              <a:off x="367" y="1185"/>
              <a:ext cx="166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44000" tIns="0" rIns="144000" bIns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000FF"/>
                  </a:solidFill>
                  <a:latin typeface="微软雅黑" pitchFamily="34" charset="-122"/>
                  <a:ea typeface="微软雅黑" pitchFamily="34" charset="-122"/>
                </a:rPr>
                <a:t>市场营销沙盘背景 </a:t>
              </a:r>
            </a:p>
          </p:txBody>
        </p:sp>
        <p:sp>
          <p:nvSpPr>
            <p:cNvPr id="23639" name="Rectangle 50"/>
            <p:cNvSpPr>
              <a:spLocks noChangeArrowheads="1"/>
            </p:cNvSpPr>
            <p:nvPr/>
          </p:nvSpPr>
          <p:spPr bwMode="auto">
            <a:xfrm>
              <a:off x="370" y="1559"/>
              <a:ext cx="1670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44000" tIns="0" rIns="144000" bIns="0">
              <a:spAutoFit/>
            </a:bodyPr>
            <a:lstStyle/>
            <a:p>
              <a:pPr algn="ctr">
                <a:lnSpc>
                  <a:spcPct val="110000"/>
                </a:lnSpc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FF"/>
                  </a:solidFill>
                  <a:latin typeface="微软雅黑" pitchFamily="34" charset="-122"/>
                  <a:ea typeface="微软雅黑" pitchFamily="34" charset="-122"/>
                </a:rPr>
                <a:t>市场营销运营规则 </a:t>
              </a:r>
            </a:p>
          </p:txBody>
        </p:sp>
        <p:sp>
          <p:nvSpPr>
            <p:cNvPr id="23640" name="Line 51"/>
            <p:cNvSpPr>
              <a:spLocks noChangeShapeType="1"/>
            </p:cNvSpPr>
            <p:nvPr/>
          </p:nvSpPr>
          <p:spPr bwMode="auto">
            <a:xfrm>
              <a:off x="0" y="1680"/>
              <a:ext cx="288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 lIns="144000" tIns="0" rIns="144000" bIns="0"/>
            <a:lstStyle/>
            <a:p>
              <a:endParaRPr lang="zh-CN" altLang="en-US"/>
            </a:p>
          </p:txBody>
        </p:sp>
        <p:grpSp>
          <p:nvGrpSpPr>
            <p:cNvPr id="4" name="Group 52"/>
            <p:cNvGrpSpPr>
              <a:grpSpLocks noChangeAspect="1"/>
            </p:cNvGrpSpPr>
            <p:nvPr/>
          </p:nvGrpSpPr>
          <p:grpSpPr bwMode="auto">
            <a:xfrm>
              <a:off x="96" y="1536"/>
              <a:ext cx="288" cy="288"/>
              <a:chOff x="0" y="0"/>
              <a:chExt cx="288" cy="288"/>
            </a:xfrm>
          </p:grpSpPr>
          <p:graphicFrame>
            <p:nvGraphicFramePr>
              <p:cNvPr id="23661" name="Object 53"/>
              <p:cNvGraphicFramePr>
                <a:graphicFrameLocks noChangeAspect="1"/>
              </p:cNvGraphicFramePr>
              <p:nvPr/>
            </p:nvGraphicFramePr>
            <p:xfrm>
              <a:off x="0" y="0"/>
              <a:ext cx="288" cy="288"/>
            </p:xfrm>
            <a:graphic>
              <a:graphicData uri="http://schemas.openxmlformats.org/presentationml/2006/ole">
                <p:oleObj spid="_x0000_s1041" r:id="rId3" imgW="4095238" imgH="4095238" progId="">
                  <p:embed/>
                </p:oleObj>
              </a:graphicData>
            </a:graphic>
          </p:graphicFrame>
          <p:sp>
            <p:nvSpPr>
              <p:cNvPr id="23662" name="Oval 54">
                <a:hlinkClick r:id="rId4" action="ppaction://hlinksldjump"/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240" cy="240"/>
              </a:xfrm>
              <a:prstGeom prst="ellipse">
                <a:avLst/>
              </a:prstGeom>
              <a:noFill/>
              <a:ln w="9525">
                <a:noFill/>
                <a:round/>
                <a:headEnd/>
                <a:tailEnd/>
              </a:ln>
              <a:effectLst>
                <a:outerShdw dist="28398" dir="1593903" algn="ctr" rotWithShape="0">
                  <a:schemeClr val="bg1"/>
                </a:outerShdw>
              </a:effectLst>
            </p:spPr>
            <p:txBody>
              <a:bodyPr wrap="none" lIns="36000" tIns="36000" rIns="0" bIns="0" anchor="ctr"/>
              <a:lstStyle/>
              <a:p>
                <a:pPr algn="ctr" eaLnBrk="0" hangingPunct="0"/>
                <a:r>
                  <a:rPr lang="en-US" altLang="zh-CN" b="1">
                    <a:latin typeface="微软雅黑" pitchFamily="34" charset="-122"/>
                    <a:ea typeface="微软雅黑" pitchFamily="34" charset="-122"/>
                  </a:rPr>
                  <a:t>5</a:t>
                </a:r>
              </a:p>
            </p:txBody>
          </p:sp>
        </p:grpSp>
        <p:grpSp>
          <p:nvGrpSpPr>
            <p:cNvPr id="5" name="Group 55"/>
            <p:cNvGrpSpPr>
              <a:grpSpLocks noChangeAspect="1"/>
            </p:cNvGrpSpPr>
            <p:nvPr/>
          </p:nvGrpSpPr>
          <p:grpSpPr bwMode="auto">
            <a:xfrm>
              <a:off x="96" y="1152"/>
              <a:ext cx="288" cy="288"/>
              <a:chOff x="0" y="0"/>
              <a:chExt cx="288" cy="288"/>
            </a:xfrm>
          </p:grpSpPr>
          <p:graphicFrame>
            <p:nvGraphicFramePr>
              <p:cNvPr id="23659" name="Object 56"/>
              <p:cNvGraphicFramePr>
                <a:graphicFrameLocks noChangeAspect="1"/>
              </p:cNvGraphicFramePr>
              <p:nvPr/>
            </p:nvGraphicFramePr>
            <p:xfrm>
              <a:off x="0" y="0"/>
              <a:ext cx="288" cy="288"/>
            </p:xfrm>
            <a:graphic>
              <a:graphicData uri="http://schemas.openxmlformats.org/presentationml/2006/ole">
                <p:oleObj spid="_x0000_s1040" r:id="rId5" imgW="4095238" imgH="4095238" progId="">
                  <p:embed/>
                </p:oleObj>
              </a:graphicData>
            </a:graphic>
          </p:graphicFrame>
          <p:sp>
            <p:nvSpPr>
              <p:cNvPr id="23660" name="Oval 57">
                <a:hlinkClick r:id="rId4" action="ppaction://hlinksldjump"/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240" cy="239"/>
              </a:xfrm>
              <a:prstGeom prst="ellipse">
                <a:avLst/>
              </a:prstGeom>
              <a:noFill/>
              <a:ln w="9525">
                <a:noFill/>
                <a:round/>
                <a:headEnd/>
                <a:tailEnd/>
              </a:ln>
              <a:effectLst>
                <a:outerShdw dist="28398" dir="1593903" algn="ctr" rotWithShape="0">
                  <a:schemeClr val="bg1"/>
                </a:outerShdw>
              </a:effectLst>
            </p:spPr>
            <p:txBody>
              <a:bodyPr wrap="none" lIns="36000" tIns="36000" rIns="0" bIns="0" anchor="ctr"/>
              <a:lstStyle/>
              <a:p>
                <a:pPr algn="ctr" eaLnBrk="0" hangingPunct="0"/>
                <a:r>
                  <a:rPr lang="en-US" altLang="zh-CN" b="1">
                    <a:latin typeface="微软雅黑" pitchFamily="34" charset="-122"/>
                    <a:ea typeface="微软雅黑" pitchFamily="34" charset="-122"/>
                  </a:rPr>
                  <a:t>4</a:t>
                </a:r>
              </a:p>
            </p:txBody>
          </p:sp>
        </p:grpSp>
        <p:grpSp>
          <p:nvGrpSpPr>
            <p:cNvPr id="6" name="Group 58"/>
            <p:cNvGrpSpPr>
              <a:grpSpLocks noChangeAspect="1"/>
            </p:cNvGrpSpPr>
            <p:nvPr/>
          </p:nvGrpSpPr>
          <p:grpSpPr bwMode="auto">
            <a:xfrm>
              <a:off x="96" y="768"/>
              <a:ext cx="288" cy="288"/>
              <a:chOff x="0" y="0"/>
              <a:chExt cx="288" cy="288"/>
            </a:xfrm>
          </p:grpSpPr>
          <p:graphicFrame>
            <p:nvGraphicFramePr>
              <p:cNvPr id="23657" name="Object 59"/>
              <p:cNvGraphicFramePr>
                <a:graphicFrameLocks noChangeAspect="1"/>
              </p:cNvGraphicFramePr>
              <p:nvPr/>
            </p:nvGraphicFramePr>
            <p:xfrm>
              <a:off x="0" y="0"/>
              <a:ext cx="288" cy="288"/>
            </p:xfrm>
            <a:graphic>
              <a:graphicData uri="http://schemas.openxmlformats.org/presentationml/2006/ole">
                <p:oleObj spid="_x0000_s1039" r:id="rId6" imgW="4095238" imgH="4095238" progId="">
                  <p:embed/>
                </p:oleObj>
              </a:graphicData>
            </a:graphic>
          </p:graphicFrame>
          <p:sp>
            <p:nvSpPr>
              <p:cNvPr id="23658" name="Oval 60">
                <a:hlinkClick r:id="rId4" action="ppaction://hlinksldjump"/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240" cy="239"/>
              </a:xfrm>
              <a:prstGeom prst="ellipse">
                <a:avLst/>
              </a:prstGeom>
              <a:noFill/>
              <a:ln w="9525">
                <a:noFill/>
                <a:round/>
                <a:headEnd/>
                <a:tailEnd/>
              </a:ln>
              <a:effectLst>
                <a:outerShdw dist="28398" dir="1593903" algn="ctr" rotWithShape="0">
                  <a:schemeClr val="bg1"/>
                </a:outerShdw>
              </a:effectLst>
            </p:spPr>
            <p:txBody>
              <a:bodyPr wrap="none" lIns="36000" tIns="36000" rIns="0" bIns="0" anchor="ctr"/>
              <a:lstStyle/>
              <a:p>
                <a:pPr algn="ctr" eaLnBrk="0" hangingPunct="0"/>
                <a:r>
                  <a:rPr lang="en-US" altLang="zh-CN" b="1">
                    <a:latin typeface="微软雅黑" pitchFamily="34" charset="-122"/>
                    <a:ea typeface="微软雅黑" pitchFamily="34" charset="-122"/>
                  </a:rPr>
                  <a:t>3</a:t>
                </a:r>
              </a:p>
            </p:txBody>
          </p:sp>
        </p:grpSp>
        <p:grpSp>
          <p:nvGrpSpPr>
            <p:cNvPr id="7" name="Group 61"/>
            <p:cNvGrpSpPr>
              <a:grpSpLocks noChangeAspect="1"/>
            </p:cNvGrpSpPr>
            <p:nvPr/>
          </p:nvGrpSpPr>
          <p:grpSpPr bwMode="auto">
            <a:xfrm>
              <a:off x="96" y="384"/>
              <a:ext cx="288" cy="288"/>
              <a:chOff x="0" y="0"/>
              <a:chExt cx="288" cy="288"/>
            </a:xfrm>
          </p:grpSpPr>
          <p:graphicFrame>
            <p:nvGraphicFramePr>
              <p:cNvPr id="23655" name="Object 62"/>
              <p:cNvGraphicFramePr>
                <a:graphicFrameLocks noChangeAspect="1"/>
              </p:cNvGraphicFramePr>
              <p:nvPr/>
            </p:nvGraphicFramePr>
            <p:xfrm>
              <a:off x="0" y="0"/>
              <a:ext cx="288" cy="288"/>
            </p:xfrm>
            <a:graphic>
              <a:graphicData uri="http://schemas.openxmlformats.org/presentationml/2006/ole">
                <p:oleObj spid="_x0000_s1038" r:id="rId7" imgW="4095238" imgH="4095238" progId="">
                  <p:embed/>
                </p:oleObj>
              </a:graphicData>
            </a:graphic>
          </p:graphicFrame>
          <p:sp>
            <p:nvSpPr>
              <p:cNvPr id="23656" name="Oval 63">
                <a:hlinkClick r:id="rId4" action="ppaction://hlinksldjump"/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240" cy="240"/>
              </a:xfrm>
              <a:prstGeom prst="ellipse">
                <a:avLst/>
              </a:prstGeom>
              <a:noFill/>
              <a:ln w="9525">
                <a:noFill/>
                <a:round/>
                <a:headEnd/>
                <a:tailEnd/>
              </a:ln>
              <a:effectLst>
                <a:outerShdw dist="28398" dir="1593903" algn="ctr" rotWithShape="0">
                  <a:schemeClr val="bg1"/>
                </a:outerShdw>
              </a:effectLst>
            </p:spPr>
            <p:txBody>
              <a:bodyPr wrap="none" lIns="36000" tIns="36000" rIns="0" bIns="0" anchor="ctr"/>
              <a:lstStyle/>
              <a:p>
                <a:pPr algn="ctr" eaLnBrk="0" hangingPunct="0"/>
                <a:r>
                  <a:rPr lang="en-US" altLang="zh-CN" b="1">
                    <a:latin typeface="微软雅黑" pitchFamily="34" charset="-122"/>
                    <a:ea typeface="微软雅黑" pitchFamily="34" charset="-122"/>
                  </a:rPr>
                  <a:t>2</a:t>
                </a:r>
              </a:p>
            </p:txBody>
          </p:sp>
        </p:grpSp>
        <p:sp>
          <p:nvSpPr>
            <p:cNvPr id="23645" name="Rectangle 64"/>
            <p:cNvSpPr>
              <a:spLocks noChangeArrowheads="1"/>
            </p:cNvSpPr>
            <p:nvPr/>
          </p:nvSpPr>
          <p:spPr bwMode="auto">
            <a:xfrm>
              <a:off x="342" y="1943"/>
              <a:ext cx="128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44000" tIns="0" rIns="144000" bIns="0">
              <a:spAutoFit/>
            </a:bodyPr>
            <a:lstStyle/>
            <a:p>
              <a:pPr algn="ctr">
                <a:lnSpc>
                  <a:spcPct val="110000"/>
                </a:lnSpc>
                <a:spcBef>
                  <a:spcPct val="50000"/>
                </a:spcBef>
              </a:pPr>
              <a:r>
                <a:rPr lang="zh-CN" altLang="en-US" b="1" dirty="0" smtClean="0">
                  <a:solidFill>
                    <a:srgbClr val="0000FF"/>
                  </a:solidFill>
                  <a:latin typeface="微软雅黑" pitchFamily="34" charset="-122"/>
                  <a:ea typeface="微软雅黑" pitchFamily="34" charset="-122"/>
                </a:rPr>
                <a:t>教学引导</a:t>
              </a:r>
              <a:r>
                <a:rPr lang="zh-CN" altLang="en-US" b="1" dirty="0">
                  <a:solidFill>
                    <a:srgbClr val="0000FF"/>
                  </a:solidFill>
                  <a:latin typeface="微软雅黑" pitchFamily="34" charset="-122"/>
                  <a:ea typeface="微软雅黑" pitchFamily="34" charset="-122"/>
                </a:rPr>
                <a:t>练习 </a:t>
              </a:r>
            </a:p>
          </p:txBody>
        </p:sp>
        <p:sp>
          <p:nvSpPr>
            <p:cNvPr id="23646" name="Line 65"/>
            <p:cNvSpPr>
              <a:spLocks noChangeShapeType="1"/>
            </p:cNvSpPr>
            <p:nvPr/>
          </p:nvSpPr>
          <p:spPr bwMode="auto">
            <a:xfrm>
              <a:off x="0" y="2064"/>
              <a:ext cx="288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 lIns="144000" tIns="0" rIns="144000" bIns="0"/>
            <a:lstStyle/>
            <a:p>
              <a:endParaRPr lang="zh-CN" altLang="en-US"/>
            </a:p>
          </p:txBody>
        </p:sp>
        <p:grpSp>
          <p:nvGrpSpPr>
            <p:cNvPr id="8" name="Group 66"/>
            <p:cNvGrpSpPr>
              <a:grpSpLocks noChangeAspect="1"/>
            </p:cNvGrpSpPr>
            <p:nvPr/>
          </p:nvGrpSpPr>
          <p:grpSpPr bwMode="auto">
            <a:xfrm>
              <a:off x="96" y="1920"/>
              <a:ext cx="288" cy="288"/>
              <a:chOff x="0" y="0"/>
              <a:chExt cx="288" cy="288"/>
            </a:xfrm>
          </p:grpSpPr>
          <p:graphicFrame>
            <p:nvGraphicFramePr>
              <p:cNvPr id="23653" name="Object 67"/>
              <p:cNvGraphicFramePr>
                <a:graphicFrameLocks noChangeAspect="1"/>
              </p:cNvGraphicFramePr>
              <p:nvPr/>
            </p:nvGraphicFramePr>
            <p:xfrm>
              <a:off x="0" y="0"/>
              <a:ext cx="288" cy="288"/>
            </p:xfrm>
            <a:graphic>
              <a:graphicData uri="http://schemas.openxmlformats.org/presentationml/2006/ole">
                <p:oleObj spid="_x0000_s1037" r:id="rId8" imgW="4095238" imgH="4095238" progId="">
                  <p:embed/>
                </p:oleObj>
              </a:graphicData>
            </a:graphic>
          </p:graphicFrame>
          <p:sp>
            <p:nvSpPr>
              <p:cNvPr id="23654" name="Oval 68">
                <a:hlinkClick r:id="rId4" action="ppaction://hlinksldjump"/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0" y="-1"/>
                <a:ext cx="240" cy="240"/>
              </a:xfrm>
              <a:prstGeom prst="ellipse">
                <a:avLst/>
              </a:prstGeom>
              <a:noFill/>
              <a:ln w="9525">
                <a:noFill/>
                <a:round/>
                <a:headEnd/>
                <a:tailEnd/>
              </a:ln>
              <a:effectLst>
                <a:outerShdw dist="28398" dir="1593903" algn="ctr" rotWithShape="0">
                  <a:schemeClr val="bg1"/>
                </a:outerShdw>
              </a:effectLst>
            </p:spPr>
            <p:txBody>
              <a:bodyPr wrap="none" lIns="36000" tIns="36000" rIns="0" bIns="0" anchor="ctr"/>
              <a:lstStyle/>
              <a:p>
                <a:pPr algn="ctr" eaLnBrk="0" hangingPunct="0"/>
                <a:r>
                  <a:rPr lang="en-US" altLang="zh-CN" b="1">
                    <a:latin typeface="微软雅黑" pitchFamily="34" charset="-122"/>
                    <a:ea typeface="微软雅黑" pitchFamily="34" charset="-122"/>
                  </a:rPr>
                  <a:t>6</a:t>
                </a:r>
              </a:p>
            </p:txBody>
          </p:sp>
        </p:grpSp>
        <p:sp>
          <p:nvSpPr>
            <p:cNvPr id="23648" name="Line 69"/>
            <p:cNvSpPr>
              <a:spLocks noChangeShapeType="1"/>
            </p:cNvSpPr>
            <p:nvPr/>
          </p:nvSpPr>
          <p:spPr bwMode="auto">
            <a:xfrm>
              <a:off x="0" y="144"/>
              <a:ext cx="288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 lIns="144000" tIns="0" rIns="144000" bIns="0"/>
            <a:lstStyle/>
            <a:p>
              <a:endParaRPr lang="zh-CN" altLang="en-US"/>
            </a:p>
          </p:txBody>
        </p:sp>
        <p:sp>
          <p:nvSpPr>
            <p:cNvPr id="23649" name="Rectangle 70"/>
            <p:cNvSpPr>
              <a:spLocks noChangeArrowheads="1"/>
            </p:cNvSpPr>
            <p:nvPr/>
          </p:nvSpPr>
          <p:spPr bwMode="auto">
            <a:xfrm>
              <a:off x="342" y="36"/>
              <a:ext cx="133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44000" tIns="0" rIns="144000" bIns="0">
              <a:spAutoFit/>
            </a:bodyPr>
            <a:lstStyle/>
            <a:p>
              <a:pPr algn="ctr">
                <a:lnSpc>
                  <a:spcPct val="110000"/>
                </a:lnSpc>
                <a:spcBef>
                  <a:spcPct val="50000"/>
                </a:spcBef>
              </a:pPr>
              <a:r>
                <a:rPr lang="zh-CN" altLang="en-US" b="1">
                  <a:solidFill>
                    <a:srgbClr val="0000FF"/>
                  </a:solidFill>
                  <a:latin typeface="微软雅黑" pitchFamily="34" charset="-122"/>
                  <a:ea typeface="微软雅黑" pitchFamily="34" charset="-122"/>
                </a:rPr>
                <a:t>沙盘结构介绍 </a:t>
              </a:r>
            </a:p>
          </p:txBody>
        </p:sp>
        <p:grpSp>
          <p:nvGrpSpPr>
            <p:cNvPr id="9" name="Group 71"/>
            <p:cNvGrpSpPr>
              <a:grpSpLocks noChangeAspect="1"/>
            </p:cNvGrpSpPr>
            <p:nvPr/>
          </p:nvGrpSpPr>
          <p:grpSpPr bwMode="auto">
            <a:xfrm>
              <a:off x="96" y="0"/>
              <a:ext cx="288" cy="288"/>
              <a:chOff x="0" y="0"/>
              <a:chExt cx="288" cy="288"/>
            </a:xfrm>
          </p:grpSpPr>
          <p:graphicFrame>
            <p:nvGraphicFramePr>
              <p:cNvPr id="23651" name="Object 72"/>
              <p:cNvGraphicFramePr>
                <a:graphicFrameLocks noChangeAspect="1"/>
              </p:cNvGraphicFramePr>
              <p:nvPr/>
            </p:nvGraphicFramePr>
            <p:xfrm>
              <a:off x="0" y="0"/>
              <a:ext cx="288" cy="288"/>
            </p:xfrm>
            <a:graphic>
              <a:graphicData uri="http://schemas.openxmlformats.org/presentationml/2006/ole">
                <p:oleObj spid="_x0000_s1036" r:id="rId9" imgW="4095238" imgH="4095238" progId="">
                  <p:embed/>
                </p:oleObj>
              </a:graphicData>
            </a:graphic>
          </p:graphicFrame>
          <p:sp>
            <p:nvSpPr>
              <p:cNvPr id="23652" name="Oval 73">
                <a:hlinkClick r:id="rId4" action="ppaction://hlinksldjump"/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240" cy="240"/>
              </a:xfrm>
              <a:prstGeom prst="ellipse">
                <a:avLst/>
              </a:prstGeom>
              <a:noFill/>
              <a:ln w="9525">
                <a:noFill/>
                <a:round/>
                <a:headEnd/>
                <a:tailEnd/>
              </a:ln>
              <a:effectLst>
                <a:outerShdw dist="28398" dir="1593903" algn="ctr" rotWithShape="0">
                  <a:schemeClr val="bg1"/>
                </a:outerShdw>
              </a:effectLst>
            </p:spPr>
            <p:txBody>
              <a:bodyPr wrap="none" lIns="36000" tIns="36000" rIns="0" bIns="0" anchor="ctr"/>
              <a:lstStyle/>
              <a:p>
                <a:pPr algn="ctr" eaLnBrk="0" hangingPunct="0"/>
                <a:r>
                  <a:rPr lang="en-US" altLang="zh-CN" b="1">
                    <a:latin typeface="微软雅黑" pitchFamily="34" charset="-122"/>
                    <a:ea typeface="微软雅黑" pitchFamily="34" charset="-122"/>
                  </a:rPr>
                  <a:t>1</a:t>
                </a:r>
              </a:p>
            </p:txBody>
          </p:sp>
        </p:grpSp>
      </p:grpSp>
      <p:grpSp>
        <p:nvGrpSpPr>
          <p:cNvPr id="10" name="Group 37"/>
          <p:cNvGrpSpPr>
            <a:grpSpLocks/>
          </p:cNvGrpSpPr>
          <p:nvPr/>
        </p:nvGrpSpPr>
        <p:grpSpPr bwMode="auto">
          <a:xfrm>
            <a:off x="3411538" y="1477963"/>
            <a:ext cx="2417762" cy="3802062"/>
            <a:chOff x="0" y="0"/>
            <a:chExt cx="1632" cy="2640"/>
          </a:xfrm>
        </p:grpSpPr>
        <p:sp>
          <p:nvSpPr>
            <p:cNvPr id="23631" name="Line 38"/>
            <p:cNvSpPr>
              <a:spLocks noChangeShapeType="1"/>
            </p:cNvSpPr>
            <p:nvPr/>
          </p:nvSpPr>
          <p:spPr bwMode="auto">
            <a:xfrm>
              <a:off x="0" y="240"/>
              <a:ext cx="0" cy="24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 lIns="144000" tIns="0" rIns="144000" bIns="0"/>
            <a:lstStyle/>
            <a:p>
              <a:endParaRPr lang="zh-CN" altLang="en-US"/>
            </a:p>
          </p:txBody>
        </p:sp>
        <p:sp>
          <p:nvSpPr>
            <p:cNvPr id="23632" name="Rectangle 39"/>
            <p:cNvSpPr>
              <a:spLocks noChangeArrowheads="1"/>
            </p:cNvSpPr>
            <p:nvPr/>
          </p:nvSpPr>
          <p:spPr bwMode="auto">
            <a:xfrm>
              <a:off x="0" y="0"/>
              <a:ext cx="1632" cy="2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lIns="144000" tIns="0" rIns="144000" bIns="0" anchor="ctr"/>
            <a:lstStyle/>
            <a:p>
              <a:pPr algn="ctr">
                <a:lnSpc>
                  <a:spcPct val="110000"/>
                </a:lnSpc>
                <a:spcBef>
                  <a:spcPct val="50000"/>
                </a:spcBef>
              </a:pPr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主题体验</a:t>
              </a:r>
            </a:p>
          </p:txBody>
        </p:sp>
      </p:grpSp>
      <p:grpSp>
        <p:nvGrpSpPr>
          <p:cNvPr id="11" name="Group 74"/>
          <p:cNvGrpSpPr>
            <a:grpSpLocks/>
          </p:cNvGrpSpPr>
          <p:nvPr/>
        </p:nvGrpSpPr>
        <p:grpSpPr bwMode="auto">
          <a:xfrm>
            <a:off x="3411538" y="2238375"/>
            <a:ext cx="2270125" cy="3180723"/>
            <a:chOff x="0" y="0"/>
            <a:chExt cx="1673" cy="2209"/>
          </a:xfrm>
        </p:grpSpPr>
        <p:sp>
          <p:nvSpPr>
            <p:cNvPr id="23595" name="Line 75"/>
            <p:cNvSpPr>
              <a:spLocks noChangeShapeType="1"/>
            </p:cNvSpPr>
            <p:nvPr/>
          </p:nvSpPr>
          <p:spPr bwMode="auto">
            <a:xfrm>
              <a:off x="0" y="1872"/>
              <a:ext cx="288" cy="0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prstDash val="sysDot"/>
              <a:round/>
              <a:headEnd/>
              <a:tailEnd/>
            </a:ln>
          </p:spPr>
          <p:txBody>
            <a:bodyPr lIns="144000" tIns="0" rIns="144000" bIns="0"/>
            <a:lstStyle/>
            <a:p>
              <a:endParaRPr lang="zh-CN" altLang="en-US"/>
            </a:p>
          </p:txBody>
        </p:sp>
        <p:sp>
          <p:nvSpPr>
            <p:cNvPr id="23596" name="Line 76"/>
            <p:cNvSpPr>
              <a:spLocks noChangeShapeType="1"/>
            </p:cNvSpPr>
            <p:nvPr/>
          </p:nvSpPr>
          <p:spPr bwMode="auto">
            <a:xfrm>
              <a:off x="0" y="1296"/>
              <a:ext cx="288" cy="0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prstDash val="sysDot"/>
              <a:round/>
              <a:headEnd/>
              <a:tailEnd/>
            </a:ln>
          </p:spPr>
          <p:txBody>
            <a:bodyPr lIns="144000" tIns="0" rIns="144000" bIns="0"/>
            <a:lstStyle/>
            <a:p>
              <a:endParaRPr lang="zh-CN" altLang="en-US"/>
            </a:p>
          </p:txBody>
        </p:sp>
        <p:sp>
          <p:nvSpPr>
            <p:cNvPr id="23597" name="Line 77"/>
            <p:cNvSpPr>
              <a:spLocks noChangeShapeType="1"/>
            </p:cNvSpPr>
            <p:nvPr/>
          </p:nvSpPr>
          <p:spPr bwMode="auto">
            <a:xfrm>
              <a:off x="0" y="720"/>
              <a:ext cx="288" cy="0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prstDash val="sysDot"/>
              <a:round/>
              <a:headEnd/>
              <a:tailEnd/>
            </a:ln>
          </p:spPr>
          <p:txBody>
            <a:bodyPr lIns="144000" tIns="0" rIns="144000" bIns="0"/>
            <a:lstStyle/>
            <a:p>
              <a:endParaRPr lang="zh-CN" altLang="en-US"/>
            </a:p>
          </p:txBody>
        </p:sp>
        <p:sp>
          <p:nvSpPr>
            <p:cNvPr id="23598" name="Line 78"/>
            <p:cNvSpPr>
              <a:spLocks noChangeShapeType="1"/>
            </p:cNvSpPr>
            <p:nvPr/>
          </p:nvSpPr>
          <p:spPr bwMode="auto">
            <a:xfrm>
              <a:off x="0" y="144"/>
              <a:ext cx="288" cy="0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prstDash val="sysDot"/>
              <a:round/>
              <a:headEnd/>
              <a:tailEnd/>
            </a:ln>
          </p:spPr>
          <p:txBody>
            <a:bodyPr lIns="144000" tIns="0" rIns="144000" bIns="0"/>
            <a:lstStyle/>
            <a:p>
              <a:endParaRPr lang="zh-CN" altLang="en-US"/>
            </a:p>
          </p:txBody>
        </p:sp>
        <p:sp>
          <p:nvSpPr>
            <p:cNvPr id="23599" name="Rectangle 79"/>
            <p:cNvSpPr>
              <a:spLocks noChangeArrowheads="1"/>
            </p:cNvSpPr>
            <p:nvPr/>
          </p:nvSpPr>
          <p:spPr bwMode="auto">
            <a:xfrm>
              <a:off x="346" y="23"/>
              <a:ext cx="946" cy="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44000" tIns="0" rIns="144000" bIns="0">
              <a:spAutoFit/>
            </a:bodyPr>
            <a:lstStyle/>
            <a:p>
              <a:pPr>
                <a:lnSpc>
                  <a:spcPct val="110000"/>
                </a:lnSpc>
                <a:spcBef>
                  <a:spcPct val="50000"/>
                </a:spcBef>
              </a:pPr>
              <a:r>
                <a:rPr lang="en-US" altLang="zh-CN" b="1" dirty="0">
                  <a:solidFill>
                    <a:srgbClr val="99000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b="1" dirty="0">
                  <a:solidFill>
                    <a:srgbClr val="990000"/>
                  </a:solidFill>
                  <a:latin typeface="微软雅黑" pitchFamily="34" charset="-122"/>
                  <a:ea typeface="微软雅黑" pitchFamily="34" charset="-122"/>
                </a:rPr>
                <a:t>感性认识</a:t>
              </a:r>
            </a:p>
          </p:txBody>
        </p:sp>
        <p:grpSp>
          <p:nvGrpSpPr>
            <p:cNvPr id="12" name="Group 80"/>
            <p:cNvGrpSpPr>
              <a:grpSpLocks noChangeAspect="1"/>
            </p:cNvGrpSpPr>
            <p:nvPr/>
          </p:nvGrpSpPr>
          <p:grpSpPr bwMode="auto">
            <a:xfrm>
              <a:off x="144" y="0"/>
              <a:ext cx="288" cy="288"/>
              <a:chOff x="0" y="0"/>
              <a:chExt cx="288" cy="288"/>
            </a:xfrm>
          </p:grpSpPr>
          <p:graphicFrame>
            <p:nvGraphicFramePr>
              <p:cNvPr id="23629" name="Object 81"/>
              <p:cNvGraphicFramePr>
                <a:graphicFrameLocks noChangeAspect="1"/>
              </p:cNvGraphicFramePr>
              <p:nvPr/>
            </p:nvGraphicFramePr>
            <p:xfrm>
              <a:off x="0" y="0"/>
              <a:ext cx="288" cy="288"/>
            </p:xfrm>
            <a:graphic>
              <a:graphicData uri="http://schemas.openxmlformats.org/presentationml/2006/ole">
                <p:oleObj spid="_x0000_s1035" r:id="rId10" imgW="4095238" imgH="4095238" progId="">
                  <p:embed/>
                </p:oleObj>
              </a:graphicData>
            </a:graphic>
          </p:graphicFrame>
          <p:sp>
            <p:nvSpPr>
              <p:cNvPr id="23630" name="Oval 82">
                <a:hlinkClick r:id="rId4" action="ppaction://hlinksldjump"/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240" cy="240"/>
              </a:xfrm>
              <a:prstGeom prst="ellipse">
                <a:avLst/>
              </a:prstGeom>
              <a:noFill/>
              <a:ln w="9525">
                <a:noFill/>
                <a:round/>
                <a:headEnd/>
                <a:tailEnd/>
              </a:ln>
              <a:effectLst>
                <a:outerShdw dist="28398" dir="1593903" algn="ctr" rotWithShape="0">
                  <a:schemeClr val="bg1"/>
                </a:outerShdw>
              </a:effectLst>
            </p:spPr>
            <p:txBody>
              <a:bodyPr wrap="none" lIns="36000" tIns="36000" rIns="0" bIns="0" anchor="ctr"/>
              <a:lstStyle/>
              <a:p>
                <a:pPr algn="ctr" eaLnBrk="0" hangingPunct="0"/>
                <a:r>
                  <a:rPr lang="en-US" altLang="zh-CN" b="1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</a:p>
            </p:txBody>
          </p:sp>
        </p:grpSp>
        <p:grpSp>
          <p:nvGrpSpPr>
            <p:cNvPr id="13" name="Group 83"/>
            <p:cNvGrpSpPr>
              <a:grpSpLocks noChangeAspect="1"/>
            </p:cNvGrpSpPr>
            <p:nvPr/>
          </p:nvGrpSpPr>
          <p:grpSpPr bwMode="auto">
            <a:xfrm>
              <a:off x="144" y="576"/>
              <a:ext cx="288" cy="288"/>
              <a:chOff x="0" y="0"/>
              <a:chExt cx="288" cy="288"/>
            </a:xfrm>
          </p:grpSpPr>
          <p:graphicFrame>
            <p:nvGraphicFramePr>
              <p:cNvPr id="23627" name="Object 84"/>
              <p:cNvGraphicFramePr>
                <a:graphicFrameLocks noChangeAspect="1"/>
              </p:cNvGraphicFramePr>
              <p:nvPr/>
            </p:nvGraphicFramePr>
            <p:xfrm>
              <a:off x="0" y="0"/>
              <a:ext cx="288" cy="288"/>
            </p:xfrm>
            <a:graphic>
              <a:graphicData uri="http://schemas.openxmlformats.org/presentationml/2006/ole">
                <p:oleObj spid="_x0000_s1034" r:id="rId11" imgW="4095238" imgH="4095238" progId="">
                  <p:embed/>
                </p:oleObj>
              </a:graphicData>
            </a:graphic>
          </p:graphicFrame>
          <p:sp>
            <p:nvSpPr>
              <p:cNvPr id="23628" name="Oval 85">
                <a:hlinkClick r:id="rId4" action="ppaction://hlinksldjump"/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0" y="4"/>
                <a:ext cx="240" cy="237"/>
              </a:xfrm>
              <a:prstGeom prst="ellipse">
                <a:avLst/>
              </a:prstGeom>
              <a:noFill/>
              <a:ln w="9525">
                <a:noFill/>
                <a:round/>
                <a:headEnd/>
                <a:tailEnd/>
              </a:ln>
              <a:effectLst>
                <a:outerShdw dist="28398" dir="1593903" algn="ctr" rotWithShape="0">
                  <a:schemeClr val="bg1"/>
                </a:outerShdw>
              </a:effectLst>
            </p:spPr>
            <p:txBody>
              <a:bodyPr wrap="none" lIns="36000" tIns="36000" rIns="0" bIns="0" anchor="ctr"/>
              <a:lstStyle/>
              <a:p>
                <a:pPr algn="ctr" eaLnBrk="0" hangingPunct="0"/>
                <a:r>
                  <a:rPr lang="en-US" altLang="zh-CN" b="1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</a:p>
            </p:txBody>
          </p:sp>
        </p:grpSp>
        <p:grpSp>
          <p:nvGrpSpPr>
            <p:cNvPr id="14" name="Group 86"/>
            <p:cNvGrpSpPr>
              <a:grpSpLocks noChangeAspect="1"/>
            </p:cNvGrpSpPr>
            <p:nvPr/>
          </p:nvGrpSpPr>
          <p:grpSpPr bwMode="auto">
            <a:xfrm>
              <a:off x="144" y="1152"/>
              <a:ext cx="288" cy="288"/>
              <a:chOff x="0" y="0"/>
              <a:chExt cx="288" cy="288"/>
            </a:xfrm>
          </p:grpSpPr>
          <p:graphicFrame>
            <p:nvGraphicFramePr>
              <p:cNvPr id="23625" name="Object 87"/>
              <p:cNvGraphicFramePr>
                <a:graphicFrameLocks noChangeAspect="1"/>
              </p:cNvGraphicFramePr>
              <p:nvPr/>
            </p:nvGraphicFramePr>
            <p:xfrm>
              <a:off x="0" y="0"/>
              <a:ext cx="288" cy="288"/>
            </p:xfrm>
            <a:graphic>
              <a:graphicData uri="http://schemas.openxmlformats.org/presentationml/2006/ole">
                <p:oleObj spid="_x0000_s1033" r:id="rId12" imgW="4095238" imgH="4095238" progId="">
                  <p:embed/>
                </p:oleObj>
              </a:graphicData>
            </a:graphic>
          </p:graphicFrame>
          <p:sp>
            <p:nvSpPr>
              <p:cNvPr id="23626" name="Oval 88">
                <a:hlinkClick r:id="rId4" action="ppaction://hlinksldjump"/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240" cy="240"/>
              </a:xfrm>
              <a:prstGeom prst="ellipse">
                <a:avLst/>
              </a:prstGeom>
              <a:noFill/>
              <a:ln w="9525">
                <a:noFill/>
                <a:round/>
                <a:headEnd/>
                <a:tailEnd/>
              </a:ln>
              <a:effectLst>
                <a:outerShdw dist="28398" dir="1593903" algn="ctr" rotWithShape="0">
                  <a:schemeClr val="bg1"/>
                </a:outerShdw>
              </a:effectLst>
            </p:spPr>
            <p:txBody>
              <a:bodyPr wrap="none" lIns="36000" tIns="36000" rIns="0" bIns="0" anchor="ctr"/>
              <a:lstStyle/>
              <a:p>
                <a:pPr algn="ctr" eaLnBrk="0" hangingPunct="0"/>
                <a:r>
                  <a:rPr lang="en-US" altLang="zh-CN" b="1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</a:p>
            </p:txBody>
          </p:sp>
        </p:grpSp>
        <p:grpSp>
          <p:nvGrpSpPr>
            <p:cNvPr id="15" name="Group 89"/>
            <p:cNvGrpSpPr>
              <a:grpSpLocks noChangeAspect="1"/>
            </p:cNvGrpSpPr>
            <p:nvPr/>
          </p:nvGrpSpPr>
          <p:grpSpPr bwMode="auto">
            <a:xfrm>
              <a:off x="144" y="1728"/>
              <a:ext cx="288" cy="288"/>
              <a:chOff x="0" y="0"/>
              <a:chExt cx="288" cy="288"/>
            </a:xfrm>
          </p:grpSpPr>
          <p:graphicFrame>
            <p:nvGraphicFramePr>
              <p:cNvPr id="23623" name="Object 90"/>
              <p:cNvGraphicFramePr>
                <a:graphicFrameLocks noChangeAspect="1"/>
              </p:cNvGraphicFramePr>
              <p:nvPr/>
            </p:nvGraphicFramePr>
            <p:xfrm>
              <a:off x="0" y="0"/>
              <a:ext cx="288" cy="288"/>
            </p:xfrm>
            <a:graphic>
              <a:graphicData uri="http://schemas.openxmlformats.org/presentationml/2006/ole">
                <p:oleObj spid="_x0000_s1032" r:id="rId13" imgW="4095238" imgH="4095238" progId="">
                  <p:embed/>
                </p:oleObj>
              </a:graphicData>
            </a:graphic>
          </p:graphicFrame>
          <p:sp>
            <p:nvSpPr>
              <p:cNvPr id="23624" name="Oval 91">
                <a:hlinkClick r:id="rId4" action="ppaction://hlinksldjump"/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240" cy="240"/>
              </a:xfrm>
              <a:prstGeom prst="ellipse">
                <a:avLst/>
              </a:prstGeom>
              <a:noFill/>
              <a:ln w="9525">
                <a:noFill/>
                <a:round/>
                <a:headEnd/>
                <a:tailEnd/>
              </a:ln>
              <a:effectLst>
                <a:outerShdw dist="28398" dir="1593903" algn="ctr" rotWithShape="0">
                  <a:schemeClr val="bg1"/>
                </a:outerShdw>
              </a:effectLst>
            </p:spPr>
            <p:txBody>
              <a:bodyPr wrap="none" lIns="36000" tIns="36000" rIns="0" bIns="0" anchor="ctr"/>
              <a:lstStyle/>
              <a:p>
                <a:pPr algn="ctr" eaLnBrk="0" hangingPunct="0"/>
                <a:r>
                  <a:rPr lang="en-US" altLang="zh-CN" b="1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</a:p>
            </p:txBody>
          </p:sp>
        </p:grpSp>
        <p:sp>
          <p:nvSpPr>
            <p:cNvPr id="23604" name="Rectangle 92"/>
            <p:cNvSpPr>
              <a:spLocks noChangeArrowheads="1"/>
            </p:cNvSpPr>
            <p:nvPr/>
          </p:nvSpPr>
          <p:spPr bwMode="auto">
            <a:xfrm>
              <a:off x="336" y="269"/>
              <a:ext cx="1337" cy="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44000" tIns="0" rIns="144000" bIns="0">
              <a:spAutoFit/>
            </a:bodyPr>
            <a:lstStyle/>
            <a:p>
              <a:pPr>
                <a:lnSpc>
                  <a:spcPct val="110000"/>
                </a:lnSpc>
                <a:spcBef>
                  <a:spcPct val="50000"/>
                </a:spcBef>
              </a:pPr>
              <a:r>
                <a:rPr lang="en-US" altLang="zh-CN" b="1" dirty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市场营销体验 </a:t>
              </a:r>
            </a:p>
          </p:txBody>
        </p:sp>
        <p:sp>
          <p:nvSpPr>
            <p:cNvPr id="23605" name="Rectangle 93"/>
            <p:cNvSpPr>
              <a:spLocks noChangeArrowheads="1"/>
            </p:cNvSpPr>
            <p:nvPr/>
          </p:nvSpPr>
          <p:spPr bwMode="auto">
            <a:xfrm>
              <a:off x="336" y="605"/>
              <a:ext cx="946" cy="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44000" tIns="0" rIns="144000" bIns="0">
              <a:spAutoFit/>
            </a:bodyPr>
            <a:lstStyle/>
            <a:p>
              <a:pPr>
                <a:lnSpc>
                  <a:spcPct val="11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99000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b="1">
                  <a:solidFill>
                    <a:srgbClr val="990000"/>
                  </a:solidFill>
                  <a:latin typeface="微软雅黑" pitchFamily="34" charset="-122"/>
                  <a:ea typeface="微软雅黑" pitchFamily="34" charset="-122"/>
                </a:rPr>
                <a:t>科学管理</a:t>
              </a:r>
            </a:p>
          </p:txBody>
        </p:sp>
        <p:sp>
          <p:nvSpPr>
            <p:cNvPr id="23606" name="Rectangle 94"/>
            <p:cNvSpPr>
              <a:spLocks noChangeArrowheads="1"/>
            </p:cNvSpPr>
            <p:nvPr/>
          </p:nvSpPr>
          <p:spPr bwMode="auto">
            <a:xfrm>
              <a:off x="336" y="1175"/>
              <a:ext cx="946" cy="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44000" tIns="0" rIns="144000" bIns="0">
              <a:spAutoFit/>
            </a:bodyPr>
            <a:lstStyle/>
            <a:p>
              <a:pPr>
                <a:lnSpc>
                  <a:spcPct val="11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99000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b="1">
                  <a:solidFill>
                    <a:srgbClr val="990000"/>
                  </a:solidFill>
                  <a:latin typeface="微软雅黑" pitchFamily="34" charset="-122"/>
                  <a:ea typeface="微软雅黑" pitchFamily="34" charset="-122"/>
                </a:rPr>
                <a:t>理性思考</a:t>
              </a:r>
            </a:p>
          </p:txBody>
        </p:sp>
        <p:sp>
          <p:nvSpPr>
            <p:cNvPr id="23607" name="Rectangle 95"/>
            <p:cNvSpPr>
              <a:spLocks noChangeArrowheads="1"/>
            </p:cNvSpPr>
            <p:nvPr/>
          </p:nvSpPr>
          <p:spPr bwMode="auto">
            <a:xfrm>
              <a:off x="336" y="1752"/>
              <a:ext cx="946" cy="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44000" tIns="0" rIns="144000" bIns="0">
              <a:spAutoFit/>
            </a:bodyPr>
            <a:lstStyle/>
            <a:p>
              <a:pPr>
                <a:lnSpc>
                  <a:spcPct val="11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99000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b="1">
                  <a:solidFill>
                    <a:srgbClr val="990000"/>
                  </a:solidFill>
                  <a:latin typeface="微软雅黑" pitchFamily="34" charset="-122"/>
                  <a:ea typeface="微软雅黑" pitchFamily="34" charset="-122"/>
                </a:rPr>
                <a:t>合作共赢</a:t>
              </a:r>
            </a:p>
          </p:txBody>
        </p:sp>
        <p:grpSp>
          <p:nvGrpSpPr>
            <p:cNvPr id="16" name="Group 96"/>
            <p:cNvGrpSpPr>
              <a:grpSpLocks/>
            </p:cNvGrpSpPr>
            <p:nvPr/>
          </p:nvGrpSpPr>
          <p:grpSpPr bwMode="auto">
            <a:xfrm>
              <a:off x="288" y="240"/>
              <a:ext cx="192" cy="144"/>
              <a:chOff x="0" y="0"/>
              <a:chExt cx="192" cy="144"/>
            </a:xfrm>
          </p:grpSpPr>
          <p:sp>
            <p:nvSpPr>
              <p:cNvPr id="23621" name="Line 97"/>
              <p:cNvSpPr>
                <a:spLocks noChangeShapeType="1"/>
              </p:cNvSpPr>
              <p:nvPr/>
            </p:nvSpPr>
            <p:spPr bwMode="auto">
              <a:xfrm>
                <a:off x="0" y="144"/>
                <a:ext cx="192" cy="0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prstDash val="sysDot"/>
                <a:round/>
                <a:headEnd/>
                <a:tailEnd/>
              </a:ln>
            </p:spPr>
            <p:txBody>
              <a:bodyPr lIns="144000" tIns="0" rIns="144000" bIns="0"/>
              <a:lstStyle/>
              <a:p>
                <a:endParaRPr lang="zh-CN" altLang="en-US"/>
              </a:p>
            </p:txBody>
          </p:sp>
          <p:sp>
            <p:nvSpPr>
              <p:cNvPr id="23622" name="Line 98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0" cy="144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prstDash val="sysDot"/>
                <a:round/>
                <a:headEnd/>
                <a:tailEnd/>
              </a:ln>
            </p:spPr>
            <p:txBody>
              <a:bodyPr lIns="144000" tIns="0" rIns="144000" bIns="0"/>
              <a:lstStyle/>
              <a:p>
                <a:endParaRPr lang="zh-CN" altLang="en-US"/>
              </a:p>
            </p:txBody>
          </p:sp>
        </p:grpSp>
        <p:sp>
          <p:nvSpPr>
            <p:cNvPr id="23609" name="Rectangle 99"/>
            <p:cNvSpPr>
              <a:spLocks noChangeArrowheads="1"/>
            </p:cNvSpPr>
            <p:nvPr/>
          </p:nvSpPr>
          <p:spPr bwMode="auto">
            <a:xfrm>
              <a:off x="336" y="845"/>
              <a:ext cx="1337" cy="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44000" tIns="0" rIns="144000" bIns="0">
              <a:spAutoFit/>
            </a:bodyPr>
            <a:lstStyle/>
            <a:p>
              <a:pPr>
                <a:lnSpc>
                  <a:spcPct val="110000"/>
                </a:lnSpc>
                <a:spcBef>
                  <a:spcPct val="50000"/>
                </a:spcBef>
              </a:pPr>
              <a:r>
                <a:rPr lang="en-US" altLang="zh-CN" b="1" dirty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市场营销技术 </a:t>
              </a:r>
            </a:p>
          </p:txBody>
        </p:sp>
        <p:grpSp>
          <p:nvGrpSpPr>
            <p:cNvPr id="17" name="Group 100"/>
            <p:cNvGrpSpPr>
              <a:grpSpLocks/>
            </p:cNvGrpSpPr>
            <p:nvPr/>
          </p:nvGrpSpPr>
          <p:grpSpPr bwMode="auto">
            <a:xfrm>
              <a:off x="288" y="816"/>
              <a:ext cx="192" cy="144"/>
              <a:chOff x="0" y="0"/>
              <a:chExt cx="192" cy="144"/>
            </a:xfrm>
          </p:grpSpPr>
          <p:sp>
            <p:nvSpPr>
              <p:cNvPr id="23619" name="Line 101"/>
              <p:cNvSpPr>
                <a:spLocks noChangeShapeType="1"/>
              </p:cNvSpPr>
              <p:nvPr/>
            </p:nvSpPr>
            <p:spPr bwMode="auto">
              <a:xfrm>
                <a:off x="0" y="144"/>
                <a:ext cx="192" cy="0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prstDash val="sysDot"/>
                <a:round/>
                <a:headEnd/>
                <a:tailEnd/>
              </a:ln>
            </p:spPr>
            <p:txBody>
              <a:bodyPr lIns="144000" tIns="0" rIns="144000" bIns="0"/>
              <a:lstStyle/>
              <a:p>
                <a:endParaRPr lang="zh-CN" altLang="en-US"/>
              </a:p>
            </p:txBody>
          </p:sp>
          <p:sp>
            <p:nvSpPr>
              <p:cNvPr id="23620" name="Line 102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0" cy="144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prstDash val="sysDot"/>
                <a:round/>
                <a:headEnd/>
                <a:tailEnd/>
              </a:ln>
            </p:spPr>
            <p:txBody>
              <a:bodyPr lIns="144000" tIns="0" rIns="144000" bIns="0"/>
              <a:lstStyle/>
              <a:p>
                <a:endParaRPr lang="zh-CN" altLang="en-US"/>
              </a:p>
            </p:txBody>
          </p:sp>
        </p:grpSp>
        <p:sp>
          <p:nvSpPr>
            <p:cNvPr id="23611" name="Rectangle 103"/>
            <p:cNvSpPr>
              <a:spLocks noChangeArrowheads="1"/>
            </p:cNvSpPr>
            <p:nvPr/>
          </p:nvSpPr>
          <p:spPr bwMode="auto">
            <a:xfrm>
              <a:off x="336" y="1421"/>
              <a:ext cx="1337" cy="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44000" tIns="0" rIns="144000" bIns="0">
              <a:spAutoFit/>
            </a:bodyPr>
            <a:lstStyle/>
            <a:p>
              <a:pPr>
                <a:lnSpc>
                  <a:spcPct val="110000"/>
                </a:lnSpc>
                <a:spcBef>
                  <a:spcPct val="50000"/>
                </a:spcBef>
              </a:pPr>
              <a:r>
                <a:rPr lang="en-US" altLang="zh-CN" b="1" dirty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市场营销方法 </a:t>
              </a:r>
            </a:p>
          </p:txBody>
        </p:sp>
        <p:grpSp>
          <p:nvGrpSpPr>
            <p:cNvPr id="18" name="Group 104"/>
            <p:cNvGrpSpPr>
              <a:grpSpLocks/>
            </p:cNvGrpSpPr>
            <p:nvPr/>
          </p:nvGrpSpPr>
          <p:grpSpPr bwMode="auto">
            <a:xfrm>
              <a:off x="288" y="1392"/>
              <a:ext cx="192" cy="144"/>
              <a:chOff x="0" y="0"/>
              <a:chExt cx="192" cy="144"/>
            </a:xfrm>
          </p:grpSpPr>
          <p:sp>
            <p:nvSpPr>
              <p:cNvPr id="23617" name="Line 105"/>
              <p:cNvSpPr>
                <a:spLocks noChangeShapeType="1"/>
              </p:cNvSpPr>
              <p:nvPr/>
            </p:nvSpPr>
            <p:spPr bwMode="auto">
              <a:xfrm>
                <a:off x="0" y="144"/>
                <a:ext cx="192" cy="0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prstDash val="sysDot"/>
                <a:round/>
                <a:headEnd/>
                <a:tailEnd/>
              </a:ln>
            </p:spPr>
            <p:txBody>
              <a:bodyPr lIns="144000" tIns="0" rIns="144000" bIns="0"/>
              <a:lstStyle/>
              <a:p>
                <a:endParaRPr lang="zh-CN" altLang="en-US"/>
              </a:p>
            </p:txBody>
          </p:sp>
          <p:sp>
            <p:nvSpPr>
              <p:cNvPr id="23618" name="Line 106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0" cy="144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prstDash val="sysDot"/>
                <a:round/>
                <a:headEnd/>
                <a:tailEnd/>
              </a:ln>
            </p:spPr>
            <p:txBody>
              <a:bodyPr lIns="144000" tIns="0" rIns="144000" bIns="0"/>
              <a:lstStyle/>
              <a:p>
                <a:endParaRPr lang="zh-CN" altLang="en-US"/>
              </a:p>
            </p:txBody>
          </p:sp>
        </p:grpSp>
        <p:sp>
          <p:nvSpPr>
            <p:cNvPr id="23613" name="Rectangle 107"/>
            <p:cNvSpPr>
              <a:spLocks noChangeArrowheads="1"/>
            </p:cNvSpPr>
            <p:nvPr/>
          </p:nvSpPr>
          <p:spPr bwMode="auto">
            <a:xfrm>
              <a:off x="336" y="1997"/>
              <a:ext cx="133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44000" tIns="0" rIns="144000" bIns="0">
              <a:spAutoFit/>
            </a:bodyPr>
            <a:lstStyle/>
            <a:p>
              <a:pPr>
                <a:lnSpc>
                  <a:spcPct val="110000"/>
                </a:lnSpc>
                <a:spcBef>
                  <a:spcPct val="50000"/>
                </a:spcBef>
              </a:pPr>
              <a:r>
                <a:rPr lang="en-US" altLang="zh-CN" b="1" dirty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营销利润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提升 </a:t>
              </a:r>
            </a:p>
          </p:txBody>
        </p:sp>
        <p:grpSp>
          <p:nvGrpSpPr>
            <p:cNvPr id="19" name="Group 108"/>
            <p:cNvGrpSpPr>
              <a:grpSpLocks/>
            </p:cNvGrpSpPr>
            <p:nvPr/>
          </p:nvGrpSpPr>
          <p:grpSpPr bwMode="auto">
            <a:xfrm>
              <a:off x="288" y="1968"/>
              <a:ext cx="192" cy="144"/>
              <a:chOff x="0" y="0"/>
              <a:chExt cx="192" cy="144"/>
            </a:xfrm>
          </p:grpSpPr>
          <p:sp>
            <p:nvSpPr>
              <p:cNvPr id="23615" name="Line 109"/>
              <p:cNvSpPr>
                <a:spLocks noChangeShapeType="1"/>
              </p:cNvSpPr>
              <p:nvPr/>
            </p:nvSpPr>
            <p:spPr bwMode="auto">
              <a:xfrm>
                <a:off x="0" y="144"/>
                <a:ext cx="192" cy="0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prstDash val="sysDot"/>
                <a:round/>
                <a:headEnd/>
                <a:tailEnd/>
              </a:ln>
            </p:spPr>
            <p:txBody>
              <a:bodyPr lIns="144000" tIns="0" rIns="144000" bIns="0"/>
              <a:lstStyle/>
              <a:p>
                <a:endParaRPr lang="zh-CN" altLang="en-US"/>
              </a:p>
            </p:txBody>
          </p:sp>
          <p:sp>
            <p:nvSpPr>
              <p:cNvPr id="23616" name="Line 110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0" cy="144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prstDash val="sysDot"/>
                <a:round/>
                <a:headEnd/>
                <a:tailEnd/>
              </a:ln>
            </p:spPr>
            <p:txBody>
              <a:bodyPr lIns="144000" tIns="0" rIns="144000" bIns="0"/>
              <a:lstStyle/>
              <a:p>
                <a:endParaRPr lang="zh-CN" altLang="en-US"/>
              </a:p>
            </p:txBody>
          </p:sp>
        </p:grpSp>
      </p:grpSp>
      <p:grpSp>
        <p:nvGrpSpPr>
          <p:cNvPr id="20" name="Group 40"/>
          <p:cNvGrpSpPr>
            <a:grpSpLocks/>
          </p:cNvGrpSpPr>
          <p:nvPr/>
        </p:nvGrpSpPr>
        <p:grpSpPr bwMode="auto">
          <a:xfrm>
            <a:off x="6172200" y="1477963"/>
            <a:ext cx="2382837" cy="3802062"/>
            <a:chOff x="0" y="0"/>
            <a:chExt cx="1488" cy="2640"/>
          </a:xfrm>
        </p:grpSpPr>
        <p:sp>
          <p:nvSpPr>
            <p:cNvPr id="23593" name="Line 41"/>
            <p:cNvSpPr>
              <a:spLocks noChangeShapeType="1"/>
            </p:cNvSpPr>
            <p:nvPr/>
          </p:nvSpPr>
          <p:spPr bwMode="auto">
            <a:xfrm>
              <a:off x="0" y="240"/>
              <a:ext cx="0" cy="24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 lIns="144000" tIns="0" rIns="144000" bIns="0"/>
            <a:lstStyle/>
            <a:p>
              <a:endParaRPr lang="zh-CN" altLang="en-US"/>
            </a:p>
          </p:txBody>
        </p:sp>
        <p:sp>
          <p:nvSpPr>
            <p:cNvPr id="23594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1488" cy="2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lIns="144000" tIns="0" rIns="144000" bIns="0" anchor="ctr"/>
            <a:lstStyle/>
            <a:p>
              <a:pPr algn="ctr">
                <a:lnSpc>
                  <a:spcPct val="110000"/>
                </a:lnSpc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运营模拟  </a:t>
              </a:r>
            </a:p>
          </p:txBody>
        </p:sp>
      </p:grpSp>
      <p:grpSp>
        <p:nvGrpSpPr>
          <p:cNvPr id="21" name="组合 111"/>
          <p:cNvGrpSpPr>
            <a:grpSpLocks/>
          </p:cNvGrpSpPr>
          <p:nvPr/>
        </p:nvGrpSpPr>
        <p:grpSpPr bwMode="auto">
          <a:xfrm>
            <a:off x="6172200" y="2308225"/>
            <a:ext cx="3037612" cy="3178175"/>
            <a:chOff x="7346964" y="3061513"/>
            <a:chExt cx="3551239" cy="3505200"/>
          </a:xfrm>
        </p:grpSpPr>
        <p:grpSp>
          <p:nvGrpSpPr>
            <p:cNvPr id="22" name="Group 3"/>
            <p:cNvGrpSpPr>
              <a:grpSpLocks/>
            </p:cNvGrpSpPr>
            <p:nvPr/>
          </p:nvGrpSpPr>
          <p:grpSpPr bwMode="auto">
            <a:xfrm>
              <a:off x="7346964" y="3061513"/>
              <a:ext cx="3551239" cy="3505200"/>
              <a:chOff x="0" y="0"/>
              <a:chExt cx="2237" cy="2208"/>
            </a:xfrm>
          </p:grpSpPr>
          <p:sp>
            <p:nvSpPr>
              <p:cNvPr id="23563" name="Line 4"/>
              <p:cNvSpPr>
                <a:spLocks noChangeShapeType="1"/>
              </p:cNvSpPr>
              <p:nvPr/>
            </p:nvSpPr>
            <p:spPr bwMode="auto">
              <a:xfrm>
                <a:off x="0" y="144"/>
                <a:ext cx="288" cy="0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prstDash val="sysDot"/>
                <a:round/>
                <a:headEnd/>
                <a:tailEnd/>
              </a:ln>
            </p:spPr>
            <p:txBody>
              <a:bodyPr lIns="144000" tIns="0" rIns="144000" bIns="0"/>
              <a:lstStyle/>
              <a:p>
                <a:endParaRPr lang="zh-CN" altLang="en-US"/>
              </a:p>
            </p:txBody>
          </p:sp>
          <p:sp>
            <p:nvSpPr>
              <p:cNvPr id="23564" name="Line 5"/>
              <p:cNvSpPr>
                <a:spLocks noChangeShapeType="1"/>
              </p:cNvSpPr>
              <p:nvPr/>
            </p:nvSpPr>
            <p:spPr bwMode="auto">
              <a:xfrm>
                <a:off x="0" y="2064"/>
                <a:ext cx="288" cy="0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prstDash val="sysDot"/>
                <a:round/>
                <a:headEnd/>
                <a:tailEnd/>
              </a:ln>
            </p:spPr>
            <p:txBody>
              <a:bodyPr lIns="144000" tIns="0" rIns="144000" bIns="0"/>
              <a:lstStyle/>
              <a:p>
                <a:endParaRPr lang="zh-CN" altLang="en-US"/>
              </a:p>
            </p:txBody>
          </p:sp>
          <p:sp>
            <p:nvSpPr>
              <p:cNvPr id="23565" name="Line 6"/>
              <p:cNvSpPr>
                <a:spLocks noChangeShapeType="1"/>
              </p:cNvSpPr>
              <p:nvPr/>
            </p:nvSpPr>
            <p:spPr bwMode="auto">
              <a:xfrm>
                <a:off x="0" y="1296"/>
                <a:ext cx="288" cy="0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prstDash val="sysDot"/>
                <a:round/>
                <a:headEnd/>
                <a:tailEnd/>
              </a:ln>
            </p:spPr>
            <p:txBody>
              <a:bodyPr lIns="144000" tIns="0" rIns="144000" bIns="0"/>
              <a:lstStyle/>
              <a:p>
                <a:endParaRPr lang="zh-CN" altLang="en-US"/>
              </a:p>
            </p:txBody>
          </p:sp>
          <p:sp>
            <p:nvSpPr>
              <p:cNvPr id="23566" name="Line 7"/>
              <p:cNvSpPr>
                <a:spLocks noChangeShapeType="1"/>
              </p:cNvSpPr>
              <p:nvPr/>
            </p:nvSpPr>
            <p:spPr bwMode="auto">
              <a:xfrm>
                <a:off x="0" y="912"/>
                <a:ext cx="288" cy="0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prstDash val="sysDot"/>
                <a:round/>
                <a:headEnd/>
                <a:tailEnd/>
              </a:ln>
            </p:spPr>
            <p:txBody>
              <a:bodyPr lIns="144000" tIns="0" rIns="144000" bIns="0"/>
              <a:lstStyle/>
              <a:p>
                <a:endParaRPr lang="zh-CN" altLang="en-US"/>
              </a:p>
            </p:txBody>
          </p:sp>
          <p:sp>
            <p:nvSpPr>
              <p:cNvPr id="23567" name="Line 8"/>
              <p:cNvSpPr>
                <a:spLocks noChangeShapeType="1"/>
              </p:cNvSpPr>
              <p:nvPr/>
            </p:nvSpPr>
            <p:spPr bwMode="auto">
              <a:xfrm>
                <a:off x="0" y="528"/>
                <a:ext cx="288" cy="0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prstDash val="sysDot"/>
                <a:round/>
                <a:headEnd/>
                <a:tailEnd/>
              </a:ln>
            </p:spPr>
            <p:txBody>
              <a:bodyPr lIns="144000" tIns="0" rIns="144000" bIns="0"/>
              <a:lstStyle/>
              <a:p>
                <a:endParaRPr lang="zh-CN" altLang="en-US"/>
              </a:p>
            </p:txBody>
          </p:sp>
          <p:sp>
            <p:nvSpPr>
              <p:cNvPr id="23568" name="Line 9"/>
              <p:cNvSpPr>
                <a:spLocks noChangeShapeType="1"/>
              </p:cNvSpPr>
              <p:nvPr/>
            </p:nvSpPr>
            <p:spPr bwMode="auto">
              <a:xfrm>
                <a:off x="0" y="1680"/>
                <a:ext cx="288" cy="0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prstDash val="sysDot"/>
                <a:round/>
                <a:headEnd/>
                <a:tailEnd/>
              </a:ln>
            </p:spPr>
            <p:txBody>
              <a:bodyPr lIns="144000" tIns="0" rIns="144000" bIns="0"/>
              <a:lstStyle/>
              <a:p>
                <a:endParaRPr lang="zh-CN" altLang="en-US"/>
              </a:p>
            </p:txBody>
          </p:sp>
          <p:grpSp>
            <p:nvGrpSpPr>
              <p:cNvPr id="23" name="Group 10"/>
              <p:cNvGrpSpPr>
                <a:grpSpLocks noChangeAspect="1"/>
              </p:cNvGrpSpPr>
              <p:nvPr/>
            </p:nvGrpSpPr>
            <p:grpSpPr bwMode="auto">
              <a:xfrm>
                <a:off x="192" y="0"/>
                <a:ext cx="288" cy="288"/>
                <a:chOff x="0" y="0"/>
                <a:chExt cx="288" cy="288"/>
              </a:xfrm>
            </p:grpSpPr>
            <p:graphicFrame>
              <p:nvGraphicFramePr>
                <p:cNvPr id="23591" name="Object 11"/>
                <p:cNvGraphicFramePr>
                  <a:graphicFrameLocks noChangeAspect="1"/>
                </p:cNvGraphicFramePr>
                <p:nvPr/>
              </p:nvGraphicFramePr>
              <p:xfrm>
                <a:off x="0" y="0"/>
                <a:ext cx="288" cy="288"/>
              </p:xfrm>
              <a:graphic>
                <a:graphicData uri="http://schemas.openxmlformats.org/presentationml/2006/ole">
                  <p:oleObj spid="_x0000_s1031" r:id="rId14" imgW="4095238" imgH="4095238" progId="">
                    <p:embed/>
                  </p:oleObj>
                </a:graphicData>
              </a:graphic>
            </p:graphicFrame>
            <p:sp>
              <p:nvSpPr>
                <p:cNvPr id="23592" name="Oval 12">
                  <a:hlinkClick r:id="rId4" action="ppaction://hlinksldjump"/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0"/>
                  <a:ext cx="243" cy="240"/>
                </a:xfrm>
                <a:prstGeom prst="ellipse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  <a:effectLst>
                  <a:outerShdw dist="28398" dir="1593903" algn="ctr" rotWithShape="0">
                    <a:schemeClr val="bg1"/>
                  </a:outerShdw>
                </a:effectLst>
              </p:spPr>
              <p:txBody>
                <a:bodyPr wrap="none" lIns="36000" tIns="36000" rIns="0" bIns="0" anchor="ctr"/>
                <a:lstStyle/>
                <a:p>
                  <a:pPr algn="ctr" eaLnBrk="0" hangingPunct="0"/>
                  <a:r>
                    <a:rPr lang="en-US" altLang="zh-CN" b="1">
                      <a:solidFill>
                        <a:schemeClr val="accent2"/>
                      </a:solidFill>
                      <a:latin typeface="微软雅黑" pitchFamily="34" charset="-122"/>
                      <a:ea typeface="微软雅黑" pitchFamily="34" charset="-122"/>
                    </a:rPr>
                    <a:t>1</a:t>
                  </a:r>
                </a:p>
              </p:txBody>
            </p:sp>
          </p:grpSp>
          <p:grpSp>
            <p:nvGrpSpPr>
              <p:cNvPr id="24" name="Group 13"/>
              <p:cNvGrpSpPr>
                <a:grpSpLocks noChangeAspect="1"/>
              </p:cNvGrpSpPr>
              <p:nvPr/>
            </p:nvGrpSpPr>
            <p:grpSpPr bwMode="auto">
              <a:xfrm>
                <a:off x="192" y="384"/>
                <a:ext cx="288" cy="288"/>
                <a:chOff x="0" y="0"/>
                <a:chExt cx="288" cy="288"/>
              </a:xfrm>
            </p:grpSpPr>
            <p:graphicFrame>
              <p:nvGraphicFramePr>
                <p:cNvPr id="23589" name="Object 14"/>
                <p:cNvGraphicFramePr>
                  <a:graphicFrameLocks noChangeAspect="1"/>
                </p:cNvGraphicFramePr>
                <p:nvPr/>
              </p:nvGraphicFramePr>
              <p:xfrm>
                <a:off x="0" y="0"/>
                <a:ext cx="288" cy="288"/>
              </p:xfrm>
              <a:graphic>
                <a:graphicData uri="http://schemas.openxmlformats.org/presentationml/2006/ole">
                  <p:oleObj spid="_x0000_s1030" r:id="rId15" imgW="4095238" imgH="4095238" progId="">
                    <p:embed/>
                  </p:oleObj>
                </a:graphicData>
              </a:graphic>
            </p:graphicFrame>
            <p:sp>
              <p:nvSpPr>
                <p:cNvPr id="23590" name="Oval 15">
                  <a:hlinkClick r:id="rId4" action="ppaction://hlinksldjump"/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0"/>
                  <a:ext cx="243" cy="240"/>
                </a:xfrm>
                <a:prstGeom prst="ellipse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  <a:effectLst>
                  <a:outerShdw dist="28398" dir="1593903" algn="ctr" rotWithShape="0">
                    <a:schemeClr val="bg1"/>
                  </a:outerShdw>
                </a:effectLst>
              </p:spPr>
              <p:txBody>
                <a:bodyPr wrap="none" lIns="36000" tIns="36000" rIns="0" bIns="0" anchor="ctr"/>
                <a:lstStyle/>
                <a:p>
                  <a:pPr algn="ctr" eaLnBrk="0" hangingPunct="0"/>
                  <a:r>
                    <a:rPr lang="en-US" altLang="zh-CN" b="1">
                      <a:solidFill>
                        <a:schemeClr val="accent2"/>
                      </a:solidFill>
                      <a:latin typeface="微软雅黑" pitchFamily="34" charset="-122"/>
                      <a:ea typeface="微软雅黑" pitchFamily="34" charset="-122"/>
                    </a:rPr>
                    <a:t>2</a:t>
                  </a:r>
                </a:p>
              </p:txBody>
            </p:sp>
          </p:grpSp>
          <p:grpSp>
            <p:nvGrpSpPr>
              <p:cNvPr id="25" name="Group 16"/>
              <p:cNvGrpSpPr>
                <a:grpSpLocks noChangeAspect="1"/>
              </p:cNvGrpSpPr>
              <p:nvPr/>
            </p:nvGrpSpPr>
            <p:grpSpPr bwMode="auto">
              <a:xfrm>
                <a:off x="192" y="768"/>
                <a:ext cx="288" cy="288"/>
                <a:chOff x="0" y="0"/>
                <a:chExt cx="288" cy="288"/>
              </a:xfrm>
            </p:grpSpPr>
            <p:graphicFrame>
              <p:nvGraphicFramePr>
                <p:cNvPr id="23587" name="Object 17"/>
                <p:cNvGraphicFramePr>
                  <a:graphicFrameLocks noChangeAspect="1"/>
                </p:cNvGraphicFramePr>
                <p:nvPr/>
              </p:nvGraphicFramePr>
              <p:xfrm>
                <a:off x="0" y="0"/>
                <a:ext cx="288" cy="288"/>
              </p:xfrm>
              <a:graphic>
                <a:graphicData uri="http://schemas.openxmlformats.org/presentationml/2006/ole">
                  <p:oleObj spid="_x0000_s1029" r:id="rId16" imgW="4095238" imgH="4095238" progId="">
                    <p:embed/>
                  </p:oleObj>
                </a:graphicData>
              </a:graphic>
            </p:graphicFrame>
            <p:sp>
              <p:nvSpPr>
                <p:cNvPr id="23588" name="Oval 18">
                  <a:hlinkClick r:id="rId4" action="ppaction://hlinksldjump"/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0"/>
                  <a:ext cx="243" cy="240"/>
                </a:xfrm>
                <a:prstGeom prst="ellipse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  <a:effectLst>
                  <a:outerShdw dist="28398" dir="1593903" algn="ctr" rotWithShape="0">
                    <a:schemeClr val="bg1"/>
                  </a:outerShdw>
                </a:effectLst>
              </p:spPr>
              <p:txBody>
                <a:bodyPr wrap="none" lIns="36000" tIns="36000" rIns="0" bIns="0" anchor="ctr"/>
                <a:lstStyle/>
                <a:p>
                  <a:pPr algn="ctr" eaLnBrk="0" hangingPunct="0"/>
                  <a:r>
                    <a:rPr lang="en-US" altLang="zh-CN" b="1">
                      <a:solidFill>
                        <a:schemeClr val="accent2"/>
                      </a:solidFill>
                      <a:latin typeface="微软雅黑" pitchFamily="34" charset="-122"/>
                      <a:ea typeface="微软雅黑" pitchFamily="34" charset="-122"/>
                    </a:rPr>
                    <a:t>3</a:t>
                  </a:r>
                </a:p>
              </p:txBody>
            </p:sp>
          </p:grpSp>
          <p:grpSp>
            <p:nvGrpSpPr>
              <p:cNvPr id="26" name="Group 19"/>
              <p:cNvGrpSpPr>
                <a:grpSpLocks noChangeAspect="1"/>
              </p:cNvGrpSpPr>
              <p:nvPr/>
            </p:nvGrpSpPr>
            <p:grpSpPr bwMode="auto">
              <a:xfrm>
                <a:off x="192" y="1152"/>
                <a:ext cx="288" cy="288"/>
                <a:chOff x="0" y="0"/>
                <a:chExt cx="288" cy="288"/>
              </a:xfrm>
            </p:grpSpPr>
            <p:graphicFrame>
              <p:nvGraphicFramePr>
                <p:cNvPr id="23585" name="Object 20"/>
                <p:cNvGraphicFramePr>
                  <a:graphicFrameLocks noChangeAspect="1"/>
                </p:cNvGraphicFramePr>
                <p:nvPr/>
              </p:nvGraphicFramePr>
              <p:xfrm>
                <a:off x="0" y="0"/>
                <a:ext cx="288" cy="288"/>
              </p:xfrm>
              <a:graphic>
                <a:graphicData uri="http://schemas.openxmlformats.org/presentationml/2006/ole">
                  <p:oleObj spid="_x0000_s1028" r:id="rId17" imgW="4095238" imgH="4095238" progId="">
                    <p:embed/>
                  </p:oleObj>
                </a:graphicData>
              </a:graphic>
            </p:graphicFrame>
            <p:sp>
              <p:nvSpPr>
                <p:cNvPr id="23586" name="Oval 21">
                  <a:hlinkClick r:id="rId4" action="ppaction://hlinksldjump"/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6"/>
                  <a:ext cx="243" cy="235"/>
                </a:xfrm>
                <a:prstGeom prst="ellipse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  <a:effectLst>
                  <a:outerShdw dist="28398" dir="1593903" algn="ctr" rotWithShape="0">
                    <a:schemeClr val="bg1"/>
                  </a:outerShdw>
                </a:effectLst>
              </p:spPr>
              <p:txBody>
                <a:bodyPr wrap="none" lIns="36000" tIns="36000" rIns="0" bIns="0" anchor="ctr"/>
                <a:lstStyle/>
                <a:p>
                  <a:pPr algn="ctr" eaLnBrk="0" hangingPunct="0"/>
                  <a:r>
                    <a:rPr lang="en-US" altLang="zh-CN" b="1">
                      <a:solidFill>
                        <a:schemeClr val="accent2"/>
                      </a:solidFill>
                      <a:latin typeface="微软雅黑" pitchFamily="34" charset="-122"/>
                      <a:ea typeface="微软雅黑" pitchFamily="34" charset="-122"/>
                    </a:rPr>
                    <a:t>4</a:t>
                  </a:r>
                </a:p>
              </p:txBody>
            </p:sp>
          </p:grpSp>
          <p:sp>
            <p:nvSpPr>
              <p:cNvPr id="23573" name="Rectangle 22"/>
              <p:cNvSpPr>
                <a:spLocks noChangeArrowheads="1"/>
              </p:cNvSpPr>
              <p:nvPr/>
            </p:nvSpPr>
            <p:spPr bwMode="auto">
              <a:xfrm>
                <a:off x="442" y="23"/>
                <a:ext cx="1795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44000" tIns="0" rIns="144000" bIns="0">
                <a:spAutoFit/>
              </a:bodyPr>
              <a:lstStyle/>
              <a:p>
                <a:pPr>
                  <a:lnSpc>
                    <a:spcPct val="110000"/>
                  </a:lnSpc>
                  <a:spcBef>
                    <a:spcPct val="50000"/>
                  </a:spcBef>
                </a:pPr>
                <a:r>
                  <a:rPr lang="zh-CN" altLang="en-US" b="1" dirty="0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rPr>
                  <a:t>营销</a:t>
                </a:r>
                <a:r>
                  <a:rPr lang="zh-CN" altLang="en-US" b="1" dirty="0" smtClean="0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rPr>
                  <a:t>战略规划及定价</a:t>
                </a:r>
                <a:endParaRPr lang="zh-CN" altLang="en-US" b="1" dirty="0">
                  <a:solidFill>
                    <a:srgbClr val="000066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574" name="Rectangle 23"/>
              <p:cNvSpPr>
                <a:spLocks noChangeArrowheads="1"/>
              </p:cNvSpPr>
              <p:nvPr/>
            </p:nvSpPr>
            <p:spPr bwMode="auto">
              <a:xfrm>
                <a:off x="442" y="407"/>
                <a:ext cx="1404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44000" tIns="0" rIns="144000" bIns="0">
                <a:spAutoFit/>
              </a:bodyPr>
              <a:lstStyle/>
              <a:p>
                <a:pPr>
                  <a:lnSpc>
                    <a:spcPct val="110000"/>
                  </a:lnSpc>
                  <a:spcBef>
                    <a:spcPct val="50000"/>
                  </a:spcBef>
                </a:pPr>
                <a:r>
                  <a:rPr lang="zh-CN" altLang="en-US" b="1" dirty="0" smtClean="0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rPr>
                  <a:t>市场分析与预测</a:t>
                </a:r>
                <a:endParaRPr lang="zh-CN" altLang="en-US" b="1" dirty="0">
                  <a:solidFill>
                    <a:srgbClr val="000066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575" name="Rectangle 24"/>
              <p:cNvSpPr>
                <a:spLocks noChangeArrowheads="1"/>
              </p:cNvSpPr>
              <p:nvPr/>
            </p:nvSpPr>
            <p:spPr bwMode="auto">
              <a:xfrm>
                <a:off x="442" y="791"/>
                <a:ext cx="214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44000" tIns="0" rIns="144000" bIns="0">
                <a:spAutoFit/>
              </a:bodyPr>
              <a:lstStyle/>
              <a:p>
                <a:pPr>
                  <a:lnSpc>
                    <a:spcPct val="110000"/>
                  </a:lnSpc>
                  <a:spcBef>
                    <a:spcPct val="50000"/>
                  </a:spcBef>
                </a:pPr>
                <a:endParaRPr lang="zh-CN" altLang="en-US" b="1">
                  <a:solidFill>
                    <a:srgbClr val="000066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576" name="Rectangle 25"/>
              <p:cNvSpPr>
                <a:spLocks noChangeArrowheads="1"/>
              </p:cNvSpPr>
              <p:nvPr/>
            </p:nvSpPr>
            <p:spPr bwMode="auto">
              <a:xfrm>
                <a:off x="442" y="1175"/>
                <a:ext cx="899" cy="2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44000" tIns="0" rIns="144000" bIns="0">
                <a:spAutoFit/>
              </a:bodyPr>
              <a:lstStyle/>
              <a:p>
                <a:pPr>
                  <a:lnSpc>
                    <a:spcPct val="110000"/>
                  </a:lnSpc>
                  <a:spcBef>
                    <a:spcPct val="50000"/>
                  </a:spcBef>
                </a:pPr>
                <a:r>
                  <a:rPr lang="zh-CN" altLang="en-US" b="1" dirty="0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rPr>
                  <a:t>市场竞标</a:t>
                </a:r>
              </a:p>
            </p:txBody>
          </p:sp>
          <p:sp>
            <p:nvSpPr>
              <p:cNvPr id="23577" name="Rectangle 26"/>
              <p:cNvSpPr>
                <a:spLocks noChangeArrowheads="1"/>
              </p:cNvSpPr>
              <p:nvPr/>
            </p:nvSpPr>
            <p:spPr bwMode="auto">
              <a:xfrm>
                <a:off x="442" y="1559"/>
                <a:ext cx="1242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44000" tIns="0" rIns="144000" bIns="0">
                <a:spAutoFit/>
              </a:bodyPr>
              <a:lstStyle/>
              <a:p>
                <a:pPr>
                  <a:lnSpc>
                    <a:spcPct val="110000"/>
                  </a:lnSpc>
                  <a:spcBef>
                    <a:spcPct val="50000"/>
                  </a:spcBef>
                </a:pPr>
                <a:r>
                  <a:rPr lang="zh-CN" altLang="en-US" b="1" dirty="0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rPr>
                  <a:t>产品售后服务</a:t>
                </a:r>
              </a:p>
            </p:txBody>
          </p:sp>
          <p:sp>
            <p:nvSpPr>
              <p:cNvPr id="23578" name="Rectangle 27"/>
              <p:cNvSpPr>
                <a:spLocks noChangeArrowheads="1"/>
              </p:cNvSpPr>
              <p:nvPr/>
            </p:nvSpPr>
            <p:spPr bwMode="auto">
              <a:xfrm>
                <a:off x="442" y="1943"/>
                <a:ext cx="1625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44000" tIns="0" rIns="144000" bIns="0">
                <a:spAutoFit/>
              </a:bodyPr>
              <a:lstStyle/>
              <a:p>
                <a:pPr>
                  <a:lnSpc>
                    <a:spcPct val="110000"/>
                  </a:lnSpc>
                  <a:spcBef>
                    <a:spcPct val="50000"/>
                  </a:spcBef>
                </a:pPr>
                <a:r>
                  <a:rPr lang="zh-CN" altLang="en-US" b="1" dirty="0" smtClean="0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rPr>
                  <a:t>营销团队综合评定 </a:t>
                </a:r>
                <a:endParaRPr lang="zh-CN" altLang="en-US" b="1" dirty="0">
                  <a:solidFill>
                    <a:srgbClr val="000066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27" name="Group 28"/>
              <p:cNvGrpSpPr>
                <a:grpSpLocks noChangeAspect="1"/>
              </p:cNvGrpSpPr>
              <p:nvPr/>
            </p:nvGrpSpPr>
            <p:grpSpPr bwMode="auto">
              <a:xfrm>
                <a:off x="192" y="1536"/>
                <a:ext cx="288" cy="288"/>
                <a:chOff x="0" y="0"/>
                <a:chExt cx="288" cy="288"/>
              </a:xfrm>
            </p:grpSpPr>
            <p:graphicFrame>
              <p:nvGraphicFramePr>
                <p:cNvPr id="23583" name="Object 29"/>
                <p:cNvGraphicFramePr>
                  <a:graphicFrameLocks noChangeAspect="1"/>
                </p:cNvGraphicFramePr>
                <p:nvPr/>
              </p:nvGraphicFramePr>
              <p:xfrm>
                <a:off x="0" y="0"/>
                <a:ext cx="288" cy="288"/>
              </p:xfrm>
              <a:graphic>
                <a:graphicData uri="http://schemas.openxmlformats.org/presentationml/2006/ole">
                  <p:oleObj spid="_x0000_s1027" r:id="rId18" imgW="4095238" imgH="4095238" progId="">
                    <p:embed/>
                  </p:oleObj>
                </a:graphicData>
              </a:graphic>
            </p:graphicFrame>
            <p:sp>
              <p:nvSpPr>
                <p:cNvPr id="23584" name="Oval 30">
                  <a:hlinkClick r:id="rId4" action="ppaction://hlinksldjump"/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-1"/>
                  <a:ext cx="243" cy="240"/>
                </a:xfrm>
                <a:prstGeom prst="ellipse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  <a:effectLst>
                  <a:outerShdw dist="28398" dir="1593903" algn="ctr" rotWithShape="0">
                    <a:schemeClr val="bg1"/>
                  </a:outerShdw>
                </a:effectLst>
              </p:spPr>
              <p:txBody>
                <a:bodyPr wrap="none" lIns="36000" tIns="36000" rIns="0" bIns="0" anchor="ctr"/>
                <a:lstStyle/>
                <a:p>
                  <a:pPr algn="ctr" eaLnBrk="0" hangingPunct="0"/>
                  <a:r>
                    <a:rPr lang="en-US" altLang="zh-CN" b="1">
                      <a:solidFill>
                        <a:schemeClr val="accent2"/>
                      </a:solidFill>
                      <a:latin typeface="微软雅黑" pitchFamily="34" charset="-122"/>
                      <a:ea typeface="微软雅黑" pitchFamily="34" charset="-122"/>
                    </a:rPr>
                    <a:t>5</a:t>
                  </a:r>
                </a:p>
              </p:txBody>
            </p:sp>
          </p:grpSp>
          <p:grpSp>
            <p:nvGrpSpPr>
              <p:cNvPr id="28" name="Group 31"/>
              <p:cNvGrpSpPr>
                <a:grpSpLocks noChangeAspect="1"/>
              </p:cNvGrpSpPr>
              <p:nvPr/>
            </p:nvGrpSpPr>
            <p:grpSpPr bwMode="auto">
              <a:xfrm>
                <a:off x="192" y="1920"/>
                <a:ext cx="288" cy="288"/>
                <a:chOff x="0" y="0"/>
                <a:chExt cx="288" cy="288"/>
              </a:xfrm>
            </p:grpSpPr>
            <p:graphicFrame>
              <p:nvGraphicFramePr>
                <p:cNvPr id="23581" name="Object 32"/>
                <p:cNvGraphicFramePr>
                  <a:graphicFrameLocks noChangeAspect="1"/>
                </p:cNvGraphicFramePr>
                <p:nvPr/>
              </p:nvGraphicFramePr>
              <p:xfrm>
                <a:off x="0" y="0"/>
                <a:ext cx="288" cy="288"/>
              </p:xfrm>
              <a:graphic>
                <a:graphicData uri="http://schemas.openxmlformats.org/presentationml/2006/ole">
                  <p:oleObj spid="_x0000_s1026" r:id="rId19" imgW="4095238" imgH="4095238" progId="">
                    <p:embed/>
                  </p:oleObj>
                </a:graphicData>
              </a:graphic>
            </p:graphicFrame>
            <p:sp>
              <p:nvSpPr>
                <p:cNvPr id="23582" name="Oval 33">
                  <a:hlinkClick r:id="rId4" action="ppaction://hlinksldjump"/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-1"/>
                  <a:ext cx="243" cy="240"/>
                </a:xfrm>
                <a:prstGeom prst="ellipse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  <a:effectLst>
                  <a:outerShdw dist="28398" dir="1593903" algn="ctr" rotWithShape="0">
                    <a:schemeClr val="bg1"/>
                  </a:outerShdw>
                </a:effectLst>
              </p:spPr>
              <p:txBody>
                <a:bodyPr wrap="none" lIns="36000" tIns="36000" rIns="0" bIns="0" anchor="ctr"/>
                <a:lstStyle/>
                <a:p>
                  <a:pPr algn="ctr" eaLnBrk="0" hangingPunct="0"/>
                  <a:r>
                    <a:rPr lang="en-US" altLang="zh-CN" b="1">
                      <a:solidFill>
                        <a:schemeClr val="accent2"/>
                      </a:solidFill>
                      <a:latin typeface="微软雅黑" pitchFamily="34" charset="-122"/>
                      <a:ea typeface="微软雅黑" pitchFamily="34" charset="-122"/>
                    </a:rPr>
                    <a:t>6</a:t>
                  </a:r>
                </a:p>
              </p:txBody>
            </p:sp>
          </p:grpSp>
        </p:grpSp>
        <p:sp>
          <p:nvSpPr>
            <p:cNvPr id="23562" name="Rectangle 23"/>
            <p:cNvSpPr>
              <a:spLocks noChangeArrowheads="1"/>
            </p:cNvSpPr>
            <p:nvPr/>
          </p:nvSpPr>
          <p:spPr bwMode="auto">
            <a:xfrm>
              <a:off x="8061496" y="4341384"/>
              <a:ext cx="1959861" cy="336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44000" tIns="0" rIns="144000" bIns="0">
              <a:spAutoFit/>
            </a:bodyPr>
            <a:lstStyle/>
            <a:p>
              <a:pPr>
                <a:lnSpc>
                  <a:spcPct val="110000"/>
                </a:lnSpc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66"/>
                  </a:solidFill>
                  <a:latin typeface="微软雅黑" pitchFamily="34" charset="-122"/>
                  <a:ea typeface="微软雅黑" pitchFamily="34" charset="-122"/>
                </a:rPr>
                <a:t>销售渠道建设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28600" y="120650"/>
            <a:ext cx="23272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课程安排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438400" y="1564343"/>
            <a:ext cx="43370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</a:rPr>
              <a:t>一、组织准备工作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438400" y="3097609"/>
            <a:ext cx="44608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</a:rPr>
              <a:t>三、教学年模拟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2438400" y="3833019"/>
            <a:ext cx="41005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</a:rPr>
              <a:t>四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</a:rPr>
              <a:t>实际模拟训练</a:t>
            </a: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2438400" y="2362200"/>
            <a:ext cx="3884613" cy="52322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</a:rPr>
              <a:t>二、营销实战规则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5" grpId="0" autoUpdateAnimBg="0"/>
      <p:bldP spid="6" grpId="0" autoUpdateAnimBg="0"/>
      <p:bldP spid="7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3875383"/>
            <a:ext cx="2514600" cy="2982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标题 3"/>
          <p:cNvSpPr txBox="1">
            <a:spLocks/>
          </p:cNvSpPr>
          <p:nvPr/>
        </p:nvSpPr>
        <p:spPr>
          <a:xfrm>
            <a:off x="228600" y="0"/>
            <a:ext cx="487680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企业背景介绍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04800" y="1133898"/>
            <a:ext cx="8534400" cy="5038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536575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b="1" dirty="0" smtClean="0">
                <a:solidFill>
                  <a:srgbClr val="0000FF"/>
                </a:solidFill>
                <a:latin typeface="+mn-ea"/>
                <a:ea typeface="+mn-ea"/>
              </a:rPr>
              <a:t>纵横服饰公司</a:t>
            </a:r>
            <a:r>
              <a:rPr lang="zh-CN" altLang="en-US" sz="2000" dirty="0" smtClean="0">
                <a:latin typeface="+mn-ea"/>
                <a:ea typeface="+mn-ea"/>
              </a:rPr>
              <a:t>，是一家服装生产企业，在业界中有比较好的口碑。</a:t>
            </a:r>
            <a:endParaRPr lang="en-US" altLang="zh-CN" sz="2000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n-ea"/>
                <a:ea typeface="+mn-ea"/>
              </a:rPr>
              <a:t>       因时尚变化、客户需求变化、新技术发展、同业竞争及公司管理模式限制，公司经营多年的产品已处于市场属于低端，公司为了突破成长、跨跃式发展，决定改制重组纵横服饰公司，组建新的管理层并实施管理层持股，聘请高级管理和业务人员加盟，重新规划业务，提升公司品牌和知名度，达成比较好的效益。</a:t>
            </a:r>
          </a:p>
          <a:p>
            <a:pPr indent="536575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</a:pPr>
            <a:r>
              <a:rPr lang="zh-CN" altLang="en-US" sz="2000" dirty="0" smtClean="0">
                <a:latin typeface="+mn-ea"/>
                <a:ea typeface="+mn-ea"/>
              </a:rPr>
              <a:t>目前该公司对外公开招聘营销团队</a:t>
            </a:r>
            <a:endParaRPr lang="en-US" altLang="zh-CN" sz="2000" dirty="0" smtClean="0">
              <a:latin typeface="+mn-ea"/>
              <a:ea typeface="+mn-ea"/>
            </a:endParaRPr>
          </a:p>
          <a:p>
            <a:pPr indent="536575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</a:pPr>
            <a:r>
              <a:rPr lang="zh-CN" altLang="en-US" sz="2000" dirty="0" smtClean="0">
                <a:latin typeface="+mn-ea"/>
                <a:ea typeface="+mn-ea"/>
              </a:rPr>
              <a:t>实现集团和公司董事会下达的收入与利润目标。</a:t>
            </a:r>
          </a:p>
          <a:p>
            <a:pPr indent="536575">
              <a:lnSpc>
                <a:spcPct val="130000"/>
              </a:lnSpc>
              <a:spcAft>
                <a:spcPts val="1000"/>
              </a:spcAft>
            </a:pPr>
            <a:endParaRPr lang="zh-CN" altLang="en-US" dirty="0" smtClean="0">
              <a:latin typeface="+mn-ea"/>
              <a:ea typeface="+mn-ea"/>
            </a:endParaRPr>
          </a:p>
          <a:p>
            <a:endParaRPr lang="zh-CN" alt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3025" y="83185"/>
            <a:ext cx="686117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3" tIns="40067" rIns="80133" bIns="40067"/>
          <a:lstStyle/>
          <a:p>
            <a:pPr>
              <a:defRPr/>
            </a:pP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岗位分工与职责介绍</a:t>
            </a:r>
            <a:endParaRPr lang="zh-CN" altLang="en-US" sz="3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747713" y="5943600"/>
            <a:ext cx="7710487" cy="401638"/>
            <a:chOff x="0" y="0"/>
            <a:chExt cx="3985" cy="253"/>
          </a:xfrm>
        </p:grpSpPr>
        <p:sp>
          <p:nvSpPr>
            <p:cNvPr id="4" name="Rectangle 32"/>
            <p:cNvSpPr>
              <a:spLocks noChangeArrowheads="1"/>
            </p:cNvSpPr>
            <p:nvPr/>
          </p:nvSpPr>
          <p:spPr bwMode="auto">
            <a:xfrm>
              <a:off x="0" y="1"/>
              <a:ext cx="62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000" b="1" i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全程参与</a:t>
              </a:r>
            </a:p>
          </p:txBody>
        </p:sp>
        <p:sp>
          <p:nvSpPr>
            <p:cNvPr id="5" name="Rectangle 33"/>
            <p:cNvSpPr>
              <a:spLocks noChangeArrowheads="1"/>
            </p:cNvSpPr>
            <p:nvPr/>
          </p:nvSpPr>
          <p:spPr bwMode="auto">
            <a:xfrm>
              <a:off x="1064" y="0"/>
              <a:ext cx="62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000" b="1" i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细心领悟</a:t>
              </a:r>
            </a:p>
          </p:txBody>
        </p:sp>
        <p:sp>
          <p:nvSpPr>
            <p:cNvPr id="6" name="Rectangle 34"/>
            <p:cNvSpPr>
              <a:spLocks noChangeArrowheads="1"/>
            </p:cNvSpPr>
            <p:nvPr/>
          </p:nvSpPr>
          <p:spPr bwMode="auto">
            <a:xfrm>
              <a:off x="2216" y="0"/>
              <a:ext cx="70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000" b="1" i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团队协作  </a:t>
              </a:r>
            </a:p>
          </p:txBody>
        </p:sp>
        <p:sp>
          <p:nvSpPr>
            <p:cNvPr id="7" name="Rectangle 35"/>
            <p:cNvSpPr>
              <a:spLocks noChangeArrowheads="1"/>
            </p:cNvSpPr>
            <p:nvPr/>
          </p:nvSpPr>
          <p:spPr bwMode="auto">
            <a:xfrm>
              <a:off x="3320" y="0"/>
              <a:ext cx="66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000" b="1" i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换位思考 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-23813" y="842963"/>
            <a:ext cx="9167813" cy="1366837"/>
            <a:chOff x="-252413" y="1109663"/>
            <a:chExt cx="9618663" cy="1671637"/>
          </a:xfrm>
        </p:grpSpPr>
        <p:grpSp>
          <p:nvGrpSpPr>
            <p:cNvPr id="9" name="Group 54"/>
            <p:cNvGrpSpPr>
              <a:grpSpLocks/>
            </p:cNvGrpSpPr>
            <p:nvPr/>
          </p:nvGrpSpPr>
          <p:grpSpPr bwMode="auto">
            <a:xfrm>
              <a:off x="-252413" y="1135063"/>
              <a:ext cx="2087563" cy="1558925"/>
              <a:chOff x="2059" y="1732"/>
              <a:chExt cx="1638" cy="1251"/>
            </a:xfrm>
          </p:grpSpPr>
          <p:sp>
            <p:nvSpPr>
              <p:cNvPr id="10" name="AutoShape 55"/>
              <p:cNvSpPr>
                <a:spLocks noChangeArrowheads="1"/>
              </p:cNvSpPr>
              <p:nvPr/>
            </p:nvSpPr>
            <p:spPr bwMode="auto">
              <a:xfrm>
                <a:off x="2274" y="1732"/>
                <a:ext cx="1196" cy="965"/>
              </a:xfrm>
              <a:prstGeom prst="roundRect">
                <a:avLst>
                  <a:gd name="adj" fmla="val 13574"/>
                </a:avLst>
              </a:prstGeom>
              <a:blipFill dpi="0" rotWithShape="0">
                <a:blip r:embed="rId2" cstate="print"/>
                <a:srcRect/>
                <a:stretch>
                  <a:fillRect b="-23938"/>
                </a:stretch>
              </a:blipFill>
              <a:ln w="9525" algn="ctr">
                <a:noFill/>
                <a:round/>
                <a:headEnd/>
                <a:tailEnd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 wrap="none" anchor="ctr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AutoShape 5"/>
              <p:cNvSpPr>
                <a:spLocks noChangeArrowheads="1"/>
              </p:cNvSpPr>
              <p:nvPr/>
            </p:nvSpPr>
            <p:spPr bwMode="auto">
              <a:xfrm>
                <a:off x="2291" y="2712"/>
                <a:ext cx="1166" cy="271"/>
              </a:xfrm>
              <a:prstGeom prst="roundRect">
                <a:avLst>
                  <a:gd name="adj" fmla="val 26028"/>
                </a:avLst>
              </a:prstGeom>
              <a:gradFill rotWithShape="1">
                <a:gsLst>
                  <a:gs pos="0">
                    <a:schemeClr val="tx1">
                      <a:alpha val="32001"/>
                    </a:scheme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en-GB" altLang="zh-CN">
                  <a:solidFill>
                    <a:srgbClr val="3F3F3F"/>
                  </a:solidFill>
                  <a:cs typeface="Arial" pitchFamily="34" charset="0"/>
                </a:endParaRPr>
              </a:p>
            </p:txBody>
          </p:sp>
          <p:sp>
            <p:nvSpPr>
              <p:cNvPr id="12" name="Oval 6"/>
              <p:cNvSpPr>
                <a:spLocks noChangeArrowheads="1"/>
              </p:cNvSpPr>
              <p:nvPr/>
            </p:nvSpPr>
            <p:spPr bwMode="auto">
              <a:xfrm>
                <a:off x="2059" y="2659"/>
                <a:ext cx="1638" cy="82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en-GB" altLang="zh-CN">
                  <a:solidFill>
                    <a:srgbClr val="3F3F3F"/>
                  </a:solidFill>
                  <a:cs typeface="Arial" pitchFamily="34" charset="0"/>
                </a:endParaRPr>
              </a:p>
            </p:txBody>
          </p:sp>
          <p:sp>
            <p:nvSpPr>
              <p:cNvPr id="13" name="Rounded Rectangle 26"/>
              <p:cNvSpPr/>
              <p:nvPr/>
            </p:nvSpPr>
            <p:spPr>
              <a:xfrm>
                <a:off x="2336" y="1763"/>
                <a:ext cx="1075" cy="83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alpha val="56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GB">
                  <a:solidFill>
                    <a:srgbClr val="3F3F3F"/>
                  </a:solidFill>
                  <a:cs typeface="Arial" charset="0"/>
                </a:endParaRPr>
              </a:p>
            </p:txBody>
          </p:sp>
          <p:sp>
            <p:nvSpPr>
              <p:cNvPr id="14" name="Rounded Rectangle 26"/>
              <p:cNvSpPr>
                <a:spLocks noChangeArrowheads="1"/>
              </p:cNvSpPr>
              <p:nvPr/>
            </p:nvSpPr>
            <p:spPr bwMode="auto">
              <a:xfrm rot="10800000">
                <a:off x="2336" y="2583"/>
                <a:ext cx="1073" cy="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alpha val="56000"/>
                    </a:scheme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/>
                <a:endParaRPr lang="en-GB" altLang="zh-CN">
                  <a:solidFill>
                    <a:srgbClr val="3F3F3F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5" name="Group 48"/>
            <p:cNvGrpSpPr>
              <a:grpSpLocks/>
            </p:cNvGrpSpPr>
            <p:nvPr/>
          </p:nvGrpSpPr>
          <p:grpSpPr bwMode="auto">
            <a:xfrm>
              <a:off x="1300163" y="1143000"/>
              <a:ext cx="2044700" cy="1558925"/>
              <a:chOff x="2059" y="1732"/>
              <a:chExt cx="1638" cy="1251"/>
            </a:xfrm>
          </p:grpSpPr>
          <p:sp>
            <p:nvSpPr>
              <p:cNvPr id="16" name="AutoShape 49"/>
              <p:cNvSpPr>
                <a:spLocks noChangeArrowheads="1"/>
              </p:cNvSpPr>
              <p:nvPr/>
            </p:nvSpPr>
            <p:spPr bwMode="auto">
              <a:xfrm>
                <a:off x="2274" y="1732"/>
                <a:ext cx="1196" cy="965"/>
              </a:xfrm>
              <a:prstGeom prst="roundRect">
                <a:avLst>
                  <a:gd name="adj" fmla="val 13574"/>
                </a:avLst>
              </a:prstGeom>
              <a:blipFill dpi="0" rotWithShape="0">
                <a:blip r:embed="rId3" cstate="print"/>
                <a:srcRect/>
                <a:stretch>
                  <a:fillRect b="-23938"/>
                </a:stretch>
              </a:blipFill>
              <a:ln w="9525" algn="ctr">
                <a:noFill/>
                <a:round/>
                <a:headEnd/>
                <a:tailEnd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 wrap="none" anchor="ctr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AutoShape 5"/>
              <p:cNvSpPr>
                <a:spLocks noChangeArrowheads="1"/>
              </p:cNvSpPr>
              <p:nvPr/>
            </p:nvSpPr>
            <p:spPr bwMode="auto">
              <a:xfrm>
                <a:off x="2291" y="2712"/>
                <a:ext cx="1166" cy="271"/>
              </a:xfrm>
              <a:prstGeom prst="roundRect">
                <a:avLst>
                  <a:gd name="adj" fmla="val 26028"/>
                </a:avLst>
              </a:prstGeom>
              <a:gradFill rotWithShape="1">
                <a:gsLst>
                  <a:gs pos="0">
                    <a:schemeClr val="tx1">
                      <a:alpha val="32001"/>
                    </a:scheme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en-GB" altLang="zh-CN">
                  <a:solidFill>
                    <a:srgbClr val="3F3F3F"/>
                  </a:solidFill>
                  <a:cs typeface="Arial" pitchFamily="34" charset="0"/>
                </a:endParaRPr>
              </a:p>
            </p:txBody>
          </p:sp>
          <p:sp>
            <p:nvSpPr>
              <p:cNvPr id="18" name="Oval 6"/>
              <p:cNvSpPr>
                <a:spLocks noChangeArrowheads="1"/>
              </p:cNvSpPr>
              <p:nvPr/>
            </p:nvSpPr>
            <p:spPr bwMode="auto">
              <a:xfrm>
                <a:off x="2059" y="2659"/>
                <a:ext cx="1638" cy="82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en-GB" altLang="zh-CN">
                  <a:solidFill>
                    <a:srgbClr val="3F3F3F"/>
                  </a:solidFill>
                  <a:cs typeface="Arial" pitchFamily="34" charset="0"/>
                </a:endParaRPr>
              </a:p>
            </p:txBody>
          </p:sp>
          <p:sp>
            <p:nvSpPr>
              <p:cNvPr id="19" name="Rounded Rectangle 26"/>
              <p:cNvSpPr/>
              <p:nvPr/>
            </p:nvSpPr>
            <p:spPr>
              <a:xfrm>
                <a:off x="2336" y="1763"/>
                <a:ext cx="1073" cy="83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alpha val="56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GB">
                  <a:solidFill>
                    <a:srgbClr val="3F3F3F"/>
                  </a:solidFill>
                  <a:cs typeface="Arial" charset="0"/>
                </a:endParaRPr>
              </a:p>
            </p:txBody>
          </p:sp>
          <p:sp>
            <p:nvSpPr>
              <p:cNvPr id="20" name="Rounded Rectangle 26"/>
              <p:cNvSpPr>
                <a:spLocks noChangeArrowheads="1"/>
              </p:cNvSpPr>
              <p:nvPr/>
            </p:nvSpPr>
            <p:spPr bwMode="auto">
              <a:xfrm rot="10800000">
                <a:off x="2336" y="2583"/>
                <a:ext cx="1073" cy="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alpha val="56000"/>
                    </a:scheme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/>
                <a:endParaRPr lang="en-GB" altLang="zh-CN">
                  <a:solidFill>
                    <a:srgbClr val="3F3F3F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21" name="Group 2"/>
            <p:cNvGrpSpPr>
              <a:grpSpLocks/>
            </p:cNvGrpSpPr>
            <p:nvPr/>
          </p:nvGrpSpPr>
          <p:grpSpPr bwMode="auto">
            <a:xfrm>
              <a:off x="2843213" y="1131888"/>
              <a:ext cx="2016125" cy="1608137"/>
              <a:chOff x="2059" y="1732"/>
              <a:chExt cx="1638" cy="1251"/>
            </a:xfrm>
          </p:grpSpPr>
          <p:sp>
            <p:nvSpPr>
              <p:cNvPr id="22" name="AutoShape 3"/>
              <p:cNvSpPr>
                <a:spLocks noChangeArrowheads="1"/>
              </p:cNvSpPr>
              <p:nvPr/>
            </p:nvSpPr>
            <p:spPr bwMode="auto">
              <a:xfrm>
                <a:off x="2274" y="1732"/>
                <a:ext cx="1196" cy="965"/>
              </a:xfrm>
              <a:prstGeom prst="roundRect">
                <a:avLst>
                  <a:gd name="adj" fmla="val 13574"/>
                </a:avLst>
              </a:prstGeom>
              <a:blipFill dpi="0" rotWithShape="0">
                <a:blip r:embed="rId4" cstate="print"/>
                <a:srcRect/>
                <a:stretch>
                  <a:fillRect b="-23938"/>
                </a:stretch>
              </a:blipFill>
              <a:ln w="9525" algn="ctr">
                <a:noFill/>
                <a:round/>
                <a:headEnd/>
                <a:tailEnd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 wrap="none" anchor="ctr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AutoShape 5"/>
              <p:cNvSpPr>
                <a:spLocks noChangeArrowheads="1"/>
              </p:cNvSpPr>
              <p:nvPr/>
            </p:nvSpPr>
            <p:spPr bwMode="auto">
              <a:xfrm>
                <a:off x="2291" y="2712"/>
                <a:ext cx="1166" cy="271"/>
              </a:xfrm>
              <a:prstGeom prst="roundRect">
                <a:avLst>
                  <a:gd name="adj" fmla="val 26028"/>
                </a:avLst>
              </a:prstGeom>
              <a:gradFill rotWithShape="1">
                <a:gsLst>
                  <a:gs pos="0">
                    <a:schemeClr val="tx1">
                      <a:alpha val="32001"/>
                    </a:scheme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en-GB" altLang="zh-CN">
                  <a:solidFill>
                    <a:srgbClr val="3F3F3F"/>
                  </a:solidFill>
                  <a:cs typeface="Arial" pitchFamily="34" charset="0"/>
                </a:endParaRPr>
              </a:p>
            </p:txBody>
          </p:sp>
          <p:sp>
            <p:nvSpPr>
              <p:cNvPr id="24" name="Oval 6"/>
              <p:cNvSpPr>
                <a:spLocks noChangeArrowheads="1"/>
              </p:cNvSpPr>
              <p:nvPr/>
            </p:nvSpPr>
            <p:spPr bwMode="auto">
              <a:xfrm>
                <a:off x="2059" y="2659"/>
                <a:ext cx="1638" cy="82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en-GB" altLang="zh-CN">
                  <a:solidFill>
                    <a:srgbClr val="3F3F3F"/>
                  </a:solidFill>
                  <a:cs typeface="Arial" pitchFamily="34" charset="0"/>
                </a:endParaRPr>
              </a:p>
            </p:txBody>
          </p:sp>
          <p:sp>
            <p:nvSpPr>
              <p:cNvPr id="25" name="Rounded Rectangle 26"/>
              <p:cNvSpPr/>
              <p:nvPr/>
            </p:nvSpPr>
            <p:spPr>
              <a:xfrm>
                <a:off x="2336" y="1763"/>
                <a:ext cx="1073" cy="83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alpha val="56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GB">
                  <a:solidFill>
                    <a:srgbClr val="3F3F3F"/>
                  </a:solidFill>
                  <a:cs typeface="Arial" charset="0"/>
                </a:endParaRPr>
              </a:p>
            </p:txBody>
          </p:sp>
          <p:sp>
            <p:nvSpPr>
              <p:cNvPr id="26" name="Rounded Rectangle 26"/>
              <p:cNvSpPr>
                <a:spLocks noChangeArrowheads="1"/>
              </p:cNvSpPr>
              <p:nvPr/>
            </p:nvSpPr>
            <p:spPr bwMode="auto">
              <a:xfrm rot="10800000">
                <a:off x="2336" y="2583"/>
                <a:ext cx="1073" cy="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alpha val="56000"/>
                    </a:scheme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/>
                <a:endParaRPr lang="en-GB" altLang="zh-CN">
                  <a:solidFill>
                    <a:srgbClr val="3F3F3F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27" name="Group 51"/>
            <p:cNvGrpSpPr>
              <a:grpSpLocks/>
            </p:cNvGrpSpPr>
            <p:nvPr/>
          </p:nvGrpSpPr>
          <p:grpSpPr bwMode="auto">
            <a:xfrm>
              <a:off x="4356100" y="1131888"/>
              <a:ext cx="2016125" cy="1608137"/>
              <a:chOff x="2059" y="1732"/>
              <a:chExt cx="1638" cy="1251"/>
            </a:xfrm>
          </p:grpSpPr>
          <p:sp>
            <p:nvSpPr>
              <p:cNvPr id="28" name="AutoShape 52"/>
              <p:cNvSpPr>
                <a:spLocks noChangeArrowheads="1"/>
              </p:cNvSpPr>
              <p:nvPr/>
            </p:nvSpPr>
            <p:spPr bwMode="auto">
              <a:xfrm>
                <a:off x="2274" y="1732"/>
                <a:ext cx="1196" cy="965"/>
              </a:xfrm>
              <a:prstGeom prst="roundRect">
                <a:avLst>
                  <a:gd name="adj" fmla="val 13574"/>
                </a:avLst>
              </a:prstGeom>
              <a:blipFill dpi="0" rotWithShape="0">
                <a:blip r:embed="rId5" cstate="print"/>
                <a:srcRect/>
                <a:stretch>
                  <a:fillRect b="-23938"/>
                </a:stretch>
              </a:blipFill>
              <a:ln w="9525" algn="ctr">
                <a:noFill/>
                <a:round/>
                <a:headEnd/>
                <a:tailEnd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 wrap="none" anchor="ctr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AutoShape 5"/>
              <p:cNvSpPr>
                <a:spLocks noChangeArrowheads="1"/>
              </p:cNvSpPr>
              <p:nvPr/>
            </p:nvSpPr>
            <p:spPr bwMode="auto">
              <a:xfrm>
                <a:off x="2291" y="2712"/>
                <a:ext cx="1166" cy="271"/>
              </a:xfrm>
              <a:prstGeom prst="roundRect">
                <a:avLst>
                  <a:gd name="adj" fmla="val 26028"/>
                </a:avLst>
              </a:prstGeom>
              <a:gradFill rotWithShape="1">
                <a:gsLst>
                  <a:gs pos="0">
                    <a:schemeClr val="tx1">
                      <a:alpha val="32001"/>
                    </a:scheme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en-GB" altLang="zh-CN">
                  <a:solidFill>
                    <a:srgbClr val="3F3F3F"/>
                  </a:solidFill>
                  <a:cs typeface="Arial" pitchFamily="34" charset="0"/>
                </a:endParaRPr>
              </a:p>
            </p:txBody>
          </p:sp>
          <p:sp>
            <p:nvSpPr>
              <p:cNvPr id="30" name="Oval 6"/>
              <p:cNvSpPr>
                <a:spLocks noChangeArrowheads="1"/>
              </p:cNvSpPr>
              <p:nvPr/>
            </p:nvSpPr>
            <p:spPr bwMode="auto">
              <a:xfrm>
                <a:off x="2059" y="2659"/>
                <a:ext cx="1638" cy="82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en-GB" altLang="zh-CN">
                  <a:solidFill>
                    <a:srgbClr val="3F3F3F"/>
                  </a:solidFill>
                  <a:cs typeface="Arial" pitchFamily="34" charset="0"/>
                </a:endParaRPr>
              </a:p>
            </p:txBody>
          </p:sp>
          <p:sp>
            <p:nvSpPr>
              <p:cNvPr id="31" name="Rounded Rectangle 26"/>
              <p:cNvSpPr/>
              <p:nvPr/>
            </p:nvSpPr>
            <p:spPr>
              <a:xfrm>
                <a:off x="2336" y="1762"/>
                <a:ext cx="1073" cy="8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alpha val="56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GB">
                  <a:solidFill>
                    <a:srgbClr val="3F3F3F"/>
                  </a:solidFill>
                  <a:cs typeface="Arial" charset="0"/>
                </a:endParaRPr>
              </a:p>
            </p:txBody>
          </p:sp>
          <p:sp>
            <p:nvSpPr>
              <p:cNvPr id="32" name="Rounded Rectangle 26"/>
              <p:cNvSpPr>
                <a:spLocks noChangeArrowheads="1"/>
              </p:cNvSpPr>
              <p:nvPr/>
            </p:nvSpPr>
            <p:spPr bwMode="auto">
              <a:xfrm rot="10800000">
                <a:off x="2336" y="2583"/>
                <a:ext cx="1073" cy="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alpha val="56000"/>
                    </a:scheme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/>
                <a:endParaRPr lang="en-GB" altLang="zh-CN">
                  <a:solidFill>
                    <a:srgbClr val="3F3F3F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33" name="Group 8"/>
            <p:cNvGrpSpPr>
              <a:grpSpLocks/>
            </p:cNvGrpSpPr>
            <p:nvPr/>
          </p:nvGrpSpPr>
          <p:grpSpPr bwMode="auto">
            <a:xfrm>
              <a:off x="5795963" y="1109663"/>
              <a:ext cx="2160587" cy="1663700"/>
              <a:chOff x="2059" y="1732"/>
              <a:chExt cx="1638" cy="1251"/>
            </a:xfrm>
          </p:grpSpPr>
          <p:sp>
            <p:nvSpPr>
              <p:cNvPr id="34" name="AutoShape 9"/>
              <p:cNvSpPr>
                <a:spLocks noChangeArrowheads="1"/>
              </p:cNvSpPr>
              <p:nvPr/>
            </p:nvSpPr>
            <p:spPr bwMode="auto">
              <a:xfrm>
                <a:off x="2274" y="1732"/>
                <a:ext cx="1196" cy="965"/>
              </a:xfrm>
              <a:prstGeom prst="roundRect">
                <a:avLst>
                  <a:gd name="adj" fmla="val 13574"/>
                </a:avLst>
              </a:prstGeom>
              <a:blipFill dpi="0" rotWithShape="0">
                <a:blip r:embed="rId6" cstate="print"/>
                <a:srcRect/>
                <a:stretch>
                  <a:fillRect b="-23938"/>
                </a:stretch>
              </a:blipFill>
              <a:ln w="9525" algn="ctr">
                <a:noFill/>
                <a:round/>
                <a:headEnd/>
                <a:tailEnd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 wrap="none" anchor="ctr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AutoShape 5"/>
              <p:cNvSpPr>
                <a:spLocks noChangeArrowheads="1"/>
              </p:cNvSpPr>
              <p:nvPr/>
            </p:nvSpPr>
            <p:spPr bwMode="auto">
              <a:xfrm>
                <a:off x="2291" y="2712"/>
                <a:ext cx="1166" cy="271"/>
              </a:xfrm>
              <a:prstGeom prst="roundRect">
                <a:avLst>
                  <a:gd name="adj" fmla="val 26028"/>
                </a:avLst>
              </a:prstGeom>
              <a:gradFill rotWithShape="1">
                <a:gsLst>
                  <a:gs pos="0">
                    <a:schemeClr val="tx1">
                      <a:alpha val="32001"/>
                    </a:scheme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en-GB" altLang="zh-CN">
                  <a:solidFill>
                    <a:srgbClr val="3F3F3F"/>
                  </a:solidFill>
                  <a:cs typeface="Arial" pitchFamily="34" charset="0"/>
                </a:endParaRPr>
              </a:p>
            </p:txBody>
          </p:sp>
          <p:sp>
            <p:nvSpPr>
              <p:cNvPr id="36" name="Oval 6"/>
              <p:cNvSpPr>
                <a:spLocks noChangeArrowheads="1"/>
              </p:cNvSpPr>
              <p:nvPr/>
            </p:nvSpPr>
            <p:spPr bwMode="auto">
              <a:xfrm>
                <a:off x="2059" y="2659"/>
                <a:ext cx="1638" cy="82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en-GB" altLang="zh-CN">
                  <a:solidFill>
                    <a:srgbClr val="3F3F3F"/>
                  </a:solidFill>
                  <a:cs typeface="Arial" pitchFamily="34" charset="0"/>
                </a:endParaRPr>
              </a:p>
            </p:txBody>
          </p:sp>
          <p:sp>
            <p:nvSpPr>
              <p:cNvPr id="37" name="Rounded Rectangle 26"/>
              <p:cNvSpPr/>
              <p:nvPr/>
            </p:nvSpPr>
            <p:spPr>
              <a:xfrm>
                <a:off x="2336" y="1763"/>
                <a:ext cx="1075" cy="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alpha val="56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GB">
                  <a:solidFill>
                    <a:srgbClr val="3F3F3F"/>
                  </a:solidFill>
                  <a:cs typeface="Arial" charset="0"/>
                </a:endParaRPr>
              </a:p>
            </p:txBody>
          </p:sp>
          <p:sp>
            <p:nvSpPr>
              <p:cNvPr id="38" name="Rounded Rectangle 26"/>
              <p:cNvSpPr>
                <a:spLocks noChangeArrowheads="1"/>
              </p:cNvSpPr>
              <p:nvPr/>
            </p:nvSpPr>
            <p:spPr bwMode="auto">
              <a:xfrm rot="10800000">
                <a:off x="2336" y="2583"/>
                <a:ext cx="1073" cy="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alpha val="56000"/>
                    </a:scheme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/>
                <a:endParaRPr lang="en-GB" altLang="zh-CN">
                  <a:solidFill>
                    <a:srgbClr val="3F3F3F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39" name="Group 57"/>
            <p:cNvGrpSpPr>
              <a:grpSpLocks/>
            </p:cNvGrpSpPr>
            <p:nvPr/>
          </p:nvGrpSpPr>
          <p:grpSpPr bwMode="auto">
            <a:xfrm>
              <a:off x="7423150" y="1117600"/>
              <a:ext cx="1943100" cy="1663700"/>
              <a:chOff x="2059" y="1732"/>
              <a:chExt cx="1638" cy="1251"/>
            </a:xfrm>
          </p:grpSpPr>
          <p:sp>
            <p:nvSpPr>
              <p:cNvPr id="40" name="AutoShape 58"/>
              <p:cNvSpPr>
                <a:spLocks noChangeArrowheads="1"/>
              </p:cNvSpPr>
              <p:nvPr/>
            </p:nvSpPr>
            <p:spPr bwMode="auto">
              <a:xfrm>
                <a:off x="2274" y="1732"/>
                <a:ext cx="1196" cy="965"/>
              </a:xfrm>
              <a:prstGeom prst="roundRect">
                <a:avLst>
                  <a:gd name="adj" fmla="val 13574"/>
                </a:avLst>
              </a:prstGeom>
              <a:blipFill dpi="0" rotWithShape="0">
                <a:blip r:embed="rId7" cstate="print"/>
                <a:srcRect/>
                <a:stretch>
                  <a:fillRect b="-23938"/>
                </a:stretch>
              </a:blipFill>
              <a:ln w="9525" algn="ctr">
                <a:noFill/>
                <a:round/>
                <a:headEnd/>
                <a:tailEnd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 wrap="none" anchor="ctr"/>
              <a:lstStyle/>
              <a:p>
                <a:pPr algn="ctr">
                  <a:defRPr/>
                </a:pPr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AutoShape 5"/>
              <p:cNvSpPr>
                <a:spLocks noChangeArrowheads="1"/>
              </p:cNvSpPr>
              <p:nvPr/>
            </p:nvSpPr>
            <p:spPr bwMode="auto">
              <a:xfrm>
                <a:off x="2291" y="2712"/>
                <a:ext cx="1166" cy="271"/>
              </a:xfrm>
              <a:prstGeom prst="roundRect">
                <a:avLst>
                  <a:gd name="adj" fmla="val 26028"/>
                </a:avLst>
              </a:prstGeom>
              <a:gradFill rotWithShape="1">
                <a:gsLst>
                  <a:gs pos="0">
                    <a:schemeClr val="tx1">
                      <a:alpha val="32001"/>
                    </a:scheme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en-GB" altLang="zh-CN">
                  <a:solidFill>
                    <a:srgbClr val="3F3F3F"/>
                  </a:solidFill>
                  <a:cs typeface="Arial" pitchFamily="34" charset="0"/>
                </a:endParaRPr>
              </a:p>
            </p:txBody>
          </p:sp>
          <p:sp>
            <p:nvSpPr>
              <p:cNvPr id="42" name="Oval 6"/>
              <p:cNvSpPr>
                <a:spLocks noChangeArrowheads="1"/>
              </p:cNvSpPr>
              <p:nvPr/>
            </p:nvSpPr>
            <p:spPr bwMode="auto">
              <a:xfrm>
                <a:off x="2059" y="2659"/>
                <a:ext cx="1638" cy="82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en-GB" altLang="zh-CN">
                  <a:solidFill>
                    <a:srgbClr val="3F3F3F"/>
                  </a:solidFill>
                  <a:cs typeface="Arial" pitchFamily="34" charset="0"/>
                </a:endParaRPr>
              </a:p>
            </p:txBody>
          </p:sp>
          <p:sp>
            <p:nvSpPr>
              <p:cNvPr id="43" name="Rounded Rectangle 26"/>
              <p:cNvSpPr/>
              <p:nvPr/>
            </p:nvSpPr>
            <p:spPr>
              <a:xfrm>
                <a:off x="2336" y="1762"/>
                <a:ext cx="1072" cy="82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alpha val="56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GB">
                  <a:solidFill>
                    <a:srgbClr val="3F3F3F"/>
                  </a:solidFill>
                  <a:cs typeface="Arial" charset="0"/>
                </a:endParaRPr>
              </a:p>
            </p:txBody>
          </p:sp>
          <p:sp>
            <p:nvSpPr>
              <p:cNvPr id="44" name="Rounded Rectangle 26"/>
              <p:cNvSpPr>
                <a:spLocks noChangeArrowheads="1"/>
              </p:cNvSpPr>
              <p:nvPr/>
            </p:nvSpPr>
            <p:spPr bwMode="auto">
              <a:xfrm rot="10800000">
                <a:off x="2336" y="2583"/>
                <a:ext cx="1073" cy="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alpha val="56000"/>
                    </a:scheme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/>
                <a:endParaRPr lang="en-GB" altLang="zh-CN">
                  <a:solidFill>
                    <a:srgbClr val="3F3F3F"/>
                  </a:solidFill>
                  <a:cs typeface="Arial" pitchFamily="34" charset="0"/>
                </a:endParaRPr>
              </a:p>
            </p:txBody>
          </p:sp>
        </p:grpSp>
      </p:grpSp>
      <p:graphicFrame>
        <p:nvGraphicFramePr>
          <p:cNvPr id="45" name="图示 44"/>
          <p:cNvGraphicFramePr/>
          <p:nvPr/>
        </p:nvGraphicFramePr>
        <p:xfrm>
          <a:off x="609600" y="1752600"/>
          <a:ext cx="80772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xmlns="" val="261077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B008A837-46DF-455C-9E82-CCB6A40BFD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>
                                            <p:graphicEl>
                                              <a:dgm id="{B008A837-46DF-455C-9E82-CCB6A40BFD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D92E6D48-E857-4B47-8D17-439FBC0C2E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>
                                            <p:graphicEl>
                                              <a:dgm id="{D92E6D48-E857-4B47-8D17-439FBC0C2E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0B6AFE44-BF37-4925-9230-3FDEBB69A4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5">
                                            <p:graphicEl>
                                              <a:dgm id="{0B6AFE44-BF37-4925-9230-3FDEBB69A4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5CAB1408-4609-4EF8-95A1-FAAA79BB6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5">
                                            <p:graphicEl>
                                              <a:dgm id="{5CAB1408-4609-4EF8-95A1-FAAA79BB6C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FB14A5CC-3D6D-48BF-99D6-CA307110F4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5">
                                            <p:graphicEl>
                                              <a:dgm id="{FB14A5CC-3D6D-48BF-99D6-CA307110F4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F3BD3173-9332-475D-8299-96003749FF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5">
                                            <p:graphicEl>
                                              <a:dgm id="{F3BD3173-9332-475D-8299-96003749FF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BB41B38B-5E17-4FD8-A681-04001EDFA5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5">
                                            <p:graphicEl>
                                              <a:dgm id="{BB41B38B-5E17-4FD8-A681-04001EDFA5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87C49291-35D3-47CC-86E5-AE53D5296B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5">
                                            <p:graphicEl>
                                              <a:dgm id="{87C49291-35D3-47CC-86E5-AE53D5296B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706EDFCF-F99B-4CA0-A18A-A996E4EA32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5">
                                            <p:graphicEl>
                                              <a:dgm id="{706EDFCF-F99B-4CA0-A18A-A996E4EA32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3E1824F8-AA64-4F64-AFC5-29A526B7E4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5">
                                            <p:graphicEl>
                                              <a:dgm id="{3E1824F8-AA64-4F64-AFC5-29A526B7E4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1CDE5AF9-33F6-46F0-9A6B-AE7269210B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5">
                                            <p:graphicEl>
                                              <a:dgm id="{1CDE5AF9-33F6-46F0-9A6B-AE7269210B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5" grpId="0" uiExpand="1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590800" y="1173540"/>
            <a:ext cx="3048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zh-CN" altLang="en-US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彩云" pitchFamily="2" charset="-122"/>
                <a:ea typeface="华文彩云" pitchFamily="2" charset="-122"/>
              </a:rPr>
              <a:t>组建团队        </a:t>
            </a:r>
            <a:endParaRPr lang="zh-CN" altLang="en-US" sz="54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47800" y="2590800"/>
            <a:ext cx="5105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组名：</a:t>
            </a:r>
            <a:endParaRPr lang="en-US" altLang="zh-CN" sz="3200" dirty="0" smtClean="0">
              <a:latin typeface="+mn-ea"/>
              <a:ea typeface="+mn-ea"/>
            </a:endParaRPr>
          </a:p>
          <a:p>
            <a:endParaRPr lang="en-US" altLang="zh-CN" sz="3200" dirty="0" smtClean="0">
              <a:latin typeface="+mn-ea"/>
              <a:ea typeface="+mn-ea"/>
            </a:endParaRPr>
          </a:p>
          <a:p>
            <a:r>
              <a:rPr lang="zh-CN" altLang="en-US" sz="3200" dirty="0" smtClean="0">
                <a:latin typeface="+mn-ea"/>
                <a:ea typeface="+mn-ea"/>
              </a:rPr>
              <a:t>口号：</a:t>
            </a:r>
            <a:endParaRPr lang="zh-CN" altLang="en-US" sz="3200" dirty="0">
              <a:latin typeface="+mn-ea"/>
              <a:ea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819400" y="3124200"/>
            <a:ext cx="441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819400" y="4114800"/>
            <a:ext cx="4419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28600" y="120650"/>
            <a:ext cx="23272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经营任务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43200" y="5410200"/>
            <a:ext cx="259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+mn-ea"/>
                <a:ea typeface="+mn-ea"/>
              </a:rPr>
              <a:t>10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  <a:ea typeface="+mn-ea"/>
              </a:rPr>
              <a:t>分钟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4109172"/>
            <a:ext cx="3810000" cy="25869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2"/>
          <p:cNvSpPr>
            <a:spLocks noChangeArrowheads="1"/>
          </p:cNvSpPr>
          <p:nvPr/>
        </p:nvSpPr>
        <p:spPr bwMode="auto">
          <a:xfrm>
            <a:off x="73025" y="83185"/>
            <a:ext cx="686117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3" tIns="40067" rIns="80133" bIns="40067"/>
          <a:lstStyle/>
          <a:p>
            <a:pPr>
              <a:defRPr/>
            </a:pP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营销经营流程</a:t>
            </a:r>
            <a:endParaRPr lang="zh-CN" altLang="en-US" sz="3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447800" y="2800542"/>
            <a:ext cx="174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b="1" dirty="0"/>
          </a:p>
        </p:txBody>
      </p:sp>
      <p:sp>
        <p:nvSpPr>
          <p:cNvPr id="67" name="下箭头 66"/>
          <p:cNvSpPr/>
          <p:nvPr/>
        </p:nvSpPr>
        <p:spPr>
          <a:xfrm>
            <a:off x="1066800" y="2339938"/>
            <a:ext cx="407862" cy="708062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8" name="下箭头 67"/>
          <p:cNvSpPr/>
          <p:nvPr/>
        </p:nvSpPr>
        <p:spPr>
          <a:xfrm rot="5400000">
            <a:off x="2510036" y="1214636"/>
            <a:ext cx="313928" cy="457200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69" name="组合 57"/>
          <p:cNvGrpSpPr/>
          <p:nvPr/>
        </p:nvGrpSpPr>
        <p:grpSpPr>
          <a:xfrm>
            <a:off x="533400" y="1127352"/>
            <a:ext cx="1726617" cy="1158647"/>
            <a:chOff x="533400" y="914400"/>
            <a:chExt cx="1828800" cy="1371600"/>
          </a:xfrm>
        </p:grpSpPr>
        <p:sp>
          <p:nvSpPr>
            <p:cNvPr id="70" name="圆角矩形 69"/>
            <p:cNvSpPr/>
            <p:nvPr/>
          </p:nvSpPr>
          <p:spPr>
            <a:xfrm>
              <a:off x="533400" y="914400"/>
              <a:ext cx="1828800" cy="9144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/>
                <a:t>营销规划</a:t>
              </a:r>
              <a:endParaRPr lang="en-US" altLang="zh-CN" b="1" dirty="0" smtClean="0"/>
            </a:p>
            <a:p>
              <a:pPr algn="ctr"/>
              <a:r>
                <a:rPr lang="zh-CN" altLang="en-US" b="1" dirty="0" smtClean="0"/>
                <a:t>（</a:t>
              </a:r>
              <a:r>
                <a:rPr lang="en-US" altLang="zh-CN" b="1" dirty="0" smtClean="0"/>
                <a:t>STP</a:t>
              </a:r>
              <a:r>
                <a:rPr lang="zh-CN" altLang="en-US" b="1" dirty="0" smtClean="0"/>
                <a:t>）</a:t>
              </a:r>
              <a:endParaRPr lang="zh-CN" altLang="en-US" b="1" dirty="0"/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856238" y="1905000"/>
              <a:ext cx="1219199" cy="38100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/>
                <a:t>营销总监</a:t>
              </a:r>
              <a:endParaRPr lang="zh-CN" altLang="en-US" sz="1600" dirty="0"/>
            </a:p>
          </p:txBody>
        </p:sp>
      </p:grpSp>
      <p:sp>
        <p:nvSpPr>
          <p:cNvPr id="72" name="下箭头 71"/>
          <p:cNvSpPr/>
          <p:nvPr/>
        </p:nvSpPr>
        <p:spPr>
          <a:xfrm>
            <a:off x="1116138" y="4625938"/>
            <a:ext cx="407862" cy="708062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73" name="组合 58"/>
          <p:cNvGrpSpPr/>
          <p:nvPr/>
        </p:nvGrpSpPr>
        <p:grpSpPr>
          <a:xfrm>
            <a:off x="381000" y="3124200"/>
            <a:ext cx="1905000" cy="1298482"/>
            <a:chOff x="533400" y="3048000"/>
            <a:chExt cx="2017740" cy="1537136"/>
          </a:xfrm>
        </p:grpSpPr>
        <p:grpSp>
          <p:nvGrpSpPr>
            <p:cNvPr id="77" name="组合 46"/>
            <p:cNvGrpSpPr/>
            <p:nvPr/>
          </p:nvGrpSpPr>
          <p:grpSpPr>
            <a:xfrm>
              <a:off x="533400" y="3048000"/>
              <a:ext cx="2017740" cy="1066800"/>
              <a:chOff x="533400" y="3048000"/>
              <a:chExt cx="2017740" cy="1066800"/>
            </a:xfrm>
          </p:grpSpPr>
          <p:sp>
            <p:nvSpPr>
              <p:cNvPr id="79" name="圆角矩形 78"/>
              <p:cNvSpPr/>
              <p:nvPr/>
            </p:nvSpPr>
            <p:spPr>
              <a:xfrm>
                <a:off x="533400" y="3048000"/>
                <a:ext cx="2017740" cy="1066800"/>
              </a:xfrm>
              <a:prstGeom prst="roundRect">
                <a:avLst/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/>
                  <a:t>渠道建设</a:t>
                </a:r>
                <a:endParaRPr lang="en-US" altLang="zh-CN" b="1" dirty="0" smtClean="0"/>
              </a:p>
              <a:p>
                <a:pPr algn="ctr"/>
                <a:endParaRPr lang="en-US" altLang="zh-CN" b="1" dirty="0" smtClean="0"/>
              </a:p>
              <a:p>
                <a:pPr algn="ctr"/>
                <a:r>
                  <a:rPr lang="zh-CN" altLang="en-US" b="1" dirty="0" smtClean="0"/>
                  <a:t>直营店  加盟店</a:t>
                </a:r>
                <a:endParaRPr lang="zh-CN" altLang="en-US" b="1" dirty="0"/>
              </a:p>
            </p:txBody>
          </p:sp>
          <p:cxnSp>
            <p:nvCxnSpPr>
              <p:cNvPr id="80" name="直接连接符 79"/>
              <p:cNvCxnSpPr>
                <a:stCxn id="79" idx="1"/>
              </p:cNvCxnSpPr>
              <p:nvPr/>
            </p:nvCxnSpPr>
            <p:spPr>
              <a:xfrm rot="10800000" flipH="1">
                <a:off x="533400" y="3581400"/>
                <a:ext cx="1828799" cy="188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 rot="5400000">
                <a:off x="1304722" y="3838902"/>
                <a:ext cx="456406" cy="79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圆角矩形 77"/>
            <p:cNvSpPr/>
            <p:nvPr/>
          </p:nvSpPr>
          <p:spPr>
            <a:xfrm>
              <a:off x="856238" y="4204136"/>
              <a:ext cx="1219199" cy="381000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/>
                <a:t>渠道经理</a:t>
              </a:r>
              <a:endParaRPr lang="zh-CN" altLang="en-US" sz="1600" dirty="0"/>
            </a:p>
          </p:txBody>
        </p:sp>
      </p:grpSp>
      <p:grpSp>
        <p:nvGrpSpPr>
          <p:cNvPr id="82" name="组合 59"/>
          <p:cNvGrpSpPr/>
          <p:nvPr/>
        </p:nvGrpSpPr>
        <p:grpSpPr>
          <a:xfrm>
            <a:off x="533400" y="5359180"/>
            <a:ext cx="3373923" cy="1133585"/>
            <a:chOff x="533400" y="5150834"/>
            <a:chExt cx="3573600" cy="1341932"/>
          </a:xfrm>
        </p:grpSpPr>
        <p:sp>
          <p:nvSpPr>
            <p:cNvPr id="83" name="圆角矩形 82"/>
            <p:cNvSpPr/>
            <p:nvPr/>
          </p:nvSpPr>
          <p:spPr>
            <a:xfrm>
              <a:off x="533400" y="5257800"/>
              <a:ext cx="1371600" cy="762000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/>
                <a:t>市场传播市场推广</a:t>
              </a:r>
              <a:endParaRPr lang="zh-CN" altLang="en-US" b="1" dirty="0"/>
            </a:p>
          </p:txBody>
        </p:sp>
        <p:sp>
          <p:nvSpPr>
            <p:cNvPr id="84" name="左大括号 83"/>
            <p:cNvSpPr/>
            <p:nvPr/>
          </p:nvSpPr>
          <p:spPr>
            <a:xfrm>
              <a:off x="2133600" y="5181600"/>
              <a:ext cx="304800" cy="1295400"/>
            </a:xfrm>
            <a:prstGeom prst="leftBrac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2667000" y="5150834"/>
              <a:ext cx="1440000" cy="396000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/>
                <a:t>销售工具</a:t>
              </a:r>
            </a:p>
          </p:txBody>
        </p:sp>
        <p:sp>
          <p:nvSpPr>
            <p:cNvPr id="86" name="圆角矩形 85"/>
            <p:cNvSpPr/>
            <p:nvPr/>
          </p:nvSpPr>
          <p:spPr>
            <a:xfrm>
              <a:off x="2667000" y="5623800"/>
              <a:ext cx="1440000" cy="396000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/>
                <a:t>品牌传播</a:t>
              </a:r>
            </a:p>
          </p:txBody>
        </p:sp>
        <p:sp>
          <p:nvSpPr>
            <p:cNvPr id="87" name="圆角矩形 86"/>
            <p:cNvSpPr/>
            <p:nvPr/>
          </p:nvSpPr>
          <p:spPr>
            <a:xfrm>
              <a:off x="2667000" y="6096000"/>
              <a:ext cx="1440000" cy="396000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/>
                <a:t>市场活动</a:t>
              </a:r>
            </a:p>
          </p:txBody>
        </p:sp>
        <p:sp>
          <p:nvSpPr>
            <p:cNvPr id="88" name="圆角矩形 87"/>
            <p:cNvSpPr/>
            <p:nvPr/>
          </p:nvSpPr>
          <p:spPr>
            <a:xfrm>
              <a:off x="614110" y="6111766"/>
              <a:ext cx="1219199" cy="381000"/>
            </a:xfrm>
            <a:prstGeom prst="round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/>
                <a:t>市场经理</a:t>
              </a:r>
              <a:endParaRPr lang="zh-CN" altLang="en-US" dirty="0"/>
            </a:p>
          </p:txBody>
        </p:sp>
      </p:grpSp>
      <p:sp>
        <p:nvSpPr>
          <p:cNvPr id="89" name="下箭头 88"/>
          <p:cNvSpPr/>
          <p:nvPr/>
        </p:nvSpPr>
        <p:spPr>
          <a:xfrm rot="16200000" flipH="1">
            <a:off x="4572000" y="5334000"/>
            <a:ext cx="381000" cy="1295400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90" name="组合 60"/>
          <p:cNvGrpSpPr/>
          <p:nvPr/>
        </p:nvGrpSpPr>
        <p:grpSpPr>
          <a:xfrm>
            <a:off x="5574658" y="5669076"/>
            <a:ext cx="2733807" cy="579324"/>
            <a:chOff x="5029200" y="5410200"/>
            <a:chExt cx="2895600" cy="685800"/>
          </a:xfrm>
        </p:grpSpPr>
        <p:sp>
          <p:nvSpPr>
            <p:cNvPr id="91" name="圆角矩形 90"/>
            <p:cNvSpPr/>
            <p:nvPr/>
          </p:nvSpPr>
          <p:spPr>
            <a:xfrm>
              <a:off x="5029200" y="5410200"/>
              <a:ext cx="1524000" cy="685800"/>
            </a:xfrm>
            <a:prstGeom prst="round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/>
                <a:t>销售业绩</a:t>
              </a:r>
              <a:endParaRPr lang="en-US" altLang="zh-CN" b="1" dirty="0" smtClean="0"/>
            </a:p>
            <a:p>
              <a:pPr algn="ctr"/>
              <a:r>
                <a:rPr lang="zh-CN" altLang="en-US" b="1" dirty="0" smtClean="0"/>
                <a:t>销售费用</a:t>
              </a:r>
              <a:endParaRPr lang="zh-CN" altLang="en-US" b="1" dirty="0"/>
            </a:p>
          </p:txBody>
        </p:sp>
        <p:sp>
          <p:nvSpPr>
            <p:cNvPr id="92" name="圆角矩形 91"/>
            <p:cNvSpPr/>
            <p:nvPr/>
          </p:nvSpPr>
          <p:spPr>
            <a:xfrm>
              <a:off x="6705600" y="5715000"/>
              <a:ext cx="1219200" cy="381000"/>
            </a:xfrm>
            <a:prstGeom prst="round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/>
                <a:t>销售经理</a:t>
              </a:r>
              <a:endParaRPr lang="zh-CN" altLang="en-US" sz="1600" dirty="0"/>
            </a:p>
          </p:txBody>
        </p:sp>
      </p:grpSp>
      <p:sp>
        <p:nvSpPr>
          <p:cNvPr id="93" name="下箭头 92"/>
          <p:cNvSpPr/>
          <p:nvPr/>
        </p:nvSpPr>
        <p:spPr>
          <a:xfrm rot="10800000" flipH="1">
            <a:off x="6096001" y="5257799"/>
            <a:ext cx="407862" cy="304799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4" name="下箭头 93"/>
          <p:cNvSpPr/>
          <p:nvPr/>
        </p:nvSpPr>
        <p:spPr>
          <a:xfrm rot="10800000" flipH="1">
            <a:off x="6019801" y="3501045"/>
            <a:ext cx="407862" cy="461355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5" name="下箭头 94"/>
          <p:cNvSpPr/>
          <p:nvPr/>
        </p:nvSpPr>
        <p:spPr>
          <a:xfrm rot="10800000" flipH="1">
            <a:off x="6019800" y="2205645"/>
            <a:ext cx="407862" cy="461355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96" name="组合 63"/>
          <p:cNvGrpSpPr/>
          <p:nvPr/>
        </p:nvGrpSpPr>
        <p:grpSpPr>
          <a:xfrm>
            <a:off x="5537224" y="1066800"/>
            <a:ext cx="3230041" cy="1158000"/>
            <a:chOff x="5029200" y="777766"/>
            <a:chExt cx="3421200" cy="1370834"/>
          </a:xfrm>
        </p:grpSpPr>
        <p:sp>
          <p:nvSpPr>
            <p:cNvPr id="97" name="圆角矩形 96"/>
            <p:cNvSpPr/>
            <p:nvPr/>
          </p:nvSpPr>
          <p:spPr>
            <a:xfrm>
              <a:off x="5029200" y="914400"/>
              <a:ext cx="1447800" cy="6858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/>
                <a:t>服务经营</a:t>
              </a:r>
              <a:endParaRPr lang="zh-CN" altLang="en-US" b="1" dirty="0"/>
            </a:p>
          </p:txBody>
        </p:sp>
        <p:sp>
          <p:nvSpPr>
            <p:cNvPr id="98" name="左大括号 97"/>
            <p:cNvSpPr/>
            <p:nvPr/>
          </p:nvSpPr>
          <p:spPr>
            <a:xfrm>
              <a:off x="6553200" y="822434"/>
              <a:ext cx="381000" cy="1295400"/>
            </a:xfrm>
            <a:prstGeom prst="leftBrac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9" name="圆角矩形 98"/>
            <p:cNvSpPr/>
            <p:nvPr/>
          </p:nvSpPr>
          <p:spPr>
            <a:xfrm>
              <a:off x="7010400" y="777766"/>
              <a:ext cx="1440000" cy="3960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/>
                <a:t>Call-center</a:t>
              </a:r>
              <a:endParaRPr lang="zh-CN" altLang="en-US" sz="1600" b="1" dirty="0" smtClean="0"/>
            </a:p>
          </p:txBody>
        </p:sp>
        <p:sp>
          <p:nvSpPr>
            <p:cNvPr id="100" name="圆角矩形 99"/>
            <p:cNvSpPr/>
            <p:nvPr/>
          </p:nvSpPr>
          <p:spPr>
            <a:xfrm>
              <a:off x="7010400" y="1279634"/>
              <a:ext cx="1440000" cy="3960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/>
                <a:t>在线社区</a:t>
              </a:r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7010400" y="1752600"/>
              <a:ext cx="1440000" cy="3960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/>
                <a:t>VIP</a:t>
              </a:r>
              <a:r>
                <a:rPr lang="zh-CN" altLang="en-US" sz="1600" b="1" dirty="0" smtClean="0"/>
                <a:t>俱乐部</a:t>
              </a:r>
            </a:p>
          </p:txBody>
        </p:sp>
        <p:sp>
          <p:nvSpPr>
            <p:cNvPr id="102" name="圆角矩形 101"/>
            <p:cNvSpPr/>
            <p:nvPr/>
          </p:nvSpPr>
          <p:spPr>
            <a:xfrm>
              <a:off x="5128232" y="1692166"/>
              <a:ext cx="1219200" cy="38100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/>
                <a:t>服务经理</a:t>
              </a:r>
              <a:endParaRPr lang="zh-CN" altLang="en-US" sz="1600" dirty="0"/>
            </a:p>
          </p:txBody>
        </p:sp>
      </p:grpSp>
      <p:grpSp>
        <p:nvGrpSpPr>
          <p:cNvPr id="103" name="组合 62"/>
          <p:cNvGrpSpPr/>
          <p:nvPr/>
        </p:nvGrpSpPr>
        <p:grpSpPr>
          <a:xfrm>
            <a:off x="5567298" y="2751213"/>
            <a:ext cx="2136980" cy="982587"/>
            <a:chOff x="5029200" y="2362200"/>
            <a:chExt cx="2263451" cy="1163181"/>
          </a:xfrm>
        </p:grpSpPr>
        <p:sp>
          <p:nvSpPr>
            <p:cNvPr id="104" name="圆角矩形 103"/>
            <p:cNvSpPr/>
            <p:nvPr/>
          </p:nvSpPr>
          <p:spPr>
            <a:xfrm>
              <a:off x="5029200" y="2362200"/>
              <a:ext cx="1447800" cy="6858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/>
                <a:t>客户维护</a:t>
              </a:r>
              <a:endParaRPr lang="zh-CN" altLang="en-US" b="1" dirty="0"/>
            </a:p>
          </p:txBody>
        </p:sp>
        <p:sp>
          <p:nvSpPr>
            <p:cNvPr id="105" name="圆角矩形 104"/>
            <p:cNvSpPr/>
            <p:nvPr/>
          </p:nvSpPr>
          <p:spPr>
            <a:xfrm>
              <a:off x="6073451" y="3144382"/>
              <a:ext cx="1219200" cy="380999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/>
                <a:t>服务经理</a:t>
              </a:r>
              <a:endParaRPr lang="zh-CN" altLang="en-US" sz="1600" dirty="0"/>
            </a:p>
          </p:txBody>
        </p:sp>
      </p:grpSp>
      <p:grpSp>
        <p:nvGrpSpPr>
          <p:cNvPr id="106" name="组合 61"/>
          <p:cNvGrpSpPr/>
          <p:nvPr/>
        </p:nvGrpSpPr>
        <p:grpSpPr>
          <a:xfrm>
            <a:off x="5537225" y="3868224"/>
            <a:ext cx="3301983" cy="1313375"/>
            <a:chOff x="5029200" y="3474434"/>
            <a:chExt cx="3497400" cy="1554766"/>
          </a:xfrm>
        </p:grpSpPr>
        <p:sp>
          <p:nvSpPr>
            <p:cNvPr id="107" name="圆角矩形 106"/>
            <p:cNvSpPr/>
            <p:nvPr/>
          </p:nvSpPr>
          <p:spPr>
            <a:xfrm>
              <a:off x="5029200" y="3886200"/>
              <a:ext cx="1447800" cy="6858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/>
                <a:t>产品交付</a:t>
              </a:r>
              <a:endParaRPr lang="zh-CN" altLang="en-US" b="1" dirty="0"/>
            </a:p>
          </p:txBody>
        </p:sp>
        <p:sp>
          <p:nvSpPr>
            <p:cNvPr id="108" name="左大括号 107"/>
            <p:cNvSpPr/>
            <p:nvPr/>
          </p:nvSpPr>
          <p:spPr>
            <a:xfrm>
              <a:off x="6629400" y="3581400"/>
              <a:ext cx="381000" cy="1143000"/>
            </a:xfrm>
            <a:prstGeom prst="leftBrac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9" name="圆角矩形 108"/>
            <p:cNvSpPr/>
            <p:nvPr/>
          </p:nvSpPr>
          <p:spPr>
            <a:xfrm>
              <a:off x="7086600" y="3474434"/>
              <a:ext cx="1440000" cy="3960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/>
                <a:t>产能考虑</a:t>
              </a:r>
            </a:p>
          </p:txBody>
        </p:sp>
        <p:sp>
          <p:nvSpPr>
            <p:cNvPr id="110" name="圆角矩形 109"/>
            <p:cNvSpPr/>
            <p:nvPr/>
          </p:nvSpPr>
          <p:spPr>
            <a:xfrm>
              <a:off x="7086600" y="3947400"/>
              <a:ext cx="1440000" cy="3960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/>
                <a:t>交付成本</a:t>
              </a:r>
            </a:p>
          </p:txBody>
        </p:sp>
        <p:sp>
          <p:nvSpPr>
            <p:cNvPr id="111" name="圆角矩形 110"/>
            <p:cNvSpPr/>
            <p:nvPr/>
          </p:nvSpPr>
          <p:spPr>
            <a:xfrm>
              <a:off x="7086600" y="4436132"/>
              <a:ext cx="1440000" cy="3960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/>
                <a:t>产品成本</a:t>
              </a:r>
            </a:p>
          </p:txBody>
        </p:sp>
        <p:sp>
          <p:nvSpPr>
            <p:cNvPr id="112" name="圆角矩形 111"/>
            <p:cNvSpPr/>
            <p:nvPr/>
          </p:nvSpPr>
          <p:spPr>
            <a:xfrm>
              <a:off x="5128232" y="4648201"/>
              <a:ext cx="1219199" cy="380999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/>
                <a:t>交付经理</a:t>
              </a:r>
              <a:endParaRPr lang="zh-CN" altLang="en-US" sz="1600" dirty="0"/>
            </a:p>
          </p:txBody>
        </p:sp>
      </p:grpSp>
      <p:sp>
        <p:nvSpPr>
          <p:cNvPr id="113" name="下箭头 112"/>
          <p:cNvSpPr/>
          <p:nvPr/>
        </p:nvSpPr>
        <p:spPr>
          <a:xfrm rot="5400000">
            <a:off x="4948436" y="1223764"/>
            <a:ext cx="313928" cy="457200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114" name="组合 75"/>
          <p:cNvGrpSpPr/>
          <p:nvPr/>
        </p:nvGrpSpPr>
        <p:grpSpPr>
          <a:xfrm>
            <a:off x="3223396" y="1143000"/>
            <a:ext cx="1366903" cy="1007646"/>
            <a:chOff x="3223396" y="1143000"/>
            <a:chExt cx="1366903" cy="1007646"/>
          </a:xfrm>
        </p:grpSpPr>
        <p:sp>
          <p:nvSpPr>
            <p:cNvPr id="115" name="圆角矩形 114"/>
            <p:cNvSpPr/>
            <p:nvPr/>
          </p:nvSpPr>
          <p:spPr>
            <a:xfrm>
              <a:off x="3223396" y="1143000"/>
              <a:ext cx="1366903" cy="579323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/>
                <a:t>考核评价</a:t>
              </a:r>
              <a:endParaRPr lang="zh-CN" altLang="en-US" b="1" dirty="0"/>
            </a:p>
          </p:txBody>
        </p:sp>
        <p:sp>
          <p:nvSpPr>
            <p:cNvPr id="116" name="圆角矩形 115"/>
            <p:cNvSpPr/>
            <p:nvPr/>
          </p:nvSpPr>
          <p:spPr>
            <a:xfrm>
              <a:off x="3352800" y="1828800"/>
              <a:ext cx="1151077" cy="321846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/>
                <a:t>财务经理</a:t>
              </a:r>
              <a:endParaRPr lang="zh-CN" altLang="en-US" sz="1600" dirty="0"/>
            </a:p>
          </p:txBody>
        </p:sp>
      </p:grpSp>
      <p:pic>
        <p:nvPicPr>
          <p:cNvPr id="11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80129" y="2819400"/>
            <a:ext cx="3106271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72" grpId="0" animBg="1"/>
      <p:bldP spid="89" grpId="0" animBg="1"/>
      <p:bldP spid="93" grpId="0" animBg="1"/>
      <p:bldP spid="94" grpId="0" animBg="1"/>
      <p:bldP spid="95" grpId="0" animBg="1"/>
      <p:bldP spid="1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464403" y="4267200"/>
            <a:ext cx="4711229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68003" name="Rectangle 3"/>
          <p:cNvSpPr>
            <a:spLocks noChangeArrowheads="1"/>
          </p:cNvSpPr>
          <p:nvPr/>
        </p:nvSpPr>
        <p:spPr bwMode="auto">
          <a:xfrm>
            <a:off x="381000" y="131802"/>
            <a:ext cx="249299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实际模拟训练</a:t>
            </a:r>
          </a:p>
        </p:txBody>
      </p:sp>
      <p:sp>
        <p:nvSpPr>
          <p:cNvPr id="768004" name="Rectangle 4"/>
          <p:cNvSpPr>
            <a:spLocks noChangeArrowheads="1"/>
          </p:cNvSpPr>
          <p:nvPr/>
        </p:nvSpPr>
        <p:spPr bwMode="auto">
          <a:xfrm>
            <a:off x="533400" y="609600"/>
            <a:ext cx="8229600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1" hangingPunct="1"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公司希望营销团队实现：</a:t>
            </a:r>
            <a:endParaRPr lang="zh-CN" altLang="en-US" sz="24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ea"/>
              <a:ea typeface="+mn-ea"/>
            </a:endParaRPr>
          </a:p>
          <a:p>
            <a:pPr>
              <a:lnSpc>
                <a:spcPct val="180000"/>
              </a:lnSpc>
            </a:pP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业绩达成率：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完成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销售收入</a:t>
            </a:r>
            <a:r>
              <a:rPr lang="en-US" sz="1600" b="1" dirty="0" smtClean="0">
                <a:latin typeface="微软雅黑" pitchFamily="34" charset="-122"/>
                <a:ea typeface="微软雅黑" pitchFamily="34" charset="-122"/>
              </a:rPr>
              <a:t>1200</a:t>
            </a:r>
            <a:r>
              <a:rPr lang="en-US" sz="1600" dirty="0" smtClean="0">
                <a:latin typeface="微软雅黑" pitchFamily="34" charset="-122"/>
                <a:ea typeface="微软雅黑" pitchFamily="34" charset="-122"/>
              </a:rPr>
              <a:t>K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以上，每年增长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不低于</a:t>
            </a:r>
            <a:r>
              <a:rPr lang="en-US" sz="1600" b="1" dirty="0" smtClean="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％</a:t>
            </a:r>
          </a:p>
          <a:p>
            <a:pPr>
              <a:lnSpc>
                <a:spcPct val="180000"/>
              </a:lnSpc>
            </a:pP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利润达成率：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利润率达到</a:t>
            </a:r>
            <a:r>
              <a:rPr lang="en-US" sz="1600" b="1" dirty="0" smtClean="0">
                <a:latin typeface="微软雅黑" pitchFamily="34" charset="-122"/>
                <a:ea typeface="微软雅黑" pitchFamily="34" charset="-122"/>
              </a:rPr>
              <a:t>15%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以上</a:t>
            </a:r>
          </a:p>
          <a:p>
            <a:pPr>
              <a:lnSpc>
                <a:spcPct val="180000"/>
              </a:lnSpc>
            </a:pP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收入费用比（单位收入费用率）：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控制在</a:t>
            </a:r>
            <a:r>
              <a:rPr lang="en-US" sz="1600" dirty="0" smtClean="0">
                <a:latin typeface="微软雅黑" pitchFamily="34" charset="-122"/>
                <a:ea typeface="微软雅黑" pitchFamily="34" charset="-122"/>
              </a:rPr>
              <a:t>15%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以内</a:t>
            </a:r>
          </a:p>
          <a:p>
            <a:pPr>
              <a:lnSpc>
                <a:spcPct val="180000"/>
              </a:lnSpc>
            </a:pP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市场份额占比：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产品市场占有率不低于</a:t>
            </a:r>
            <a:r>
              <a:rPr lang="en-US" sz="1600" dirty="0" smtClean="0"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产品线收入结构：</a:t>
            </a:r>
            <a:r>
              <a:rPr lang="en-US" sz="1600" dirty="0" smtClean="0">
                <a:latin typeface="微软雅黑" pitchFamily="34" charset="-122"/>
                <a:ea typeface="微软雅黑" pitchFamily="34" charset="-122"/>
              </a:rPr>
              <a:t>G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产品、</a:t>
            </a:r>
            <a:r>
              <a:rPr lang="en-US" sz="1600" dirty="0" smtClean="0">
                <a:latin typeface="微软雅黑" pitchFamily="34" charset="-122"/>
                <a:ea typeface="微软雅黑" pitchFamily="34" charset="-122"/>
              </a:rPr>
              <a:t>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产品收入均达到公司业绩</a:t>
            </a:r>
            <a:r>
              <a:rPr lang="en-US" sz="1600" dirty="0" smtClean="0">
                <a:latin typeface="微软雅黑" pitchFamily="34" charset="-122"/>
                <a:ea typeface="微软雅黑" pitchFamily="34" charset="-122"/>
              </a:rPr>
              <a:t>20%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以上</a:t>
            </a:r>
          </a:p>
          <a:p>
            <a:pPr>
              <a:lnSpc>
                <a:spcPct val="180000"/>
              </a:lnSpc>
            </a:pP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团队资源评价：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团队资源</a:t>
            </a:r>
            <a:r>
              <a:rPr lang="en-US" sz="1600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人以上，具备持续经营发展能力</a:t>
            </a:r>
          </a:p>
          <a:p>
            <a:pPr>
              <a:lnSpc>
                <a:spcPct val="180000"/>
              </a:lnSpc>
            </a:pP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市场资源评价：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市场当前和累计品牌价值不低于市场的</a:t>
            </a:r>
            <a:r>
              <a:rPr lang="en-US" sz="1600" dirty="0" smtClean="0"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客户满意度：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违约定单率控制在</a:t>
            </a:r>
            <a:r>
              <a:rPr lang="en-US" sz="1600" dirty="0" smtClean="0">
                <a:latin typeface="微软雅黑" pitchFamily="34" charset="-122"/>
                <a:ea typeface="微软雅黑" pitchFamily="34" charset="-122"/>
              </a:rPr>
              <a:t>5%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以内</a:t>
            </a:r>
          </a:p>
          <a:p>
            <a:pPr>
              <a:lnSpc>
                <a:spcPct val="180000"/>
              </a:lnSpc>
            </a:pP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产销率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（所销售产品与产品需求计划比）：达到</a:t>
            </a:r>
            <a:r>
              <a:rPr lang="en-US" sz="1600" dirty="0" smtClean="0">
                <a:latin typeface="微软雅黑" pitchFamily="34" charset="-122"/>
                <a:ea typeface="微软雅黑" pitchFamily="34" charset="-122"/>
              </a:rPr>
              <a:t>90%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以上</a:t>
            </a:r>
          </a:p>
          <a:p>
            <a:pPr>
              <a:lnSpc>
                <a:spcPct val="180000"/>
              </a:lnSpc>
            </a:pP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团队稳定性：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团队撤销人数</a:t>
            </a:r>
            <a:r>
              <a:rPr lang="en-US" sz="1600" dirty="0" smtClean="0">
                <a:latin typeface="微软雅黑" pitchFamily="34" charset="-122"/>
                <a:ea typeface="微软雅黑" pitchFamily="34" charset="-122"/>
              </a:rPr>
              <a:t>10%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以内、无投诉和法律纠纷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各司其职、精诚合作、群策群力、永争第一！祝你好运！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68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680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680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680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680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680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680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680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680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6800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76800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76800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0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/>
          <p:cNvSpPr txBox="1">
            <a:spLocks/>
          </p:cNvSpPr>
          <p:nvPr/>
        </p:nvSpPr>
        <p:spPr>
          <a:xfrm>
            <a:off x="228600" y="0"/>
            <a:ext cx="487680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营销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实战沙盘教具介绍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8" name="Rectangle 54"/>
          <p:cNvSpPr>
            <a:spLocks noChangeArrowheads="1"/>
          </p:cNvSpPr>
          <p:nvPr/>
        </p:nvSpPr>
        <p:spPr bwMode="auto">
          <a:xfrm>
            <a:off x="987425" y="1443038"/>
            <a:ext cx="7127875" cy="796925"/>
          </a:xfrm>
          <a:prstGeom prst="rect">
            <a:avLst/>
          </a:prstGeom>
          <a:gradFill rotWithShape="1">
            <a:gsLst>
              <a:gs pos="0">
                <a:srgbClr val="FFFF99">
                  <a:alpha val="56000"/>
                </a:srgbClr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lIns="144000" tIns="0" rIns="144000" bIns="0" anchor="ctr"/>
          <a:lstStyle/>
          <a:p>
            <a:endParaRPr lang="zh-CN" altLang="en-US"/>
          </a:p>
        </p:txBody>
      </p:sp>
      <p:sp>
        <p:nvSpPr>
          <p:cNvPr id="39" name="Text Box 56"/>
          <p:cNvSpPr txBox="1">
            <a:spLocks noChangeArrowheads="1"/>
          </p:cNvSpPr>
          <p:nvPr/>
        </p:nvSpPr>
        <p:spPr bwMode="auto">
          <a:xfrm>
            <a:off x="1249362" y="1666875"/>
            <a:ext cx="17526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i="1" dirty="0">
                <a:solidFill>
                  <a:srgbClr val="0000FF"/>
                </a:solidFill>
                <a:ea typeface="黑体" pitchFamily="49" charset="-122"/>
              </a:rPr>
              <a:t>  </a:t>
            </a:r>
            <a:r>
              <a:rPr lang="zh-CN" altLang="en-US" sz="2400" b="1" i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资  金</a:t>
            </a:r>
          </a:p>
        </p:txBody>
      </p:sp>
      <p:grpSp>
        <p:nvGrpSpPr>
          <p:cNvPr id="3" name="Group 78"/>
          <p:cNvGrpSpPr>
            <a:grpSpLocks/>
          </p:cNvGrpSpPr>
          <p:nvPr/>
        </p:nvGrpSpPr>
        <p:grpSpPr bwMode="auto">
          <a:xfrm>
            <a:off x="4681537" y="1311275"/>
            <a:ext cx="673100" cy="774700"/>
            <a:chOff x="0" y="0"/>
            <a:chExt cx="424" cy="607"/>
          </a:xfrm>
        </p:grpSpPr>
        <p:sp>
          <p:nvSpPr>
            <p:cNvPr id="52" name="AutoShape 59"/>
            <p:cNvSpPr>
              <a:spLocks noChangeArrowheads="1"/>
            </p:cNvSpPr>
            <p:nvPr/>
          </p:nvSpPr>
          <p:spPr bwMode="auto">
            <a:xfrm>
              <a:off x="0" y="0"/>
              <a:ext cx="424" cy="607"/>
            </a:xfrm>
            <a:prstGeom prst="flowChartMagneticDisk">
              <a:avLst/>
            </a:prstGeom>
            <a:solidFill>
              <a:srgbClr val="C0C0C0">
                <a:alpha val="25098"/>
              </a:srgbClr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" name="Oval 60"/>
            <p:cNvSpPr>
              <a:spLocks noChangeArrowheads="1"/>
            </p:cNvSpPr>
            <p:nvPr/>
          </p:nvSpPr>
          <p:spPr bwMode="auto">
            <a:xfrm>
              <a:off x="14" y="462"/>
              <a:ext cx="395" cy="130"/>
            </a:xfrm>
            <a:prstGeom prst="ellipse">
              <a:avLst/>
            </a:prstGeom>
            <a:solidFill>
              <a:srgbClr val="969696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" name="Oval 61"/>
            <p:cNvSpPr>
              <a:spLocks noChangeArrowheads="1"/>
            </p:cNvSpPr>
            <p:nvPr/>
          </p:nvSpPr>
          <p:spPr bwMode="auto">
            <a:xfrm>
              <a:off x="14" y="390"/>
              <a:ext cx="395" cy="130"/>
            </a:xfrm>
            <a:prstGeom prst="ellipse">
              <a:avLst/>
            </a:prstGeom>
            <a:solidFill>
              <a:srgbClr val="969696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Oval 62"/>
            <p:cNvSpPr>
              <a:spLocks noChangeArrowheads="1"/>
            </p:cNvSpPr>
            <p:nvPr/>
          </p:nvSpPr>
          <p:spPr bwMode="auto">
            <a:xfrm>
              <a:off x="14" y="318"/>
              <a:ext cx="395" cy="130"/>
            </a:xfrm>
            <a:prstGeom prst="ellipse">
              <a:avLst/>
            </a:prstGeom>
            <a:solidFill>
              <a:srgbClr val="969696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Oval 63"/>
            <p:cNvSpPr>
              <a:spLocks noChangeArrowheads="1"/>
            </p:cNvSpPr>
            <p:nvPr/>
          </p:nvSpPr>
          <p:spPr bwMode="auto">
            <a:xfrm>
              <a:off x="14" y="275"/>
              <a:ext cx="403" cy="103"/>
            </a:xfrm>
            <a:prstGeom prst="ellipse">
              <a:avLst/>
            </a:prstGeom>
            <a:solidFill>
              <a:srgbClr val="969696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Oval 64"/>
            <p:cNvSpPr>
              <a:spLocks noChangeArrowheads="1"/>
            </p:cNvSpPr>
            <p:nvPr/>
          </p:nvSpPr>
          <p:spPr bwMode="auto">
            <a:xfrm>
              <a:off x="14" y="208"/>
              <a:ext cx="403" cy="103"/>
            </a:xfrm>
            <a:prstGeom prst="ellipse">
              <a:avLst/>
            </a:prstGeom>
            <a:solidFill>
              <a:srgbClr val="969696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75" y="15"/>
              <a:ext cx="300" cy="2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1400" b="1" dirty="0">
                  <a:solidFill>
                    <a:schemeClr val="tx2"/>
                  </a:solidFill>
                  <a:ea typeface="黑体" pitchFamily="49" charset="-122"/>
                </a:rPr>
                <a:t>1K</a:t>
              </a:r>
            </a:p>
          </p:txBody>
        </p:sp>
      </p:grpSp>
      <p:grpSp>
        <p:nvGrpSpPr>
          <p:cNvPr id="4" name="组合 118"/>
          <p:cNvGrpSpPr/>
          <p:nvPr/>
        </p:nvGrpSpPr>
        <p:grpSpPr>
          <a:xfrm>
            <a:off x="6507162" y="1347788"/>
            <a:ext cx="673100" cy="773112"/>
            <a:chOff x="6507162" y="1487488"/>
            <a:chExt cx="673100" cy="773112"/>
          </a:xfrm>
        </p:grpSpPr>
        <p:sp>
          <p:nvSpPr>
            <p:cNvPr id="41" name="AutoShape 67"/>
            <p:cNvSpPr>
              <a:spLocks noChangeArrowheads="1"/>
            </p:cNvSpPr>
            <p:nvPr/>
          </p:nvSpPr>
          <p:spPr bwMode="auto">
            <a:xfrm>
              <a:off x="6507162" y="1487488"/>
              <a:ext cx="673100" cy="773112"/>
            </a:xfrm>
            <a:prstGeom prst="flowChartMagneticDisk">
              <a:avLst/>
            </a:prstGeom>
            <a:solidFill>
              <a:srgbClr val="C0C0C0">
                <a:alpha val="25098"/>
              </a:srgbClr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Oval 68"/>
            <p:cNvSpPr>
              <a:spLocks noChangeArrowheads="1"/>
            </p:cNvSpPr>
            <p:nvPr/>
          </p:nvSpPr>
          <p:spPr bwMode="auto">
            <a:xfrm>
              <a:off x="6529387" y="2076450"/>
              <a:ext cx="627063" cy="165100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Oval 69"/>
            <p:cNvSpPr>
              <a:spLocks noChangeArrowheads="1"/>
            </p:cNvSpPr>
            <p:nvPr/>
          </p:nvSpPr>
          <p:spPr bwMode="auto">
            <a:xfrm>
              <a:off x="6529387" y="1984375"/>
              <a:ext cx="627063" cy="165100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Oval 70"/>
            <p:cNvSpPr>
              <a:spLocks noChangeArrowheads="1"/>
            </p:cNvSpPr>
            <p:nvPr/>
          </p:nvSpPr>
          <p:spPr bwMode="auto">
            <a:xfrm>
              <a:off x="6529387" y="1892300"/>
              <a:ext cx="627063" cy="166688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Oval 71"/>
            <p:cNvSpPr>
              <a:spLocks noChangeArrowheads="1"/>
            </p:cNvSpPr>
            <p:nvPr/>
          </p:nvSpPr>
          <p:spPr bwMode="auto">
            <a:xfrm>
              <a:off x="6529387" y="1838325"/>
              <a:ext cx="639763" cy="130175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Oval 72"/>
            <p:cNvSpPr>
              <a:spLocks noChangeArrowheads="1"/>
            </p:cNvSpPr>
            <p:nvPr/>
          </p:nvSpPr>
          <p:spPr bwMode="auto">
            <a:xfrm>
              <a:off x="6529387" y="1752600"/>
              <a:ext cx="639763" cy="131763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Text Box 73"/>
            <p:cNvSpPr txBox="1">
              <a:spLocks noChangeArrowheads="1"/>
            </p:cNvSpPr>
            <p:nvPr/>
          </p:nvSpPr>
          <p:spPr bwMode="auto">
            <a:xfrm>
              <a:off x="6532562" y="1506538"/>
              <a:ext cx="569913" cy="265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1400" b="1" dirty="0" smtClean="0">
                  <a:solidFill>
                    <a:schemeClr val="tx2"/>
                  </a:solidFill>
                  <a:ea typeface="黑体" pitchFamily="49" charset="-122"/>
                </a:rPr>
                <a:t>20K</a:t>
              </a:r>
              <a:endParaRPr lang="en-US" altLang="zh-CN" sz="1400" b="1" dirty="0">
                <a:solidFill>
                  <a:schemeClr val="tx2"/>
                </a:solidFill>
                <a:ea typeface="黑体" pitchFamily="49" charset="-122"/>
              </a:endParaRPr>
            </a:p>
          </p:txBody>
        </p:sp>
      </p:grpSp>
      <p:pic>
        <p:nvPicPr>
          <p:cNvPr id="48" name="Picture 90" descr="h line"/>
          <p:cNvPicPr>
            <a:picLocks noChangeAspect="1" noChangeArrowheads="1"/>
          </p:cNvPicPr>
          <p:nvPr/>
        </p:nvPicPr>
        <p:blipFill>
          <a:blip r:embed="rId2" cstate="print">
            <a:lum bright="24000" contrast="-18000"/>
          </a:blip>
          <a:srcRect/>
          <a:stretch>
            <a:fillRect/>
          </a:stretch>
        </p:blipFill>
        <p:spPr bwMode="auto">
          <a:xfrm>
            <a:off x="914400" y="2195513"/>
            <a:ext cx="7343775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03"/>
          <p:cNvGrpSpPr>
            <a:grpSpLocks/>
          </p:cNvGrpSpPr>
          <p:nvPr/>
        </p:nvGrpSpPr>
        <p:grpSpPr bwMode="auto">
          <a:xfrm rot="5283976" flipH="1">
            <a:off x="3251636" y="1620838"/>
            <a:ext cx="330200" cy="381000"/>
            <a:chOff x="0" y="0"/>
            <a:chExt cx="215" cy="182"/>
          </a:xfrm>
        </p:grpSpPr>
        <p:sp>
          <p:nvSpPr>
            <p:cNvPr id="50" name="Freeform 92"/>
            <p:cNvSpPr>
              <a:spLocks/>
            </p:cNvSpPr>
            <p:nvPr/>
          </p:nvSpPr>
          <p:spPr bwMode="auto">
            <a:xfrm>
              <a:off x="96" y="0"/>
              <a:ext cx="119" cy="182"/>
            </a:xfrm>
            <a:custGeom>
              <a:avLst/>
              <a:gdLst>
                <a:gd name="T0" fmla="*/ 0 w 262"/>
                <a:gd name="T1" fmla="*/ 0 h 375"/>
                <a:gd name="T2" fmla="*/ 0 w 262"/>
                <a:gd name="T3" fmla="*/ 0 h 375"/>
                <a:gd name="T4" fmla="*/ 0 w 262"/>
                <a:gd name="T5" fmla="*/ 0 h 375"/>
                <a:gd name="T6" fmla="*/ 0 w 262"/>
                <a:gd name="T7" fmla="*/ 0 h 37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2"/>
                <a:gd name="T13" fmla="*/ 0 h 375"/>
                <a:gd name="T14" fmla="*/ 262 w 262"/>
                <a:gd name="T15" fmla="*/ 375 h 37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2" h="375">
                  <a:moveTo>
                    <a:pt x="212" y="374"/>
                  </a:moveTo>
                  <a:lnTo>
                    <a:pt x="261" y="316"/>
                  </a:lnTo>
                  <a:lnTo>
                    <a:pt x="0" y="0"/>
                  </a:lnTo>
                  <a:lnTo>
                    <a:pt x="212" y="374"/>
                  </a:lnTo>
                </a:path>
              </a:pathLst>
            </a:custGeom>
            <a:gradFill rotWithShape="0">
              <a:gsLst>
                <a:gs pos="0">
                  <a:srgbClr val="764700"/>
                </a:gs>
                <a:gs pos="100000">
                  <a:srgbClr val="FF9900"/>
                </a:gs>
              </a:gsLst>
              <a:lin ang="18900000" scaled="1"/>
            </a:gradFill>
            <a:ln w="12700" cap="rnd">
              <a:solidFill>
                <a:srgbClr val="F2BF5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93"/>
            <p:cNvSpPr>
              <a:spLocks/>
            </p:cNvSpPr>
            <p:nvPr/>
          </p:nvSpPr>
          <p:spPr bwMode="auto">
            <a:xfrm>
              <a:off x="0" y="0"/>
              <a:ext cx="194" cy="182"/>
            </a:xfrm>
            <a:custGeom>
              <a:avLst/>
              <a:gdLst>
                <a:gd name="T0" fmla="*/ 0 w 426"/>
                <a:gd name="T1" fmla="*/ 0 h 375"/>
                <a:gd name="T2" fmla="*/ 0 w 426"/>
                <a:gd name="T3" fmla="*/ 0 h 375"/>
                <a:gd name="T4" fmla="*/ 0 w 426"/>
                <a:gd name="T5" fmla="*/ 0 h 375"/>
                <a:gd name="T6" fmla="*/ 0 w 426"/>
                <a:gd name="T7" fmla="*/ 0 h 37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6"/>
                <a:gd name="T13" fmla="*/ 0 h 375"/>
                <a:gd name="T14" fmla="*/ 426 w 426"/>
                <a:gd name="T15" fmla="*/ 375 h 37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6" h="375">
                  <a:moveTo>
                    <a:pt x="0" y="374"/>
                  </a:moveTo>
                  <a:lnTo>
                    <a:pt x="425" y="374"/>
                  </a:lnTo>
                  <a:lnTo>
                    <a:pt x="213" y="0"/>
                  </a:lnTo>
                  <a:lnTo>
                    <a:pt x="0" y="374"/>
                  </a:lnTo>
                </a:path>
              </a:pathLst>
            </a:custGeom>
            <a:gradFill rotWithShape="0">
              <a:gsLst>
                <a:gs pos="0">
                  <a:srgbClr val="764700"/>
                </a:gs>
                <a:gs pos="100000">
                  <a:srgbClr val="FF9900"/>
                </a:gs>
              </a:gsLst>
              <a:lin ang="18900000" scaled="1"/>
            </a:gradFill>
            <a:ln w="12700" cap="rnd">
              <a:solidFill>
                <a:srgbClr val="F2BF5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2" name="Oval 136"/>
          <p:cNvSpPr>
            <a:spLocks noChangeArrowheads="1"/>
          </p:cNvSpPr>
          <p:nvPr/>
        </p:nvSpPr>
        <p:spPr bwMode="auto">
          <a:xfrm>
            <a:off x="5236617" y="4477063"/>
            <a:ext cx="1008062" cy="358969"/>
          </a:xfrm>
          <a:prstGeom prst="ellipse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</p:spPr>
        <p:txBody>
          <a:bodyPr wrap="none" lIns="144000" tIns="0" rIns="144000" bIns="0" anchor="ctr"/>
          <a:lstStyle/>
          <a:p>
            <a:endParaRPr lang="zh-CN" altLang="en-US"/>
          </a:p>
        </p:txBody>
      </p:sp>
      <p:sp>
        <p:nvSpPr>
          <p:cNvPr id="63" name="Oval 137"/>
          <p:cNvSpPr>
            <a:spLocks noChangeArrowheads="1"/>
          </p:cNvSpPr>
          <p:nvPr/>
        </p:nvSpPr>
        <p:spPr bwMode="auto">
          <a:xfrm>
            <a:off x="3722688" y="4477063"/>
            <a:ext cx="1008062" cy="358969"/>
          </a:xfrm>
          <a:prstGeom prst="ellipse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</p:spPr>
        <p:txBody>
          <a:bodyPr wrap="none" lIns="144000" tIns="0" rIns="144000" bIns="0" anchor="ctr"/>
          <a:lstStyle/>
          <a:p>
            <a:endParaRPr lang="zh-CN" altLang="en-US"/>
          </a:p>
        </p:txBody>
      </p:sp>
      <p:sp>
        <p:nvSpPr>
          <p:cNvPr id="64" name="Text Box 138"/>
          <p:cNvSpPr txBox="1">
            <a:spLocks noChangeArrowheads="1"/>
          </p:cNvSpPr>
          <p:nvPr/>
        </p:nvSpPr>
        <p:spPr bwMode="auto">
          <a:xfrm>
            <a:off x="1173163" y="4311874"/>
            <a:ext cx="1828800" cy="388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i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各类人员</a:t>
            </a:r>
          </a:p>
        </p:txBody>
      </p:sp>
      <p:grpSp>
        <p:nvGrpSpPr>
          <p:cNvPr id="6" name="组合 120"/>
          <p:cNvGrpSpPr/>
          <p:nvPr/>
        </p:nvGrpSpPr>
        <p:grpSpPr>
          <a:xfrm>
            <a:off x="915988" y="3978312"/>
            <a:ext cx="7343775" cy="974688"/>
            <a:chOff x="915988" y="4283112"/>
            <a:chExt cx="7343775" cy="974688"/>
          </a:xfrm>
        </p:grpSpPr>
        <p:sp>
          <p:nvSpPr>
            <p:cNvPr id="60" name="Rectangle 133"/>
            <p:cNvSpPr>
              <a:spLocks noChangeArrowheads="1"/>
            </p:cNvSpPr>
            <p:nvPr/>
          </p:nvSpPr>
          <p:spPr bwMode="auto">
            <a:xfrm>
              <a:off x="987475" y="4283112"/>
              <a:ext cx="7127875" cy="792591"/>
            </a:xfrm>
            <a:prstGeom prst="rect">
              <a:avLst/>
            </a:prstGeom>
            <a:gradFill rotWithShape="1">
              <a:gsLst>
                <a:gs pos="0">
                  <a:srgbClr val="FFFF99">
                    <a:alpha val="56000"/>
                  </a:srgbClr>
                </a:gs>
                <a:gs pos="100000">
                  <a:srgbClr val="FFFFFF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144000" tIns="0" rIns="144000" bIns="0" anchor="ctr"/>
            <a:lstStyle/>
            <a:p>
              <a:endParaRPr lang="zh-CN" altLang="en-US"/>
            </a:p>
          </p:txBody>
        </p:sp>
        <p:pic>
          <p:nvPicPr>
            <p:cNvPr id="65" name="Picture 139" descr="h line"/>
            <p:cNvPicPr>
              <a:picLocks noChangeAspect="1" noChangeArrowheads="1"/>
            </p:cNvPicPr>
            <p:nvPr/>
          </p:nvPicPr>
          <p:blipFill>
            <a:blip r:embed="rId2" cstate="print">
              <a:lum bright="24000" contrast="-18000"/>
            </a:blip>
            <a:srcRect/>
            <a:stretch>
              <a:fillRect/>
            </a:stretch>
          </p:blipFill>
          <p:spPr bwMode="auto">
            <a:xfrm>
              <a:off x="915988" y="5068786"/>
              <a:ext cx="7343775" cy="1890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Group 49"/>
          <p:cNvGrpSpPr>
            <a:grpSpLocks/>
          </p:cNvGrpSpPr>
          <p:nvPr/>
        </p:nvGrpSpPr>
        <p:grpSpPr bwMode="auto">
          <a:xfrm rot="5280000" flipH="1">
            <a:off x="3256675" y="4269886"/>
            <a:ext cx="300200" cy="381000"/>
            <a:chOff x="0" y="0"/>
            <a:chExt cx="215" cy="182"/>
          </a:xfrm>
        </p:grpSpPr>
        <p:sp>
          <p:nvSpPr>
            <p:cNvPr id="99" name="Freeform 141"/>
            <p:cNvSpPr>
              <a:spLocks/>
            </p:cNvSpPr>
            <p:nvPr/>
          </p:nvSpPr>
          <p:spPr bwMode="auto">
            <a:xfrm>
              <a:off x="96" y="0"/>
              <a:ext cx="119" cy="182"/>
            </a:xfrm>
            <a:custGeom>
              <a:avLst/>
              <a:gdLst>
                <a:gd name="T0" fmla="*/ 0 w 262"/>
                <a:gd name="T1" fmla="*/ 0 h 375"/>
                <a:gd name="T2" fmla="*/ 0 w 262"/>
                <a:gd name="T3" fmla="*/ 0 h 375"/>
                <a:gd name="T4" fmla="*/ 0 w 262"/>
                <a:gd name="T5" fmla="*/ 0 h 375"/>
                <a:gd name="T6" fmla="*/ 0 w 262"/>
                <a:gd name="T7" fmla="*/ 0 h 37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2"/>
                <a:gd name="T13" fmla="*/ 0 h 375"/>
                <a:gd name="T14" fmla="*/ 262 w 262"/>
                <a:gd name="T15" fmla="*/ 375 h 37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2" h="375">
                  <a:moveTo>
                    <a:pt x="212" y="374"/>
                  </a:moveTo>
                  <a:lnTo>
                    <a:pt x="261" y="316"/>
                  </a:lnTo>
                  <a:lnTo>
                    <a:pt x="0" y="0"/>
                  </a:lnTo>
                  <a:lnTo>
                    <a:pt x="212" y="374"/>
                  </a:lnTo>
                </a:path>
              </a:pathLst>
            </a:custGeom>
            <a:gradFill rotWithShape="0">
              <a:gsLst>
                <a:gs pos="0">
                  <a:srgbClr val="764700"/>
                </a:gs>
                <a:gs pos="100000">
                  <a:srgbClr val="FF9900"/>
                </a:gs>
              </a:gsLst>
              <a:lin ang="18900000" scaled="1"/>
            </a:gradFill>
            <a:ln w="12700" cap="rnd">
              <a:solidFill>
                <a:srgbClr val="F2BF5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142"/>
            <p:cNvSpPr>
              <a:spLocks/>
            </p:cNvSpPr>
            <p:nvPr/>
          </p:nvSpPr>
          <p:spPr bwMode="auto">
            <a:xfrm>
              <a:off x="0" y="0"/>
              <a:ext cx="194" cy="182"/>
            </a:xfrm>
            <a:custGeom>
              <a:avLst/>
              <a:gdLst>
                <a:gd name="T0" fmla="*/ 0 w 426"/>
                <a:gd name="T1" fmla="*/ 0 h 375"/>
                <a:gd name="T2" fmla="*/ 0 w 426"/>
                <a:gd name="T3" fmla="*/ 0 h 375"/>
                <a:gd name="T4" fmla="*/ 0 w 426"/>
                <a:gd name="T5" fmla="*/ 0 h 375"/>
                <a:gd name="T6" fmla="*/ 0 w 426"/>
                <a:gd name="T7" fmla="*/ 0 h 37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6"/>
                <a:gd name="T13" fmla="*/ 0 h 375"/>
                <a:gd name="T14" fmla="*/ 426 w 426"/>
                <a:gd name="T15" fmla="*/ 375 h 37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6" h="375">
                  <a:moveTo>
                    <a:pt x="0" y="374"/>
                  </a:moveTo>
                  <a:lnTo>
                    <a:pt x="425" y="374"/>
                  </a:lnTo>
                  <a:lnTo>
                    <a:pt x="213" y="0"/>
                  </a:lnTo>
                  <a:lnTo>
                    <a:pt x="0" y="374"/>
                  </a:lnTo>
                </a:path>
              </a:pathLst>
            </a:custGeom>
            <a:gradFill rotWithShape="0">
              <a:gsLst>
                <a:gs pos="0">
                  <a:srgbClr val="764700"/>
                </a:gs>
                <a:gs pos="100000">
                  <a:srgbClr val="FF9900"/>
                </a:gs>
              </a:gsLst>
              <a:lin ang="18900000" scaled="1"/>
            </a:gradFill>
            <a:ln w="12700" cap="rnd">
              <a:solidFill>
                <a:srgbClr val="F2BF5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52"/>
          <p:cNvGrpSpPr>
            <a:grpSpLocks/>
          </p:cNvGrpSpPr>
          <p:nvPr/>
        </p:nvGrpSpPr>
        <p:grpSpPr bwMode="auto">
          <a:xfrm>
            <a:off x="3810000" y="4270375"/>
            <a:ext cx="719134" cy="503511"/>
            <a:chOff x="0" y="0"/>
            <a:chExt cx="454" cy="317"/>
          </a:xfrm>
          <a:solidFill>
            <a:schemeClr val="bg1"/>
          </a:solidFill>
        </p:grpSpPr>
        <p:grpSp>
          <p:nvGrpSpPr>
            <p:cNvPr id="9" name="Group 53"/>
            <p:cNvGrpSpPr>
              <a:grpSpLocks/>
            </p:cNvGrpSpPr>
            <p:nvPr/>
          </p:nvGrpSpPr>
          <p:grpSpPr bwMode="auto">
            <a:xfrm>
              <a:off x="271" y="0"/>
              <a:ext cx="183" cy="226"/>
              <a:chOff x="0" y="0"/>
              <a:chExt cx="181" cy="226"/>
            </a:xfrm>
            <a:grpFill/>
          </p:grpSpPr>
          <p:sp>
            <p:nvSpPr>
              <p:cNvPr id="97" name="Oval 14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91" cy="90"/>
              </a:xfrm>
              <a:prstGeom prst="ellipse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8" name="AutoShape 146"/>
              <p:cNvSpPr>
                <a:spLocks/>
              </p:cNvSpPr>
              <p:nvPr/>
            </p:nvSpPr>
            <p:spPr bwMode="auto">
              <a:xfrm flipV="1">
                <a:off x="0" y="90"/>
                <a:ext cx="181" cy="1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564 w 21600"/>
                  <a:gd name="T13" fmla="*/ 6512 h 21600"/>
                  <a:gd name="T14" fmla="*/ 15036 w 21600"/>
                  <a:gd name="T15" fmla="*/ 1508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9494" y="21600"/>
                    </a:lnTo>
                    <a:lnTo>
                      <a:pt x="12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0" name="Group 56"/>
            <p:cNvGrpSpPr>
              <a:grpSpLocks/>
            </p:cNvGrpSpPr>
            <p:nvPr/>
          </p:nvGrpSpPr>
          <p:grpSpPr bwMode="auto">
            <a:xfrm>
              <a:off x="0" y="0"/>
              <a:ext cx="183" cy="226"/>
              <a:chOff x="0" y="0"/>
              <a:chExt cx="181" cy="226"/>
            </a:xfrm>
            <a:grpFill/>
          </p:grpSpPr>
          <p:sp>
            <p:nvSpPr>
              <p:cNvPr id="95" name="Oval 148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91" cy="90"/>
              </a:xfrm>
              <a:prstGeom prst="ellipse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6" name="AutoShape 149"/>
              <p:cNvSpPr>
                <a:spLocks/>
              </p:cNvSpPr>
              <p:nvPr/>
            </p:nvSpPr>
            <p:spPr bwMode="auto">
              <a:xfrm flipV="1">
                <a:off x="0" y="90"/>
                <a:ext cx="181" cy="1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564 w 21600"/>
                  <a:gd name="T13" fmla="*/ 6512 h 21600"/>
                  <a:gd name="T14" fmla="*/ 15036 w 21600"/>
                  <a:gd name="T15" fmla="*/ 1508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9494" y="21600"/>
                    </a:lnTo>
                    <a:lnTo>
                      <a:pt x="12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1" name="Group 59"/>
            <p:cNvGrpSpPr>
              <a:grpSpLocks/>
            </p:cNvGrpSpPr>
            <p:nvPr/>
          </p:nvGrpSpPr>
          <p:grpSpPr bwMode="auto">
            <a:xfrm>
              <a:off x="135" y="91"/>
              <a:ext cx="183" cy="226"/>
              <a:chOff x="0" y="0"/>
              <a:chExt cx="181" cy="226"/>
            </a:xfrm>
            <a:grpFill/>
          </p:grpSpPr>
          <p:sp>
            <p:nvSpPr>
              <p:cNvPr id="93" name="Oval 151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91" cy="90"/>
              </a:xfrm>
              <a:prstGeom prst="ellipse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4" name="AutoShape 152"/>
              <p:cNvSpPr>
                <a:spLocks/>
              </p:cNvSpPr>
              <p:nvPr/>
            </p:nvSpPr>
            <p:spPr bwMode="auto">
              <a:xfrm flipV="1">
                <a:off x="0" y="90"/>
                <a:ext cx="181" cy="1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564 w 21600"/>
                  <a:gd name="T13" fmla="*/ 6512 h 21600"/>
                  <a:gd name="T14" fmla="*/ 15036 w 21600"/>
                  <a:gd name="T15" fmla="*/ 1508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9494" y="21600"/>
                    </a:lnTo>
                    <a:lnTo>
                      <a:pt x="12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69" name="Rectangle 174"/>
          <p:cNvSpPr>
            <a:spLocks noChangeArrowheads="1"/>
          </p:cNvSpPr>
          <p:nvPr/>
        </p:nvSpPr>
        <p:spPr bwMode="auto">
          <a:xfrm>
            <a:off x="5219973" y="3898900"/>
            <a:ext cx="906366" cy="251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44000" tIns="0" rIns="144000" bIns="0"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zh-CN" altLang="en-US" sz="1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加盟店</a:t>
            </a:r>
            <a:endParaRPr lang="zh-CN" altLang="en-US" sz="16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72"/>
          <p:cNvGrpSpPr/>
          <p:nvPr/>
        </p:nvGrpSpPr>
        <p:grpSpPr>
          <a:xfrm>
            <a:off x="5375274" y="4270375"/>
            <a:ext cx="720726" cy="505099"/>
            <a:chOff x="3867150" y="2689438"/>
            <a:chExt cx="720726" cy="505099"/>
          </a:xfrm>
        </p:grpSpPr>
        <p:grpSp>
          <p:nvGrpSpPr>
            <p:cNvPr id="13" name="Group 62"/>
            <p:cNvGrpSpPr>
              <a:grpSpLocks/>
            </p:cNvGrpSpPr>
            <p:nvPr/>
          </p:nvGrpSpPr>
          <p:grpSpPr bwMode="auto">
            <a:xfrm>
              <a:off x="4298950" y="2689438"/>
              <a:ext cx="288926" cy="360557"/>
              <a:chOff x="0" y="0"/>
              <a:chExt cx="181" cy="226"/>
            </a:xfrm>
            <a:solidFill>
              <a:srgbClr val="FFC000"/>
            </a:solidFill>
          </p:grpSpPr>
          <p:sp>
            <p:nvSpPr>
              <p:cNvPr id="88" name="Oval 16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91" cy="90"/>
              </a:xfrm>
              <a:prstGeom prst="ellipse">
                <a:avLst/>
              </a:pr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9" name="AutoShape 166"/>
              <p:cNvSpPr>
                <a:spLocks/>
              </p:cNvSpPr>
              <p:nvPr/>
            </p:nvSpPr>
            <p:spPr bwMode="auto">
              <a:xfrm flipV="1">
                <a:off x="0" y="90"/>
                <a:ext cx="181" cy="1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564 w 21600"/>
                  <a:gd name="T13" fmla="*/ 6512 h 21600"/>
                  <a:gd name="T14" fmla="*/ 15036 w 21600"/>
                  <a:gd name="T15" fmla="*/ 1508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9494" y="21600"/>
                    </a:lnTo>
                    <a:lnTo>
                      <a:pt x="12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4" name="Group 114"/>
            <p:cNvGrpSpPr>
              <a:grpSpLocks/>
            </p:cNvGrpSpPr>
            <p:nvPr/>
          </p:nvGrpSpPr>
          <p:grpSpPr bwMode="auto">
            <a:xfrm>
              <a:off x="4083050" y="2833980"/>
              <a:ext cx="288926" cy="360557"/>
              <a:chOff x="0" y="0"/>
              <a:chExt cx="181" cy="226"/>
            </a:xfrm>
            <a:solidFill>
              <a:srgbClr val="FFC000"/>
            </a:solidFill>
          </p:grpSpPr>
          <p:sp>
            <p:nvSpPr>
              <p:cNvPr id="86" name="Oval 16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91" cy="90"/>
              </a:xfrm>
              <a:prstGeom prst="ellipse">
                <a:avLst/>
              </a:pr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7" name="AutoShape 166"/>
              <p:cNvSpPr>
                <a:spLocks/>
              </p:cNvSpPr>
              <p:nvPr/>
            </p:nvSpPr>
            <p:spPr bwMode="auto">
              <a:xfrm flipV="1">
                <a:off x="0" y="90"/>
                <a:ext cx="181" cy="1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564 w 21600"/>
                  <a:gd name="T13" fmla="*/ 6512 h 21600"/>
                  <a:gd name="T14" fmla="*/ 15036 w 21600"/>
                  <a:gd name="T15" fmla="*/ 1508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9494" y="21600"/>
                    </a:lnTo>
                    <a:lnTo>
                      <a:pt x="12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5" name="Group 117"/>
            <p:cNvGrpSpPr>
              <a:grpSpLocks/>
            </p:cNvGrpSpPr>
            <p:nvPr/>
          </p:nvGrpSpPr>
          <p:grpSpPr bwMode="auto">
            <a:xfrm>
              <a:off x="3867150" y="2689438"/>
              <a:ext cx="288926" cy="360557"/>
              <a:chOff x="0" y="0"/>
              <a:chExt cx="181" cy="226"/>
            </a:xfrm>
            <a:solidFill>
              <a:srgbClr val="FFC000"/>
            </a:solidFill>
          </p:grpSpPr>
          <p:sp>
            <p:nvSpPr>
              <p:cNvPr id="84" name="Oval 16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91" cy="90"/>
              </a:xfrm>
              <a:prstGeom prst="ellipse">
                <a:avLst/>
              </a:pr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5" name="AutoShape 166"/>
              <p:cNvSpPr>
                <a:spLocks/>
              </p:cNvSpPr>
              <p:nvPr/>
            </p:nvSpPr>
            <p:spPr bwMode="auto">
              <a:xfrm flipV="1">
                <a:off x="0" y="90"/>
                <a:ext cx="181" cy="1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564 w 21600"/>
                  <a:gd name="T13" fmla="*/ 6512 h 21600"/>
                  <a:gd name="T14" fmla="*/ 15036 w 21600"/>
                  <a:gd name="T15" fmla="*/ 1508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9494" y="21600"/>
                    </a:lnTo>
                    <a:lnTo>
                      <a:pt x="12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74" name="Rectangle 174"/>
          <p:cNvSpPr>
            <a:spLocks noChangeArrowheads="1"/>
          </p:cNvSpPr>
          <p:nvPr/>
        </p:nvSpPr>
        <p:spPr bwMode="auto">
          <a:xfrm>
            <a:off x="3690169" y="3898900"/>
            <a:ext cx="906366" cy="251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44000" tIns="0" rIns="144000" bIns="0"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zh-CN" altLang="en-US" sz="1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直营店</a:t>
            </a:r>
            <a:endParaRPr lang="zh-CN" altLang="en-US" sz="16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19"/>
          <p:cNvGrpSpPr/>
          <p:nvPr/>
        </p:nvGrpSpPr>
        <p:grpSpPr>
          <a:xfrm>
            <a:off x="2797175" y="2728913"/>
            <a:ext cx="673100" cy="788987"/>
            <a:chOff x="2797175" y="2792413"/>
            <a:chExt cx="673100" cy="788987"/>
          </a:xfrm>
        </p:grpSpPr>
        <p:sp>
          <p:nvSpPr>
            <p:cNvPr id="102" name="AutoShape 67"/>
            <p:cNvSpPr>
              <a:spLocks noChangeArrowheads="1"/>
            </p:cNvSpPr>
            <p:nvPr/>
          </p:nvSpPr>
          <p:spPr bwMode="auto">
            <a:xfrm>
              <a:off x="2797175" y="2808288"/>
              <a:ext cx="673100" cy="773112"/>
            </a:xfrm>
            <a:prstGeom prst="flowChartMagneticDisk">
              <a:avLst/>
            </a:prstGeom>
            <a:solidFill>
              <a:srgbClr val="C0C0C0">
                <a:alpha val="25098"/>
              </a:srgbClr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" name="Oval 68"/>
            <p:cNvSpPr>
              <a:spLocks noChangeArrowheads="1"/>
            </p:cNvSpPr>
            <p:nvPr/>
          </p:nvSpPr>
          <p:spPr bwMode="auto">
            <a:xfrm>
              <a:off x="2819400" y="3362325"/>
              <a:ext cx="627063" cy="165100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" name="Text Box 73"/>
            <p:cNvSpPr txBox="1">
              <a:spLocks noChangeArrowheads="1"/>
            </p:cNvSpPr>
            <p:nvPr/>
          </p:nvSpPr>
          <p:spPr bwMode="auto">
            <a:xfrm>
              <a:off x="2822575" y="2792413"/>
              <a:ext cx="569913" cy="265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1400" b="1" dirty="0" smtClean="0">
                  <a:solidFill>
                    <a:schemeClr val="tx2"/>
                  </a:solidFill>
                  <a:ea typeface="黑体" pitchFamily="49" charset="-122"/>
                </a:rPr>
                <a:t>20K</a:t>
              </a:r>
              <a:endParaRPr lang="en-US" altLang="zh-CN" sz="1400" b="1" dirty="0">
                <a:solidFill>
                  <a:schemeClr val="tx2"/>
                </a:solidFill>
                <a:ea typeface="黑体" pitchFamily="49" charset="-122"/>
              </a:endParaRPr>
            </a:p>
          </p:txBody>
        </p:sp>
      </p:grpSp>
      <p:sp>
        <p:nvSpPr>
          <p:cNvPr id="109" name="TextBox 108"/>
          <p:cNvSpPr txBox="1"/>
          <p:nvPr/>
        </p:nvSpPr>
        <p:spPr>
          <a:xfrm>
            <a:off x="3810000" y="2679700"/>
            <a:ext cx="1752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0000FF"/>
                </a:solidFill>
              </a:rPr>
              <a:t>= 20</a:t>
            </a:r>
            <a:endParaRPr lang="zh-CN" altLang="en-US" sz="6000" b="1" dirty="0">
              <a:solidFill>
                <a:srgbClr val="0000FF"/>
              </a:solidFill>
            </a:endParaRPr>
          </a:p>
        </p:txBody>
      </p:sp>
      <p:grpSp>
        <p:nvGrpSpPr>
          <p:cNvPr id="21" name="组合 117"/>
          <p:cNvGrpSpPr/>
          <p:nvPr/>
        </p:nvGrpSpPr>
        <p:grpSpPr>
          <a:xfrm>
            <a:off x="5715000" y="2755900"/>
            <a:ext cx="673100" cy="774700"/>
            <a:chOff x="5715000" y="2819400"/>
            <a:chExt cx="673100" cy="774700"/>
          </a:xfrm>
        </p:grpSpPr>
        <p:sp>
          <p:nvSpPr>
            <p:cNvPr id="111" name="AutoShape 59"/>
            <p:cNvSpPr>
              <a:spLocks noChangeArrowheads="1"/>
            </p:cNvSpPr>
            <p:nvPr/>
          </p:nvSpPr>
          <p:spPr bwMode="auto">
            <a:xfrm>
              <a:off x="5715000" y="2819400"/>
              <a:ext cx="673100" cy="774700"/>
            </a:xfrm>
            <a:prstGeom prst="flowChartMagneticDisk">
              <a:avLst/>
            </a:prstGeom>
            <a:solidFill>
              <a:srgbClr val="C0C0C0">
                <a:alpha val="25098"/>
              </a:srgbClr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" name="Oval 60"/>
            <p:cNvSpPr>
              <a:spLocks noChangeArrowheads="1"/>
            </p:cNvSpPr>
            <p:nvPr/>
          </p:nvSpPr>
          <p:spPr bwMode="auto">
            <a:xfrm>
              <a:off x="5737225" y="3409040"/>
              <a:ext cx="627063" cy="165916"/>
            </a:xfrm>
            <a:prstGeom prst="ellipse">
              <a:avLst/>
            </a:prstGeom>
            <a:solidFill>
              <a:srgbClr val="969696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7" name="Text Box 65"/>
            <p:cNvSpPr txBox="1">
              <a:spLocks noChangeArrowheads="1"/>
            </p:cNvSpPr>
            <p:nvPr/>
          </p:nvSpPr>
          <p:spPr bwMode="auto">
            <a:xfrm>
              <a:off x="5834063" y="2838544"/>
              <a:ext cx="476250" cy="264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1400" b="1" dirty="0">
                  <a:solidFill>
                    <a:schemeClr val="tx2"/>
                  </a:solidFill>
                  <a:ea typeface="黑体" pitchFamily="49" charset="-122"/>
                </a:rPr>
                <a:t>1K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62" grpId="0" animBg="1"/>
      <p:bldP spid="63" grpId="0" animBg="1"/>
      <p:bldP spid="64" grpId="0"/>
      <p:bldP spid="69" grpId="0"/>
      <p:bldP spid="74" grpId="0"/>
      <p:bldP spid="109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0434" y="83185"/>
            <a:ext cx="6861175" cy="60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3" tIns="40067" rIns="80133" bIns="40067"/>
          <a:lstStyle/>
          <a:p>
            <a:pPr>
              <a:defRPr/>
            </a:pPr>
            <a:r>
              <a:rPr lang="en-US" altLang="zh-CN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规则</a:t>
            </a:r>
            <a:r>
              <a:rPr lang="en-US" altLang="zh-CN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产品状况</a:t>
            </a:r>
            <a:endParaRPr lang="zh-CN" altLang="en-US" sz="3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04800" y="1005007"/>
            <a:ext cx="8534400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>
              <a:lnSpc>
                <a:spcPct val="150000"/>
              </a:lnSpc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ea"/>
                <a:ea typeface="+mn-ea"/>
                <a:cs typeface="Times New Roman" pitchFamily="18" charset="0"/>
              </a:rPr>
              <a:t>纵横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ea typeface="+mn-ea"/>
                <a:cs typeface="Times New Roman" pitchFamily="18" charset="0"/>
              </a:rPr>
              <a:t>服饰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ea"/>
                <a:ea typeface="+mn-ea"/>
                <a:cs typeface="Times New Roman" pitchFamily="18" charset="0"/>
              </a:rPr>
              <a:t>公司有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ea"/>
                <a:ea typeface="+mn-ea"/>
                <a:cs typeface="Times New Roman" pitchFamily="18" charset="0"/>
              </a:rPr>
              <a:t>G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ea"/>
                <a:ea typeface="+mn-ea"/>
                <a:cs typeface="Times New Roman" pitchFamily="18" charset="0"/>
              </a:rPr>
              <a:t>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ea"/>
                <a:ea typeface="+mn-ea"/>
                <a:cs typeface="Times New Roman" pitchFamily="18" charset="0"/>
              </a:rPr>
              <a:t>M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ea"/>
                <a:ea typeface="+mn-ea"/>
                <a:cs typeface="Times New Roman" pitchFamily="18" charset="0"/>
              </a:rPr>
              <a:t>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ea"/>
                <a:ea typeface="+mn-ea"/>
                <a:cs typeface="Times New Roman" pitchFamily="18" charset="0"/>
              </a:rPr>
              <a:t>S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ea"/>
                <a:ea typeface="+mn-ea"/>
                <a:cs typeface="Times New Roman" pitchFamily="18" charset="0"/>
              </a:rPr>
              <a:t>三条产品线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+mn-ea"/>
              <a:ea typeface="+mn-ea"/>
              <a:cs typeface="Times New Roman" pitchFamily="18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dirty="0" smtClean="0">
              <a:latin typeface="+mn-ea"/>
              <a:ea typeface="+mn-ea"/>
              <a:cs typeface="Times New Roman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990600" y="1905000"/>
          <a:ext cx="73152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209800" y="44196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S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57600" y="34290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M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62600" y="28194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G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7C5D72B-0575-4222-8D7A-D92D4EDC60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graphicEl>
                                              <a:dgm id="{27C5D72B-0575-4222-8D7A-D92D4EDC60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E673066-6D0C-4691-AE47-268BDE7115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>
                                            <p:graphicEl>
                                              <a:dgm id="{2E673066-6D0C-4691-AE47-268BDE7115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9300E0D0-3C2B-48C4-9651-5EAD5696F0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>
                                            <p:graphicEl>
                                              <a:dgm id="{9300E0D0-3C2B-48C4-9651-5EAD5696F0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EC64903-DA2B-4F08-9152-C540237D7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>
                                            <p:graphicEl>
                                              <a:dgm id="{DEC64903-DA2B-4F08-9152-C540237D7C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51D75AE-8C7E-47B6-8C28-3F89FF368A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">
                                            <p:graphicEl>
                                              <a:dgm id="{451D75AE-8C7E-47B6-8C28-3F89FF368A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6C17F9A-7919-495C-9DA9-DD9FD9D013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0">
                                            <p:graphicEl>
                                              <a:dgm id="{F6C17F9A-7919-495C-9DA9-DD9FD9D013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6E4D1FCD-5BC3-4896-A4A8-0CD5933946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">
                                            <p:graphicEl>
                                              <a:dgm id="{6E4D1FCD-5BC3-4896-A4A8-0CD5933946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 uiExpand="1">
        <p:bldSub>
          <a:bldDgm bld="one"/>
        </p:bldSub>
      </p:bldGraphic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 txBox="1">
            <a:spLocks/>
          </p:cNvSpPr>
          <p:nvPr/>
        </p:nvSpPr>
        <p:spPr>
          <a:xfrm>
            <a:off x="71406" y="-137536"/>
            <a:ext cx="8229600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个人概况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457200" y="785794"/>
            <a:ext cx="2286000" cy="50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史  磊</a:t>
            </a:r>
            <a:endParaRPr lang="zh-CN" alt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363462" y="1544554"/>
            <a:ext cx="7104062" cy="5160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eaLnBrk="0" hangingPunct="0">
              <a:lnSpc>
                <a:spcPct val="150000"/>
              </a:lnSpc>
              <a:buFontTx/>
              <a:buBlip>
                <a:blip r:embed="rId2"/>
              </a:buBlip>
            </a:pPr>
            <a:r>
              <a:rPr lang="zh-CN" altLang="en-US" sz="1600" b="1" dirty="0"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  <a:cs typeface="Times New Roman" pitchFamily="18" charset="0"/>
              </a:rPr>
              <a:t>   现任</a:t>
            </a:r>
            <a:endParaRPr lang="en-US" altLang="zh-CN" sz="1600" b="1" dirty="0">
              <a:solidFill>
                <a:srgbClr val="002060"/>
              </a:solidFill>
              <a:latin typeface="华文琥珀" pitchFamily="2" charset="-122"/>
              <a:ea typeface="华文琥珀" pitchFamily="2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14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lang="zh-CN" altLang="en-US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用友</a:t>
            </a:r>
            <a:r>
              <a:rPr lang="zh-CN" altLang="en-US" sz="14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新道 </a:t>
            </a:r>
            <a:r>
              <a:rPr lang="zh-CN" altLang="en-US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营销专业事业部 高级顾问</a:t>
            </a:r>
            <a:endParaRPr lang="en-US" altLang="zh-CN" sz="14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信任销售授权讲师</a:t>
            </a:r>
            <a:endParaRPr lang="en-US" altLang="zh-CN" sz="1400" b="1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lang="zh-CN" altLang="en-US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策略销售授权讲师</a:t>
            </a:r>
            <a:endParaRPr lang="en-US" altLang="zh-CN" sz="1400" b="1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lang="zh-CN" altLang="en-US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营销实战沙盘授权</a:t>
            </a:r>
            <a:r>
              <a:rPr lang="zh-CN" altLang="en-US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讲师</a:t>
            </a:r>
            <a:endParaRPr lang="en-US" altLang="zh-CN" sz="1400" b="1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lang="zh-CN" altLang="en-US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国培、省培营销讲师</a:t>
            </a:r>
            <a:endParaRPr lang="zh-CN" altLang="en-US" sz="1400" b="1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  <a:buFontTx/>
              <a:buBlip>
                <a:blip r:embed="rId2"/>
              </a:buBlip>
            </a:pPr>
            <a:r>
              <a:rPr lang="zh-CN" altLang="en-US" sz="1600" b="1" dirty="0" smtClean="0"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  <a:cs typeface="Times New Roman" pitchFamily="18" charset="0"/>
              </a:rPr>
              <a:t>  </a:t>
            </a:r>
            <a:r>
              <a:rPr lang="zh-CN" altLang="en-US" sz="1600" b="1" dirty="0"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  <a:cs typeface="Times New Roman" pitchFamily="18" charset="0"/>
              </a:rPr>
              <a:t>经历</a:t>
            </a:r>
            <a:endParaRPr lang="en-US" altLang="zh-CN" sz="1600" b="1" dirty="0">
              <a:solidFill>
                <a:srgbClr val="002060"/>
              </a:solidFill>
              <a:latin typeface="华文琥珀" pitchFamily="2" charset="-122"/>
              <a:ea typeface="华文琥珀" pitchFamily="2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• </a:t>
            </a:r>
            <a:r>
              <a:rPr lang="zh-CN" altLang="zh-CN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en-US" altLang="zh-CN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zh-CN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年营销】销售经理、大客户经理、华东区业务总监、业务推进总监</a:t>
            </a:r>
            <a:endParaRPr lang="en-US" altLang="zh-CN" sz="1400" b="1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</a:t>
            </a:r>
            <a:r>
              <a:rPr lang="zh-CN" altLang="zh-CN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呼叫中心主管、呼叫中心经理、呼叫中心总监、区域总监等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• </a:t>
            </a:r>
            <a:r>
              <a:rPr lang="zh-CN" altLang="zh-CN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en-US" altLang="zh-CN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zh-CN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年讲师】</a:t>
            </a:r>
            <a:r>
              <a:rPr lang="zh-CN" altLang="en-US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弘成教育集团高级</a:t>
            </a:r>
            <a:r>
              <a:rPr lang="zh-CN" altLang="zh-CN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培训</a:t>
            </a:r>
            <a:r>
              <a:rPr lang="zh-CN" altLang="en-US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讲师、用友新道授权讲师</a:t>
            </a:r>
            <a:endParaRPr lang="zh-CN" altLang="zh-CN" sz="1400" b="1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  <a:buFontTx/>
              <a:buBlip>
                <a:blip r:embed="rId2"/>
              </a:buBlip>
            </a:pPr>
            <a:r>
              <a:rPr lang="zh-CN" altLang="en-US" sz="1600" b="1" dirty="0" smtClean="0"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  <a:cs typeface="Times New Roman" pitchFamily="18" charset="0"/>
              </a:rPr>
              <a:t>  </a:t>
            </a:r>
            <a:r>
              <a:rPr lang="zh-CN" altLang="en-US" sz="1600" b="1" dirty="0"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  <a:cs typeface="Times New Roman" pitchFamily="18" charset="0"/>
              </a:rPr>
              <a:t>擅长</a:t>
            </a:r>
            <a:endParaRPr lang="en-US" altLang="zh-CN" sz="1600" b="1" dirty="0">
              <a:solidFill>
                <a:srgbClr val="002060"/>
              </a:solidFill>
              <a:latin typeface="华文琥珀" pitchFamily="2" charset="-122"/>
              <a:ea typeface="华文琥珀" pitchFamily="2" charset="-122"/>
              <a:cs typeface="Times New Roman" pitchFamily="18" charset="0"/>
            </a:endParaRPr>
          </a:p>
          <a:p>
            <a:r>
              <a:rPr lang="en-US" altLang="zh-CN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•   </a:t>
            </a:r>
            <a:r>
              <a:rPr lang="zh-CN" altLang="en-US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擅长大项目销售和高层突破、</a:t>
            </a:r>
            <a:r>
              <a:rPr lang="zh-CN" altLang="zh-CN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呼叫中心管理、百人以上呼叫团队管理、</a:t>
            </a:r>
            <a:endParaRPr lang="en-US" altLang="zh-CN" sz="1400" b="1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en-US" altLang="zh-CN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lang="zh-CN" altLang="zh-CN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顾问式销售、解决方案销售。</a:t>
            </a:r>
          </a:p>
          <a:p>
            <a:r>
              <a:rPr lang="en-US" altLang="zh-CN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•   </a:t>
            </a:r>
            <a:r>
              <a:rPr lang="zh-CN" altLang="zh-CN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擅长课程，</a:t>
            </a:r>
            <a:r>
              <a:rPr lang="zh-CN" altLang="en-US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信任销售、</a:t>
            </a:r>
            <a:r>
              <a:rPr lang="zh-CN" altLang="zh-CN" sz="1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销售技巧、沟通技巧，呼叫中心营销类课程</a:t>
            </a:r>
          </a:p>
        </p:txBody>
      </p:sp>
      <p:sp>
        <p:nvSpPr>
          <p:cNvPr id="12" name="标题 3"/>
          <p:cNvSpPr txBox="1">
            <a:spLocks/>
          </p:cNvSpPr>
          <p:nvPr/>
        </p:nvSpPr>
        <p:spPr>
          <a:xfrm>
            <a:off x="71406" y="-137536"/>
            <a:ext cx="8229600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个人概况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1720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764704"/>
            <a:ext cx="2160240" cy="2906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0434" y="83185"/>
            <a:ext cx="6861175" cy="60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3" tIns="40067" rIns="80133" bIns="40067"/>
          <a:lstStyle/>
          <a:p>
            <a:pPr>
              <a:defRPr/>
            </a:pPr>
            <a:r>
              <a:rPr lang="en-US" altLang="zh-CN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规则</a:t>
            </a:r>
            <a:r>
              <a:rPr lang="en-US" altLang="zh-CN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市场细分</a:t>
            </a:r>
            <a:endParaRPr lang="zh-CN" altLang="en-US" sz="3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984624"/>
            <a:ext cx="6781800" cy="49443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r="7692"/>
          <a:stretch>
            <a:fillRect/>
          </a:stretch>
        </p:blipFill>
        <p:spPr bwMode="auto">
          <a:xfrm>
            <a:off x="3352800" y="3581400"/>
            <a:ext cx="5486400" cy="2207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6801" name="Rectangle 1"/>
          <p:cNvSpPr>
            <a:spLocks noChangeArrowheads="1"/>
          </p:cNvSpPr>
          <p:nvPr/>
        </p:nvSpPr>
        <p:spPr bwMode="auto">
          <a:xfrm>
            <a:off x="152400" y="990600"/>
            <a:ext cx="86868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营销渠道包括</a:t>
            </a:r>
            <a:r>
              <a:rPr lang="zh-CN" altLang="en-US" sz="2400" dirty="0" smtClean="0">
                <a:solidFill>
                  <a:srgbClr val="0000FF"/>
                </a:solidFill>
                <a:latin typeface="+mn-ea"/>
                <a:ea typeface="+mn-ea"/>
                <a:cs typeface="Times New Roman" pitchFamily="18" charset="0"/>
              </a:rPr>
              <a:t>直营店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ea"/>
                <a:ea typeface="+mn-ea"/>
                <a:cs typeface="Times New Roman" pitchFamily="18" charset="0"/>
              </a:rPr>
              <a:t>、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ea"/>
                <a:ea typeface="+mn-ea"/>
                <a:cs typeface="Times New Roman" pitchFamily="18" charset="0"/>
              </a:rPr>
              <a:t>加盟店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ea"/>
                <a:ea typeface="+mn-ea"/>
                <a:cs typeface="Times New Roman" pitchFamily="18" charset="0"/>
              </a:rPr>
              <a:t>、混合模式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三种。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Times New Roman" pitchFamily="18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b="1" dirty="0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直营店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Times New Roman" pitchFamily="18" charset="0"/>
              </a:rPr>
              <a:t>由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营销中心组建销售团队，发生</a:t>
            </a: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招聘培训成本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，按</a:t>
            </a:r>
            <a:r>
              <a:rPr lang="zh-CN" altLang="en-US" dirty="0" smtClean="0">
                <a:latin typeface="+mn-ea"/>
                <a:ea typeface="+mn-ea"/>
                <a:cs typeface="Times New Roman" pitchFamily="18" charset="0"/>
              </a:rPr>
              <a:t>年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持续支付</a:t>
            </a: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人工成本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；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Times New Roman" pitchFamily="18" charset="0"/>
            </a:endParaRPr>
          </a:p>
          <a:p>
            <a:pPr indent="269875" eaLnBrk="0" hangingPunct="0"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加盟店由</a:t>
            </a:r>
            <a:r>
              <a:rPr lang="zh-CN" altLang="en-US" dirty="0" smtClean="0">
                <a:latin typeface="+mn-ea"/>
                <a:ea typeface="+mn-ea"/>
                <a:cs typeface="Times New Roman" pitchFamily="18" charset="0"/>
              </a:rPr>
              <a:t>营销中心开发分销团队，发生</a:t>
            </a:r>
            <a:r>
              <a:rPr lang="zh-CN" altLang="en-US" b="1" dirty="0" smtClean="0">
                <a:latin typeface="+mn-ea"/>
                <a:ea typeface="+mn-ea"/>
                <a:cs typeface="Times New Roman" pitchFamily="18" charset="0"/>
              </a:rPr>
              <a:t>加盟店开发成本</a:t>
            </a:r>
            <a:r>
              <a:rPr lang="zh-CN" altLang="en-US" dirty="0" smtClean="0">
                <a:latin typeface="+mn-ea"/>
                <a:ea typeface="+mn-ea"/>
                <a:cs typeface="Times New Roman" pitchFamily="18" charset="0"/>
              </a:rPr>
              <a:t>，按年支付管理</a:t>
            </a:r>
            <a:r>
              <a:rPr lang="zh-CN" altLang="en-US" b="1" dirty="0" smtClean="0">
                <a:latin typeface="+mn-ea"/>
                <a:ea typeface="+mn-ea"/>
                <a:cs typeface="Times New Roman" pitchFamily="18" charset="0"/>
              </a:rPr>
              <a:t>运营成本</a:t>
            </a:r>
            <a:r>
              <a:rPr lang="zh-CN" altLang="en-US" dirty="0" smtClean="0">
                <a:latin typeface="+mn-ea"/>
                <a:ea typeface="+mn-ea"/>
                <a:cs typeface="Times New Roman" pitchFamily="18" charset="0"/>
              </a:rPr>
              <a:t>；</a:t>
            </a:r>
          </a:p>
          <a:p>
            <a:pPr marL="0" marR="0" lvl="0" indent="2698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10434" y="83185"/>
            <a:ext cx="6861175" cy="60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3" tIns="40067" rIns="80133" bIns="40067"/>
          <a:lstStyle/>
          <a:p>
            <a:pPr>
              <a:defRPr/>
            </a:pPr>
            <a:r>
              <a:rPr lang="en-US" altLang="zh-CN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渠道规划</a:t>
            </a:r>
            <a:endParaRPr lang="zh-CN" altLang="en-US" sz="3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85800" y="3352800"/>
          <a:ext cx="2819400" cy="2743200"/>
        </p:xfrm>
        <a:graphic>
          <a:graphicData uri="http://schemas.openxmlformats.org/drawingml/2006/table">
            <a:tbl>
              <a:tblPr/>
              <a:tblGrid>
                <a:gridCol w="1225239"/>
                <a:gridCol w="1594161"/>
              </a:tblGrid>
              <a:tr h="6858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Times New Roman"/>
                        </a:rPr>
                        <a:t>产品线</a:t>
                      </a:r>
                      <a:endParaRPr lang="zh-CN" sz="2000" kern="1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Times New Roman"/>
                        </a:rPr>
                        <a:t>销售渠道</a:t>
                      </a:r>
                      <a:endParaRPr lang="zh-CN" sz="2000" kern="1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>
                          <a:latin typeface="+mn-ea"/>
                          <a:ea typeface="+mn-ea"/>
                          <a:cs typeface="Times New Roman"/>
                        </a:rPr>
                        <a:t>G</a:t>
                      </a:r>
                      <a:r>
                        <a:rPr lang="zh-CN" sz="1600" b="1" kern="100">
                          <a:latin typeface="+mn-ea"/>
                          <a:ea typeface="+mn-ea"/>
                          <a:cs typeface="Times New Roman"/>
                        </a:rPr>
                        <a:t>系列</a:t>
                      </a:r>
                      <a:endParaRPr lang="zh-CN" sz="2000" kern="10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latin typeface="+mn-ea"/>
                          <a:ea typeface="+mn-ea"/>
                          <a:cs typeface="Times New Roman"/>
                        </a:rPr>
                        <a:t>直营店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>
                          <a:latin typeface="+mn-ea"/>
                          <a:ea typeface="+mn-ea"/>
                          <a:cs typeface="Times New Roman"/>
                        </a:rPr>
                        <a:t>M</a:t>
                      </a:r>
                      <a:r>
                        <a:rPr lang="zh-CN" sz="1600" b="1" kern="100">
                          <a:latin typeface="+mn-ea"/>
                          <a:ea typeface="+mn-ea"/>
                          <a:cs typeface="Times New Roman"/>
                        </a:rPr>
                        <a:t>系列</a:t>
                      </a:r>
                      <a:endParaRPr lang="zh-CN" sz="2000" kern="10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latin typeface="+mn-ea"/>
                          <a:ea typeface="+mn-ea"/>
                          <a:cs typeface="Times New Roman"/>
                        </a:rPr>
                        <a:t>直营店</a:t>
                      </a:r>
                      <a:r>
                        <a:rPr lang="en-US" sz="1600" kern="100" dirty="0" smtClean="0">
                          <a:latin typeface="+mn-ea"/>
                          <a:ea typeface="+mn-ea"/>
                          <a:cs typeface="Times New Roman"/>
                        </a:rPr>
                        <a:t>/</a:t>
                      </a:r>
                      <a:r>
                        <a:rPr lang="zh-CN" altLang="en-US" sz="1600" kern="100" dirty="0" smtClean="0">
                          <a:latin typeface="+mn-ea"/>
                          <a:ea typeface="+mn-ea"/>
                          <a:cs typeface="Times New Roman"/>
                        </a:rPr>
                        <a:t>加盟店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>
                          <a:latin typeface="+mn-ea"/>
                          <a:ea typeface="+mn-ea"/>
                          <a:cs typeface="Times New Roman"/>
                        </a:rPr>
                        <a:t>S</a:t>
                      </a:r>
                      <a:r>
                        <a:rPr lang="zh-CN" sz="1600" b="1" kern="100">
                          <a:latin typeface="+mn-ea"/>
                          <a:ea typeface="+mn-ea"/>
                          <a:cs typeface="Times New Roman"/>
                        </a:rPr>
                        <a:t>系列</a:t>
                      </a:r>
                      <a:endParaRPr lang="zh-CN" sz="2000" kern="10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latin typeface="+mn-ea"/>
                          <a:ea typeface="+mn-ea"/>
                          <a:cs typeface="Times New Roman"/>
                        </a:rPr>
                        <a:t>加盟店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7" name="组合 72"/>
          <p:cNvGrpSpPr/>
          <p:nvPr/>
        </p:nvGrpSpPr>
        <p:grpSpPr>
          <a:xfrm>
            <a:off x="5410200" y="5791200"/>
            <a:ext cx="720726" cy="505099"/>
            <a:chOff x="3867150" y="2689438"/>
            <a:chExt cx="720726" cy="505099"/>
          </a:xfrm>
        </p:grpSpPr>
        <p:grpSp>
          <p:nvGrpSpPr>
            <p:cNvPr id="9" name="Group 62"/>
            <p:cNvGrpSpPr>
              <a:grpSpLocks/>
            </p:cNvGrpSpPr>
            <p:nvPr/>
          </p:nvGrpSpPr>
          <p:grpSpPr bwMode="auto">
            <a:xfrm>
              <a:off x="4298950" y="2689438"/>
              <a:ext cx="288926" cy="360558"/>
              <a:chOff x="0" y="0"/>
              <a:chExt cx="181" cy="226"/>
            </a:xfrm>
            <a:solidFill>
              <a:srgbClr val="FFC000"/>
            </a:solidFill>
          </p:grpSpPr>
          <p:sp>
            <p:nvSpPr>
              <p:cNvPr id="16" name="Oval 16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91" cy="90"/>
              </a:xfrm>
              <a:prstGeom prst="ellipse">
                <a:avLst/>
              </a:pr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7" name="AutoShape 166"/>
              <p:cNvSpPr>
                <a:spLocks/>
              </p:cNvSpPr>
              <p:nvPr/>
            </p:nvSpPr>
            <p:spPr bwMode="auto">
              <a:xfrm flipV="1">
                <a:off x="0" y="90"/>
                <a:ext cx="181" cy="1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564 w 21600"/>
                  <a:gd name="T13" fmla="*/ 6512 h 21600"/>
                  <a:gd name="T14" fmla="*/ 15036 w 21600"/>
                  <a:gd name="T15" fmla="*/ 1508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9494" y="21600"/>
                    </a:lnTo>
                    <a:lnTo>
                      <a:pt x="12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0" name="Group 114"/>
            <p:cNvGrpSpPr>
              <a:grpSpLocks/>
            </p:cNvGrpSpPr>
            <p:nvPr/>
          </p:nvGrpSpPr>
          <p:grpSpPr bwMode="auto">
            <a:xfrm>
              <a:off x="4083050" y="2833980"/>
              <a:ext cx="288926" cy="360558"/>
              <a:chOff x="0" y="0"/>
              <a:chExt cx="181" cy="226"/>
            </a:xfrm>
            <a:solidFill>
              <a:srgbClr val="FFC000"/>
            </a:solidFill>
          </p:grpSpPr>
          <p:sp>
            <p:nvSpPr>
              <p:cNvPr id="14" name="Oval 16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91" cy="90"/>
              </a:xfrm>
              <a:prstGeom prst="ellipse">
                <a:avLst/>
              </a:pr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" name="AutoShape 166"/>
              <p:cNvSpPr>
                <a:spLocks/>
              </p:cNvSpPr>
              <p:nvPr/>
            </p:nvSpPr>
            <p:spPr bwMode="auto">
              <a:xfrm flipV="1">
                <a:off x="0" y="90"/>
                <a:ext cx="181" cy="1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564 w 21600"/>
                  <a:gd name="T13" fmla="*/ 6512 h 21600"/>
                  <a:gd name="T14" fmla="*/ 15036 w 21600"/>
                  <a:gd name="T15" fmla="*/ 1508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9494" y="21600"/>
                    </a:lnTo>
                    <a:lnTo>
                      <a:pt x="12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1" name="Group 117"/>
            <p:cNvGrpSpPr>
              <a:grpSpLocks/>
            </p:cNvGrpSpPr>
            <p:nvPr/>
          </p:nvGrpSpPr>
          <p:grpSpPr bwMode="auto">
            <a:xfrm>
              <a:off x="3867150" y="2689438"/>
              <a:ext cx="288926" cy="360558"/>
              <a:chOff x="0" y="0"/>
              <a:chExt cx="181" cy="226"/>
            </a:xfrm>
            <a:solidFill>
              <a:srgbClr val="FFC000"/>
            </a:solidFill>
          </p:grpSpPr>
          <p:sp>
            <p:nvSpPr>
              <p:cNvPr id="12" name="Oval 16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91" cy="90"/>
              </a:xfrm>
              <a:prstGeom prst="ellipse">
                <a:avLst/>
              </a:pr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AutoShape 166"/>
              <p:cNvSpPr>
                <a:spLocks/>
              </p:cNvSpPr>
              <p:nvPr/>
            </p:nvSpPr>
            <p:spPr bwMode="auto">
              <a:xfrm flipV="1">
                <a:off x="0" y="90"/>
                <a:ext cx="181" cy="1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564 w 21600"/>
                  <a:gd name="T13" fmla="*/ 6512 h 21600"/>
                  <a:gd name="T14" fmla="*/ 15036 w 21600"/>
                  <a:gd name="T15" fmla="*/ 1508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9494" y="21600"/>
                    </a:lnTo>
                    <a:lnTo>
                      <a:pt x="12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18" name="Oval 137"/>
          <p:cNvSpPr>
            <a:spLocks noChangeArrowheads="1"/>
          </p:cNvSpPr>
          <p:nvPr/>
        </p:nvSpPr>
        <p:spPr bwMode="auto">
          <a:xfrm>
            <a:off x="3798888" y="5997888"/>
            <a:ext cx="1008062" cy="358969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lIns="144000" tIns="0" rIns="144000" bIns="0" anchor="ctr"/>
          <a:lstStyle/>
          <a:p>
            <a:endParaRPr lang="zh-CN" altLang="en-US"/>
          </a:p>
        </p:txBody>
      </p:sp>
      <p:grpSp>
        <p:nvGrpSpPr>
          <p:cNvPr id="19" name="Group 52"/>
          <p:cNvGrpSpPr>
            <a:grpSpLocks/>
          </p:cNvGrpSpPr>
          <p:nvPr/>
        </p:nvGrpSpPr>
        <p:grpSpPr bwMode="auto">
          <a:xfrm>
            <a:off x="3886200" y="5791200"/>
            <a:ext cx="719134" cy="503511"/>
            <a:chOff x="0" y="0"/>
            <a:chExt cx="454" cy="317"/>
          </a:xfrm>
          <a:solidFill>
            <a:schemeClr val="bg1"/>
          </a:solidFill>
        </p:grpSpPr>
        <p:grpSp>
          <p:nvGrpSpPr>
            <p:cNvPr id="20" name="Group 53"/>
            <p:cNvGrpSpPr>
              <a:grpSpLocks/>
            </p:cNvGrpSpPr>
            <p:nvPr/>
          </p:nvGrpSpPr>
          <p:grpSpPr bwMode="auto">
            <a:xfrm>
              <a:off x="271" y="0"/>
              <a:ext cx="183" cy="226"/>
              <a:chOff x="0" y="0"/>
              <a:chExt cx="181" cy="226"/>
            </a:xfrm>
            <a:grpFill/>
          </p:grpSpPr>
          <p:sp>
            <p:nvSpPr>
              <p:cNvPr id="27" name="Oval 14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91" cy="90"/>
              </a:xfrm>
              <a:prstGeom prst="ellipse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8" name="AutoShape 146"/>
              <p:cNvSpPr>
                <a:spLocks/>
              </p:cNvSpPr>
              <p:nvPr/>
            </p:nvSpPr>
            <p:spPr bwMode="auto">
              <a:xfrm flipV="1">
                <a:off x="0" y="90"/>
                <a:ext cx="181" cy="1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564 w 21600"/>
                  <a:gd name="T13" fmla="*/ 6512 h 21600"/>
                  <a:gd name="T14" fmla="*/ 15036 w 21600"/>
                  <a:gd name="T15" fmla="*/ 1508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9494" y="21600"/>
                    </a:lnTo>
                    <a:lnTo>
                      <a:pt x="12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21" name="Group 56"/>
            <p:cNvGrpSpPr>
              <a:grpSpLocks/>
            </p:cNvGrpSpPr>
            <p:nvPr/>
          </p:nvGrpSpPr>
          <p:grpSpPr bwMode="auto">
            <a:xfrm>
              <a:off x="0" y="0"/>
              <a:ext cx="183" cy="226"/>
              <a:chOff x="0" y="0"/>
              <a:chExt cx="181" cy="226"/>
            </a:xfrm>
            <a:grpFill/>
          </p:grpSpPr>
          <p:sp>
            <p:nvSpPr>
              <p:cNvPr id="25" name="Oval 148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91" cy="90"/>
              </a:xfrm>
              <a:prstGeom prst="ellipse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6" name="AutoShape 149"/>
              <p:cNvSpPr>
                <a:spLocks/>
              </p:cNvSpPr>
              <p:nvPr/>
            </p:nvSpPr>
            <p:spPr bwMode="auto">
              <a:xfrm flipV="1">
                <a:off x="0" y="90"/>
                <a:ext cx="181" cy="1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564 w 21600"/>
                  <a:gd name="T13" fmla="*/ 6512 h 21600"/>
                  <a:gd name="T14" fmla="*/ 15036 w 21600"/>
                  <a:gd name="T15" fmla="*/ 1508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9494" y="21600"/>
                    </a:lnTo>
                    <a:lnTo>
                      <a:pt x="12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22" name="Group 59"/>
            <p:cNvGrpSpPr>
              <a:grpSpLocks/>
            </p:cNvGrpSpPr>
            <p:nvPr/>
          </p:nvGrpSpPr>
          <p:grpSpPr bwMode="auto">
            <a:xfrm>
              <a:off x="135" y="91"/>
              <a:ext cx="183" cy="226"/>
              <a:chOff x="0" y="0"/>
              <a:chExt cx="181" cy="226"/>
            </a:xfrm>
            <a:grpFill/>
          </p:grpSpPr>
          <p:sp>
            <p:nvSpPr>
              <p:cNvPr id="23" name="Oval 151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91" cy="90"/>
              </a:xfrm>
              <a:prstGeom prst="ellipse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AutoShape 152"/>
              <p:cNvSpPr>
                <a:spLocks/>
              </p:cNvSpPr>
              <p:nvPr/>
            </p:nvSpPr>
            <p:spPr bwMode="auto">
              <a:xfrm flipV="1">
                <a:off x="0" y="90"/>
                <a:ext cx="181" cy="1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564 w 21600"/>
                  <a:gd name="T13" fmla="*/ 6512 h 21600"/>
                  <a:gd name="T14" fmla="*/ 15036 w 21600"/>
                  <a:gd name="T15" fmla="*/ 1508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9494" y="21600"/>
                    </a:lnTo>
                    <a:lnTo>
                      <a:pt x="12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44000" tIns="0" rIns="144000" bIns="0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1"/>
          <p:cNvSpPr>
            <a:spLocks noChangeArrowheads="1"/>
          </p:cNvSpPr>
          <p:nvPr/>
        </p:nvSpPr>
        <p:spPr bwMode="auto">
          <a:xfrm>
            <a:off x="914400" y="990600"/>
            <a:ext cx="3886200" cy="272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Times New Roman" pitchFamily="18" charset="0"/>
              </a:rPr>
              <a:t>    三大职能：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ea"/>
              <a:ea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u"/>
            </a:pPr>
            <a:r>
              <a:rPr lang="zh-CN" altLang="en-US" sz="2400" dirty="0" smtClean="0">
                <a:solidFill>
                  <a:srgbClr val="0000FF"/>
                </a:solidFill>
                <a:latin typeface="+mn-ea"/>
                <a:ea typeface="+mn-ea"/>
                <a:cs typeface="Times New Roman" pitchFamily="18" charset="0"/>
              </a:rPr>
              <a:t>   销售工具开发</a:t>
            </a:r>
            <a:endParaRPr lang="en-US" altLang="zh-CN" sz="2400" dirty="0" smtClean="0">
              <a:solidFill>
                <a:srgbClr val="0000FF"/>
              </a:solidFill>
              <a:latin typeface="+mn-ea"/>
              <a:ea typeface="+mn-ea"/>
              <a:cs typeface="Times New Roman" pitchFamily="18" charset="0"/>
            </a:endParaRPr>
          </a:p>
          <a:p>
            <a:pPr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u"/>
              <a:tabLst/>
            </a:pP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ea"/>
                <a:ea typeface="+mn-ea"/>
                <a:cs typeface="Times New Roman" pitchFamily="18" charset="0"/>
              </a:rPr>
              <a:t>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ea"/>
                <a:ea typeface="+mn-ea"/>
                <a:cs typeface="Times New Roman" pitchFamily="18" charset="0"/>
              </a:rPr>
              <a:t>品牌传播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+mn-ea"/>
              <a:ea typeface="+mn-ea"/>
              <a:cs typeface="Times New Roman" pitchFamily="18" charset="0"/>
            </a:endParaRPr>
          </a:p>
          <a:p>
            <a:pPr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u"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ea"/>
                <a:ea typeface="+mn-ea"/>
                <a:cs typeface="Times New Roman" pitchFamily="18" charset="0"/>
              </a:rPr>
              <a:t>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ea"/>
                <a:ea typeface="+mn-ea"/>
                <a:cs typeface="Times New Roman" pitchFamily="18" charset="0"/>
              </a:rPr>
              <a:t>市场活动策划与组织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ea"/>
              <a:ea typeface="+mn-ea"/>
              <a:cs typeface="Times New Roman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-10434" y="83185"/>
            <a:ext cx="6861175" cy="60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3" tIns="40067" rIns="80133" bIns="40067"/>
          <a:lstStyle/>
          <a:p>
            <a:pPr>
              <a:defRPr/>
            </a:pPr>
            <a:r>
              <a:rPr lang="en-US" altLang="zh-CN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规则</a:t>
            </a:r>
            <a:r>
              <a:rPr lang="en-US" altLang="zh-CN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市场传播</a:t>
            </a:r>
            <a:endParaRPr lang="zh-CN" altLang="en-US" sz="3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029200" y="838200"/>
            <a:ext cx="3429844" cy="270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3581400"/>
            <a:ext cx="7010400" cy="2619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1"/>
          <p:cNvSpPr>
            <a:spLocks noChangeArrowheads="1"/>
          </p:cNvSpPr>
          <p:nvPr/>
        </p:nvSpPr>
        <p:spPr bwMode="auto">
          <a:xfrm>
            <a:off x="228600" y="685800"/>
            <a:ext cx="40386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eaLnBrk="0" hangingPunct="0">
              <a:lnSpc>
                <a:spcPct val="150000"/>
              </a:lnSpc>
            </a:pPr>
            <a:r>
              <a:rPr 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销售预测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9875" eaLnBrk="0" hangingPunct="0">
              <a:lnSpc>
                <a:spcPct val="150000"/>
              </a:lnSpc>
            </a:pP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收入预测：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结合“渠道、市场”等资源布局和实际投入情况、自身竞单资质范围，进行销售定单、销售收入的预测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9875" eaLnBrk="0" hangingPunct="0">
              <a:lnSpc>
                <a:spcPct val="150000"/>
              </a:lnSpc>
            </a:pP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投标定价：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根据市场情况、产能、竞争等情况，根据标准报价，制定以“区域＋产品线”的细分度，制定投标价格</a:t>
            </a:r>
          </a:p>
          <a:p>
            <a:pPr marL="0" marR="0" lvl="0" indent="2698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10434" y="83185"/>
            <a:ext cx="6861175" cy="60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3" tIns="40067" rIns="80133" bIns="40067"/>
          <a:lstStyle/>
          <a:p>
            <a:pPr>
              <a:defRPr/>
            </a:pPr>
            <a:r>
              <a:rPr lang="en-US" altLang="zh-CN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规则</a:t>
            </a:r>
            <a:r>
              <a:rPr lang="en-US" altLang="zh-CN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销售开展</a:t>
            </a:r>
            <a:endParaRPr lang="en-US" altLang="zh-CN" sz="3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43333"/>
          <a:stretch>
            <a:fillRect/>
          </a:stretch>
        </p:blipFill>
        <p:spPr bwMode="auto">
          <a:xfrm>
            <a:off x="2209800" y="4267200"/>
            <a:ext cx="1295400" cy="2170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648200" y="741908"/>
            <a:ext cx="4038600" cy="2077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eaLnBrk="0" hangingPunct="0">
              <a:lnSpc>
                <a:spcPct val="150000"/>
              </a:lnSpc>
            </a:pPr>
            <a:r>
              <a:rPr 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销售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费用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69875" eaLnBrk="0" hangingPunct="0"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竞争客户定单，必须前期投入相关销售费用（包括差旅费、招待费、交通费、通讯费等）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6300" y="3048000"/>
            <a:ext cx="40005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0434" y="83185"/>
            <a:ext cx="6861175" cy="60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3" tIns="40067" rIns="80133" bIns="40067"/>
          <a:lstStyle/>
          <a:p>
            <a:pPr>
              <a:defRPr/>
            </a:pPr>
            <a:r>
              <a:rPr lang="en-US" altLang="zh-CN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销售开展</a:t>
            </a:r>
            <a:endParaRPr lang="en-US" altLang="zh-CN" sz="3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304800" y="838200"/>
            <a:ext cx="8458200" cy="1269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Times New Roman" pitchFamily="18" charset="0"/>
              </a:rPr>
              <a:t>销售竞单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ea"/>
              <a:ea typeface="+mn-ea"/>
              <a:cs typeface="Times New Roman" pitchFamily="18" charset="0"/>
            </a:endParaRPr>
          </a:p>
          <a:p>
            <a:pPr marL="268288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竞单优先权由两部分组成，一是</a:t>
            </a:r>
            <a:r>
              <a:rPr lang="zh-CN" altLang="en-US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竞单资质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，二是</a:t>
            </a:r>
            <a:r>
              <a:rPr lang="zh-CN" altLang="en-US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单价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marL="268288"/>
            <a:endParaRPr lang="en-US" altLang="zh-CN" sz="1050" dirty="0" smtClean="0">
              <a:latin typeface="微软雅黑" pitchFamily="34" charset="-122"/>
              <a:ea typeface="微软雅黑" pitchFamily="34" charset="-122"/>
            </a:endParaRPr>
          </a:p>
          <a:p>
            <a:pPr marL="268288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竞单资质由如下决定：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914400" y="2209800"/>
          <a:ext cx="7239001" cy="4139565"/>
        </p:xfrm>
        <a:graphic>
          <a:graphicData uri="http://schemas.openxmlformats.org/drawingml/2006/table">
            <a:tbl>
              <a:tblPr/>
              <a:tblGrid>
                <a:gridCol w="1752600"/>
                <a:gridCol w="3035226"/>
                <a:gridCol w="2451175"/>
              </a:tblGrid>
              <a:tr h="376324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Times New Roman"/>
                        </a:rPr>
                        <a:t>评标项</a:t>
                      </a:r>
                      <a:endParaRPr lang="zh-CN" sz="1600" kern="1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Times New Roman"/>
                        </a:rPr>
                        <a:t>占比</a:t>
                      </a:r>
                      <a:endParaRPr lang="zh-CN" sz="1600" kern="1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376324">
                <a:tc rowSpan="8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资质</a:t>
                      </a:r>
                      <a:endParaRPr lang="zh-CN" sz="1600" kern="100" dirty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60%</a:t>
                      </a:r>
                      <a:endParaRPr lang="zh-CN" sz="16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团队建设</a:t>
                      </a:r>
                      <a:endParaRPr lang="zh-CN" sz="16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25%</a:t>
                      </a:r>
                      <a:endParaRPr lang="zh-CN" sz="1600" kern="10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3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市场活动</a:t>
                      </a:r>
                      <a:endParaRPr lang="zh-CN" sz="16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20%</a:t>
                      </a:r>
                      <a:endParaRPr lang="zh-CN" sz="16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3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市场品牌</a:t>
                      </a:r>
                      <a:endParaRPr lang="zh-CN" sz="16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10%</a:t>
                      </a:r>
                      <a:endParaRPr lang="zh-CN" sz="1600" kern="10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3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销售工具</a:t>
                      </a:r>
                      <a:endParaRPr lang="zh-CN" sz="16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3%</a:t>
                      </a:r>
                      <a:endParaRPr lang="zh-CN" sz="1600" kern="10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3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销售费用</a:t>
                      </a:r>
                      <a:endParaRPr lang="zh-CN" sz="16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25%</a:t>
                      </a:r>
                      <a:endParaRPr lang="zh-CN" sz="1600" kern="10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3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服务经营手段</a:t>
                      </a:r>
                      <a:endParaRPr lang="zh-CN" sz="16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15%</a:t>
                      </a:r>
                      <a:endParaRPr lang="zh-CN" sz="16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3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上年末现金占总现金比</a:t>
                      </a:r>
                      <a:endParaRPr lang="zh-CN" sz="1600" kern="10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2%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（其他计算）</a:t>
                      </a:r>
                      <a:endParaRPr lang="zh-CN" sz="16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3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上年总体市场占有率</a:t>
                      </a:r>
                      <a:endParaRPr lang="zh-CN" sz="1600" kern="10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系数（其他计算）</a:t>
                      </a:r>
                      <a:endParaRPr lang="zh-CN" sz="16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26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报价</a:t>
                      </a:r>
                      <a:endParaRPr lang="zh-CN" sz="1600" kern="10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40%</a:t>
                      </a:r>
                      <a:endParaRPr lang="zh-CN" sz="1600" kern="10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该区域行业产品报价</a:t>
                      </a:r>
                      <a:endParaRPr lang="zh-CN" sz="1600" kern="10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最低价取消资格</a:t>
                      </a:r>
                      <a:endParaRPr lang="zh-CN" sz="1600" kern="100" dirty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其余按报价低到高评分</a:t>
                      </a:r>
                      <a:endParaRPr lang="zh-CN" sz="16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10434" y="83185"/>
            <a:ext cx="6861175" cy="60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3" tIns="40067" rIns="80133" bIns="40067"/>
          <a:lstStyle/>
          <a:p>
            <a:pPr>
              <a:defRPr/>
            </a:pPr>
            <a:r>
              <a:rPr lang="en-US" altLang="zh-CN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规则</a:t>
            </a:r>
            <a:r>
              <a:rPr lang="en-US" altLang="zh-CN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订单交付</a:t>
            </a:r>
            <a:endParaRPr lang="en-US" altLang="zh-CN" sz="3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381000" y="1066800"/>
            <a:ext cx="8534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产品库存（类似产能概念）</a:t>
            </a:r>
            <a:endParaRPr kumimoji="0" 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指公司各条产品线最大可交付量。</a:t>
            </a:r>
            <a:endParaRPr kumimoji="0" 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19400" y="259080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公司产能、初始产能（第一年产品库存量）计划如下：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743200" y="3186111"/>
          <a:ext cx="6096000" cy="2757489"/>
        </p:xfrm>
        <a:graphic>
          <a:graphicData uri="http://schemas.openxmlformats.org/drawingml/2006/table">
            <a:tbl>
              <a:tblPr/>
              <a:tblGrid>
                <a:gridCol w="1120516"/>
                <a:gridCol w="1714832"/>
                <a:gridCol w="3260652"/>
              </a:tblGrid>
              <a:tr h="6753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chemeClr val="bg1"/>
                          </a:solidFill>
                          <a:latin typeface="Calibri"/>
                          <a:ea typeface="宋体"/>
                          <a:cs typeface="Times New Roman"/>
                        </a:rPr>
                        <a:t>产品线</a:t>
                      </a:r>
                      <a:endParaRPr lang="zh-CN" sz="2000" kern="100" dirty="0">
                        <a:solidFill>
                          <a:schemeClr val="bg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 smtClean="0">
                          <a:solidFill>
                            <a:schemeClr val="bg1"/>
                          </a:solidFill>
                          <a:latin typeface="Calibri"/>
                          <a:ea typeface="宋体"/>
                          <a:cs typeface="Times New Roman"/>
                        </a:rPr>
                        <a:t>产品</a:t>
                      </a:r>
                      <a:endParaRPr lang="en-US" altLang="zh-CN" sz="1600" b="1" kern="100" dirty="0" smtClean="0">
                        <a:solidFill>
                          <a:schemeClr val="bg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 smtClean="0">
                          <a:solidFill>
                            <a:schemeClr val="bg1"/>
                          </a:solidFill>
                          <a:latin typeface="Calibri"/>
                          <a:ea typeface="宋体"/>
                          <a:cs typeface="Times New Roman"/>
                        </a:rPr>
                        <a:t>（</a:t>
                      </a:r>
                      <a:r>
                        <a:rPr lang="zh-CN" sz="1600" b="1" kern="100" dirty="0">
                          <a:solidFill>
                            <a:schemeClr val="bg1"/>
                          </a:solidFill>
                          <a:latin typeface="Calibri"/>
                          <a:ea typeface="宋体"/>
                          <a:cs typeface="Times New Roman"/>
                        </a:rPr>
                        <a:t>年产能</a:t>
                      </a:r>
                      <a:r>
                        <a:rPr lang="en-US" sz="1600" b="1" kern="100" dirty="0">
                          <a:solidFill>
                            <a:schemeClr val="bg1"/>
                          </a:solidFill>
                          <a:latin typeface="Calibri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1600" b="1" kern="100" dirty="0">
                          <a:solidFill>
                            <a:schemeClr val="bg1"/>
                          </a:solidFill>
                          <a:latin typeface="Calibri"/>
                          <a:ea typeface="宋体"/>
                          <a:cs typeface="Times New Roman"/>
                        </a:rPr>
                        <a:t>交付量）</a:t>
                      </a:r>
                      <a:endParaRPr lang="zh-CN" sz="2000" kern="100" dirty="0">
                        <a:solidFill>
                          <a:schemeClr val="bg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chemeClr val="bg1"/>
                          </a:solidFill>
                          <a:latin typeface="Calibri"/>
                          <a:ea typeface="宋体"/>
                          <a:cs typeface="Times New Roman"/>
                        </a:rPr>
                        <a:t>当年计划与上年度变动幅度上限</a:t>
                      </a:r>
                      <a:endParaRPr lang="zh-CN" sz="2000" kern="100" dirty="0">
                        <a:solidFill>
                          <a:schemeClr val="bg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6753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>
                          <a:latin typeface="Calibri"/>
                          <a:ea typeface="宋体"/>
                          <a:cs typeface="Times New Roman"/>
                        </a:rPr>
                        <a:t>G</a:t>
                      </a:r>
                      <a:r>
                        <a:rPr lang="zh-CN" sz="1600" b="1" kern="100">
                          <a:latin typeface="Calibri"/>
                          <a:ea typeface="宋体"/>
                          <a:cs typeface="Times New Roman"/>
                        </a:rPr>
                        <a:t>系列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Calibri"/>
                          <a:ea typeface="宋体"/>
                          <a:cs typeface="Times New Roman"/>
                        </a:rPr>
                        <a:t>20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套</a:t>
                      </a:r>
                      <a:r>
                        <a:rPr lang="en-US" sz="1600" kern="100" dirty="0">
                          <a:latin typeface="Calibri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年</a:t>
                      </a:r>
                      <a:r>
                        <a:rPr lang="en-US" sz="1600" kern="100" dirty="0">
                          <a:latin typeface="Calibri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公司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≤</a:t>
                      </a:r>
                      <a:r>
                        <a:rPr lang="en-US" sz="1600" kern="100" dirty="0">
                          <a:latin typeface="Calibri"/>
                          <a:ea typeface="宋体"/>
                          <a:cs typeface="Times New Roman"/>
                        </a:rPr>
                        <a:t>30% 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（能力限制＋公司重点投入）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53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>
                          <a:latin typeface="Calibri"/>
                          <a:ea typeface="宋体"/>
                          <a:cs typeface="Times New Roman"/>
                        </a:rPr>
                        <a:t>M</a:t>
                      </a:r>
                      <a:r>
                        <a:rPr lang="zh-CN" sz="1600" b="1" kern="100">
                          <a:latin typeface="Calibri"/>
                          <a:ea typeface="宋体"/>
                          <a:cs typeface="Times New Roman"/>
                        </a:rPr>
                        <a:t>系列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Calibri"/>
                          <a:ea typeface="宋体"/>
                          <a:cs typeface="Times New Roman"/>
                        </a:rPr>
                        <a:t>50</a:t>
                      </a: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套</a:t>
                      </a:r>
                      <a:r>
                        <a:rPr lang="en-US" sz="1600" kern="100">
                          <a:latin typeface="Calibri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年</a:t>
                      </a:r>
                      <a:r>
                        <a:rPr lang="en-US" sz="1600" kern="100">
                          <a:latin typeface="Calibri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公司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≤</a:t>
                      </a:r>
                      <a:r>
                        <a:rPr lang="en-US" sz="1600" kern="100" dirty="0">
                          <a:latin typeface="Calibri"/>
                          <a:ea typeface="宋体"/>
                          <a:cs typeface="Times New Roman"/>
                        </a:rPr>
                        <a:t>15% 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（能力限制＋公司鼓励发展）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53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>
                          <a:latin typeface="Calibri"/>
                          <a:ea typeface="宋体"/>
                          <a:cs typeface="Times New Roman"/>
                        </a:rPr>
                        <a:t>S</a:t>
                      </a:r>
                      <a:r>
                        <a:rPr lang="zh-CN" sz="1600" b="1" kern="100">
                          <a:latin typeface="Calibri"/>
                          <a:ea typeface="宋体"/>
                          <a:cs typeface="Times New Roman"/>
                        </a:rPr>
                        <a:t>系列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Calibri"/>
                          <a:ea typeface="宋体"/>
                          <a:cs typeface="Times New Roman"/>
                        </a:rPr>
                        <a:t>100</a:t>
                      </a: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套</a:t>
                      </a:r>
                      <a:r>
                        <a:rPr lang="en-US" sz="1600" kern="100">
                          <a:latin typeface="Calibri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年</a:t>
                      </a:r>
                      <a:r>
                        <a:rPr lang="en-US" sz="1600" kern="100">
                          <a:latin typeface="Calibri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1600" kern="100">
                          <a:latin typeface="Calibri"/>
                          <a:ea typeface="宋体"/>
                          <a:cs typeface="Times New Roman"/>
                        </a:rPr>
                        <a:t>公司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≤</a:t>
                      </a:r>
                      <a:r>
                        <a:rPr lang="en-US" sz="1600" kern="100" dirty="0">
                          <a:latin typeface="Calibri"/>
                          <a:ea typeface="宋体"/>
                          <a:cs typeface="Times New Roman"/>
                        </a:rPr>
                        <a:t>15% </a:t>
                      </a:r>
                      <a:r>
                        <a:rPr lang="zh-CN" sz="1600" kern="100" dirty="0">
                          <a:latin typeface="Calibri"/>
                          <a:ea typeface="宋体"/>
                          <a:cs typeface="Times New Roman"/>
                        </a:rPr>
                        <a:t>（能力限制＋公司稳健发展）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209800"/>
            <a:ext cx="1447800" cy="2925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0434" y="83185"/>
            <a:ext cx="6861175" cy="60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3" tIns="40067" rIns="80133" bIns="40067"/>
          <a:lstStyle/>
          <a:p>
            <a:pPr>
              <a:defRPr/>
            </a:pPr>
            <a:r>
              <a:rPr lang="en-US" altLang="zh-CN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规则</a:t>
            </a:r>
            <a:r>
              <a:rPr lang="en-US" altLang="zh-CN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订单交付</a:t>
            </a:r>
            <a:endParaRPr lang="en-US" altLang="zh-CN" sz="3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017" name="Rectangle 1"/>
          <p:cNvSpPr>
            <a:spLocks noChangeArrowheads="1"/>
          </p:cNvSpPr>
          <p:nvPr/>
        </p:nvSpPr>
        <p:spPr bwMode="auto">
          <a:xfrm>
            <a:off x="152400" y="838200"/>
            <a:ext cx="8686800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Times New Roman" pitchFamily="18" charset="0"/>
              </a:rPr>
              <a:t>交付成本</a:t>
            </a:r>
            <a:endParaRPr kumimoji="0" 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ea"/>
              <a:ea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     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指产品运输、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包装、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交付该产品所发生的成本；</a:t>
            </a:r>
            <a:endParaRPr kumimoji="0" 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Times New Roman" pitchFamily="18" charset="0"/>
              </a:rPr>
              <a:t>  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b="1" dirty="0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   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Times New Roman" pitchFamily="18" charset="0"/>
              </a:rPr>
              <a:t> </a:t>
            </a: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Times New Roman" pitchFamily="18" charset="0"/>
              </a:rPr>
              <a:t>订单违约</a:t>
            </a:r>
            <a:endParaRPr kumimoji="0" 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ea"/>
              <a:ea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    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订单违约，违约金为订单金额的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ea"/>
                <a:ea typeface="+mn-ea"/>
                <a:cs typeface="Times New Roman" pitchFamily="18" charset="0"/>
              </a:rPr>
              <a:t>150%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，需要以现金方式支付。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Times New Roman" pitchFamily="18" charset="0"/>
            </a:endParaRPr>
          </a:p>
          <a:p>
            <a:pPr marR="0" lvl="0" indent="268288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有如下情况发生违约：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Times New Roman" pitchFamily="18" charset="0"/>
            </a:endParaRPr>
          </a:p>
          <a:p>
            <a:pPr marR="0" lvl="0" indent="268288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Ø"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超过产能，无产品可交付订单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itchFamily="2" charset="-122"/>
            </a:endParaRPr>
          </a:p>
          <a:p>
            <a:pPr marR="0" lvl="0" indent="268288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Ø"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未取得当地销售资质而获得订单</a:t>
            </a: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itchFamily="2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3200400"/>
            <a:ext cx="3737610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-10434" y="83185"/>
            <a:ext cx="6861175" cy="60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3" tIns="40067" rIns="80133" bIns="40067"/>
          <a:lstStyle/>
          <a:p>
            <a:pPr>
              <a:defRPr/>
            </a:pPr>
            <a:r>
              <a:rPr lang="en-US" altLang="zh-CN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规则</a:t>
            </a:r>
            <a:r>
              <a:rPr lang="en-US" altLang="zh-CN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客户服务</a:t>
            </a:r>
            <a:endParaRPr lang="en-US" altLang="zh-CN" sz="3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8600" y="962025"/>
            <a:ext cx="365760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9875" eaLnBrk="0" hangingPunct="0"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客户服务维护</a:t>
            </a:r>
            <a:endParaRPr lang="zh-CN" altLang="en-US" sz="1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indent="269875" eaLnBrk="0" hangingPunct="0"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每年支付客户服务维护费用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 indent="269875" eaLnBrk="0" hangingPunct="0"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辐射全部行业和区域。</a:t>
            </a:r>
            <a:endParaRPr lang="zh-CN" altLang="en-US" sz="1400" dirty="0" smtClean="0"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191000" y="838200"/>
            <a:ext cx="4648200" cy="2446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Times New Roman" pitchFamily="18" charset="0"/>
              </a:rPr>
              <a:t>客户维护手段</a:t>
            </a:r>
            <a:endParaRPr kumimoji="0" 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ea"/>
              <a:ea typeface="+mn-ea"/>
              <a:cs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主要客户服务形式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：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Times New Roman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Wingdings" pitchFamily="2" charset="2"/>
              <a:buChar char="l"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call-center</a:t>
            </a:r>
            <a:endParaRPr lang="en-US" altLang="zh-CN" dirty="0" smtClean="0">
              <a:latin typeface="+mn-ea"/>
              <a:ea typeface="+mn-ea"/>
              <a:cs typeface="Times New Roman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Wingdings" pitchFamily="2" charset="2"/>
              <a:buChar char="l"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在线社区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Times New Roman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Wingdings" pitchFamily="2" charset="2"/>
              <a:buChar char="l"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VIP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俱乐部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3276600"/>
            <a:ext cx="6400800" cy="2953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0434" y="83185"/>
            <a:ext cx="6861175" cy="60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3" tIns="40067" rIns="80133" bIns="40067"/>
          <a:lstStyle/>
          <a:p>
            <a:pPr>
              <a:defRPr/>
            </a:pPr>
            <a:r>
              <a:rPr lang="en-US" altLang="zh-CN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规则</a:t>
            </a:r>
            <a:r>
              <a:rPr lang="en-US" altLang="zh-CN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销售管理</a:t>
            </a:r>
            <a:endParaRPr lang="en-US" altLang="zh-CN" sz="3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089" name="Rectangle 1"/>
          <p:cNvSpPr>
            <a:spLocks noChangeArrowheads="1"/>
          </p:cNvSpPr>
          <p:nvPr/>
        </p:nvSpPr>
        <p:spPr bwMode="auto">
          <a:xfrm>
            <a:off x="228600" y="963305"/>
            <a:ext cx="8686800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>
              <a:lnSpc>
                <a:spcPct val="150000"/>
              </a:lnSpc>
            </a:pP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销售管理（财务经理）负责所有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ea"/>
                <a:ea typeface="+mn-ea"/>
                <a:cs typeface="Times New Roman" pitchFamily="18" charset="0"/>
              </a:rPr>
              <a:t>营销收入、各项目发生费用、利润核算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，</a:t>
            </a:r>
            <a:r>
              <a:rPr lang="zh-CN" altLang="en-US" dirty="0" smtClean="0">
                <a:latin typeface="+mn-ea"/>
                <a:ea typeface="+mn-ea"/>
                <a:cs typeface="Times New Roman" pitchFamily="18" charset="0"/>
              </a:rPr>
              <a:t>包括对各营销业绩数据的分析，以及各部门各岗位的绩效考核评价。</a:t>
            </a:r>
          </a:p>
          <a:p>
            <a:pPr marL="0" marR="0" lvl="0" indent="2698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itchFamily="2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286000"/>
            <a:ext cx="5334000" cy="3679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1" y="1413879"/>
            <a:ext cx="7848600" cy="5215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矩形 1"/>
          <p:cNvSpPr/>
          <p:nvPr/>
        </p:nvSpPr>
        <p:spPr>
          <a:xfrm>
            <a:off x="189637" y="15240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教学年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2133600" y="685800"/>
            <a:ext cx="4572000" cy="662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各司其职     精诚合作</a:t>
            </a:r>
            <a:endParaRPr lang="zh-CN" altLang="en-US" sz="28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2000" y="1447800"/>
            <a:ext cx="2667000" cy="1828800"/>
          </a:xfrm>
          <a:prstGeom prst="rect">
            <a:avLst/>
          </a:prstGeom>
          <a:solidFill>
            <a:schemeClr val="accent1"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FF00"/>
                </a:solidFill>
              </a:rPr>
              <a:t>财务经理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29000" y="1447800"/>
            <a:ext cx="4495800" cy="1447800"/>
          </a:xfrm>
          <a:prstGeom prst="rect">
            <a:avLst/>
          </a:prstGeom>
          <a:solidFill>
            <a:srgbClr val="FF99FF">
              <a:alpha val="2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</a:rPr>
              <a:t>交付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</a:rPr>
              <a:t>/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</a:rPr>
              <a:t>客服经理</a:t>
            </a:r>
          </a:p>
        </p:txBody>
      </p:sp>
      <p:sp>
        <p:nvSpPr>
          <p:cNvPr id="8" name="矩形 7"/>
          <p:cNvSpPr/>
          <p:nvPr/>
        </p:nvSpPr>
        <p:spPr>
          <a:xfrm>
            <a:off x="762000" y="3276600"/>
            <a:ext cx="2667000" cy="1981200"/>
          </a:xfrm>
          <a:prstGeom prst="rect">
            <a:avLst/>
          </a:prstGeom>
          <a:solidFill>
            <a:schemeClr val="accent6">
              <a:lumMod val="40000"/>
              <a:lumOff val="60000"/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</a:rPr>
              <a:t>营销总监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2000" y="5257800"/>
            <a:ext cx="3581400" cy="1371600"/>
          </a:xfrm>
          <a:prstGeom prst="rect">
            <a:avLst/>
          </a:prstGeom>
          <a:solidFill>
            <a:schemeClr val="accent1"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FF00"/>
                </a:solidFill>
              </a:rPr>
              <a:t>渠道经理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19600" y="5257800"/>
            <a:ext cx="3505200" cy="1371600"/>
          </a:xfrm>
          <a:prstGeom prst="rect">
            <a:avLst/>
          </a:prstGeom>
          <a:solidFill>
            <a:schemeClr val="accent6">
              <a:lumMod val="40000"/>
              <a:lumOff val="60000"/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</a:rPr>
              <a:t>市场经理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29000" y="2895600"/>
            <a:ext cx="4495800" cy="2362200"/>
          </a:xfrm>
          <a:prstGeom prst="rect">
            <a:avLst/>
          </a:prstGeom>
          <a:solidFill>
            <a:schemeClr val="accent3">
              <a:lumMod val="60000"/>
              <a:lumOff val="40000"/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销售经理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412875" y="2057400"/>
            <a:ext cx="6435725" cy="112712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营销是企业成功的关键。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——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菲利浦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·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科特勒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787" name="Rectangle 3"/>
          <p:cNvSpPr>
            <a:spLocks noChangeArrowheads="1"/>
          </p:cNvSpPr>
          <p:nvPr/>
        </p:nvSpPr>
        <p:spPr bwMode="auto">
          <a:xfrm>
            <a:off x="104775" y="76200"/>
            <a:ext cx="249299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实际模拟训练</a:t>
            </a:r>
          </a:p>
        </p:txBody>
      </p:sp>
      <p:sp>
        <p:nvSpPr>
          <p:cNvPr id="630788" name="Rectangle 4"/>
          <p:cNvSpPr>
            <a:spLocks noChangeArrowheads="1"/>
          </p:cNvSpPr>
          <p:nvPr/>
        </p:nvSpPr>
        <p:spPr bwMode="auto">
          <a:xfrm>
            <a:off x="1371600" y="2286000"/>
            <a:ext cx="6378669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zh-CN" altLang="en-US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彩云" pitchFamily="2" charset="-122"/>
                <a:ea typeface="华文彩云" pitchFamily="2" charset="-122"/>
              </a:rPr>
              <a:t>请做好准备</a:t>
            </a:r>
          </a:p>
          <a:p>
            <a:pPr algn="l" eaLnBrk="1" hangingPunct="1">
              <a:lnSpc>
                <a:spcPct val="100000"/>
              </a:lnSpc>
            </a:pPr>
            <a:r>
              <a:rPr lang="zh-CN" altLang="en-US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彩云" pitchFamily="2" charset="-122"/>
                <a:ea typeface="华文彩云" pitchFamily="2" charset="-122"/>
              </a:rPr>
              <a:t>        现在由你们经营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0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0788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0434" y="83185"/>
            <a:ext cx="6861175" cy="60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3" tIns="40067" rIns="80133" bIns="40067"/>
          <a:lstStyle/>
          <a:p>
            <a:pPr>
              <a:defRPr/>
            </a:pPr>
            <a:r>
              <a:rPr lang="en-US" altLang="zh-CN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营销经营开始</a:t>
            </a:r>
            <a:r>
              <a:rPr lang="en-US" altLang="zh-CN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教学年</a:t>
            </a:r>
            <a:endParaRPr lang="en-US" altLang="zh-CN" sz="3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85800" y="1104945"/>
            <a:ext cx="8382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 smtClean="0">
                <a:latin typeface="+mn-ea"/>
                <a:ea typeface="+mn-ea"/>
                <a:cs typeface="Times New Roman" pitchFamily="18" charset="0"/>
              </a:rPr>
              <a:t>营销初始资金</a:t>
            </a:r>
            <a:r>
              <a:rPr lang="zh-CN" altLang="en-US" dirty="0" smtClean="0">
                <a:latin typeface="+mn-ea"/>
                <a:ea typeface="+mn-ea"/>
                <a:cs typeface="Times New Roman" pitchFamily="18" charset="0"/>
              </a:rPr>
              <a:t>：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500K</a:t>
            </a:r>
            <a:endParaRPr lang="zh-CN" altLang="en-US" dirty="0" smtClean="0">
              <a:solidFill>
                <a:srgbClr val="FF0000"/>
              </a:solidFill>
              <a:latin typeface="+mn-ea"/>
              <a:ea typeface="+mn-ea"/>
              <a:cs typeface="Times New Roman" pitchFamily="18" charset="0"/>
            </a:endParaRPr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607218" y="2107781"/>
            <a:ext cx="1396162" cy="4648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5" name="组合 14"/>
          <p:cNvGrpSpPr/>
          <p:nvPr/>
        </p:nvGrpSpPr>
        <p:grpSpPr>
          <a:xfrm>
            <a:off x="2819397" y="3276600"/>
            <a:ext cx="554038" cy="773112"/>
            <a:chOff x="6477000" y="1179513"/>
            <a:chExt cx="782638" cy="773112"/>
          </a:xfrm>
        </p:grpSpPr>
        <p:sp>
          <p:nvSpPr>
            <p:cNvPr id="8" name="AutoShape 67"/>
            <p:cNvSpPr>
              <a:spLocks noChangeArrowheads="1"/>
            </p:cNvSpPr>
            <p:nvPr/>
          </p:nvSpPr>
          <p:spPr bwMode="auto">
            <a:xfrm>
              <a:off x="6507162" y="1179513"/>
              <a:ext cx="673100" cy="773112"/>
            </a:xfrm>
            <a:prstGeom prst="flowChartMagneticDisk">
              <a:avLst/>
            </a:prstGeom>
            <a:solidFill>
              <a:srgbClr val="C0C0C0">
                <a:alpha val="25098"/>
              </a:srgbClr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Oval 68"/>
            <p:cNvSpPr>
              <a:spLocks noChangeArrowheads="1"/>
            </p:cNvSpPr>
            <p:nvPr/>
          </p:nvSpPr>
          <p:spPr bwMode="auto">
            <a:xfrm>
              <a:off x="6529387" y="1768475"/>
              <a:ext cx="627063" cy="165100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Oval 69"/>
            <p:cNvSpPr>
              <a:spLocks noChangeArrowheads="1"/>
            </p:cNvSpPr>
            <p:nvPr/>
          </p:nvSpPr>
          <p:spPr bwMode="auto">
            <a:xfrm>
              <a:off x="6529387" y="1676400"/>
              <a:ext cx="627063" cy="165100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Oval 70"/>
            <p:cNvSpPr>
              <a:spLocks noChangeArrowheads="1"/>
            </p:cNvSpPr>
            <p:nvPr/>
          </p:nvSpPr>
          <p:spPr bwMode="auto">
            <a:xfrm>
              <a:off x="6529387" y="1584325"/>
              <a:ext cx="627063" cy="166688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Oval 71"/>
            <p:cNvSpPr>
              <a:spLocks noChangeArrowheads="1"/>
            </p:cNvSpPr>
            <p:nvPr/>
          </p:nvSpPr>
          <p:spPr bwMode="auto">
            <a:xfrm>
              <a:off x="6529387" y="1530350"/>
              <a:ext cx="639763" cy="130175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Oval 72"/>
            <p:cNvSpPr>
              <a:spLocks noChangeArrowheads="1"/>
            </p:cNvSpPr>
            <p:nvPr/>
          </p:nvSpPr>
          <p:spPr bwMode="auto">
            <a:xfrm>
              <a:off x="6529387" y="1444625"/>
              <a:ext cx="639763" cy="131763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Text Box 73"/>
            <p:cNvSpPr txBox="1">
              <a:spLocks noChangeArrowheads="1"/>
            </p:cNvSpPr>
            <p:nvPr/>
          </p:nvSpPr>
          <p:spPr bwMode="auto">
            <a:xfrm>
              <a:off x="6477000" y="1198563"/>
              <a:ext cx="782638" cy="240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1200" b="1" dirty="0" smtClean="0">
                  <a:solidFill>
                    <a:schemeClr val="tx2"/>
                  </a:solidFill>
                  <a:ea typeface="黑体" pitchFamily="49" charset="-122"/>
                </a:rPr>
                <a:t>200K</a:t>
              </a:r>
              <a:endParaRPr lang="en-US" altLang="zh-CN" sz="1200" b="1" dirty="0">
                <a:solidFill>
                  <a:schemeClr val="tx2"/>
                </a:solidFill>
                <a:ea typeface="黑体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873259" y="3200400"/>
            <a:ext cx="2359322" cy="774700"/>
            <a:chOff x="3873259" y="3200400"/>
            <a:chExt cx="2359322" cy="774700"/>
          </a:xfrm>
        </p:grpSpPr>
        <p:grpSp>
          <p:nvGrpSpPr>
            <p:cNvPr id="16" name="Group 78"/>
            <p:cNvGrpSpPr>
              <a:grpSpLocks/>
            </p:cNvGrpSpPr>
            <p:nvPr/>
          </p:nvGrpSpPr>
          <p:grpSpPr bwMode="auto">
            <a:xfrm>
              <a:off x="3873259" y="3200400"/>
              <a:ext cx="517584" cy="774700"/>
              <a:chOff x="-12" y="0"/>
              <a:chExt cx="480" cy="607"/>
            </a:xfrm>
          </p:grpSpPr>
          <p:sp>
            <p:nvSpPr>
              <p:cNvPr id="17" name="AutoShape 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24" cy="607"/>
              </a:xfrm>
              <a:prstGeom prst="flowChartMagneticDisk">
                <a:avLst/>
              </a:prstGeom>
              <a:solidFill>
                <a:srgbClr val="C0C0C0">
                  <a:alpha val="25098"/>
                </a:srgbClr>
              </a:solidFill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" name="Oval 60"/>
              <p:cNvSpPr>
                <a:spLocks noChangeArrowheads="1"/>
              </p:cNvSpPr>
              <p:nvPr/>
            </p:nvSpPr>
            <p:spPr bwMode="auto">
              <a:xfrm>
                <a:off x="14" y="462"/>
                <a:ext cx="395" cy="130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" name="Oval 61"/>
              <p:cNvSpPr>
                <a:spLocks noChangeArrowheads="1"/>
              </p:cNvSpPr>
              <p:nvPr/>
            </p:nvSpPr>
            <p:spPr bwMode="auto">
              <a:xfrm>
                <a:off x="14" y="390"/>
                <a:ext cx="395" cy="130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" name="Oval 62"/>
              <p:cNvSpPr>
                <a:spLocks noChangeArrowheads="1"/>
              </p:cNvSpPr>
              <p:nvPr/>
            </p:nvSpPr>
            <p:spPr bwMode="auto">
              <a:xfrm>
                <a:off x="14" y="318"/>
                <a:ext cx="395" cy="130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" name="Oval 63"/>
              <p:cNvSpPr>
                <a:spLocks noChangeArrowheads="1"/>
              </p:cNvSpPr>
              <p:nvPr/>
            </p:nvSpPr>
            <p:spPr bwMode="auto">
              <a:xfrm>
                <a:off x="14" y="275"/>
                <a:ext cx="403" cy="103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" name="Oval 64"/>
              <p:cNvSpPr>
                <a:spLocks noChangeArrowheads="1"/>
              </p:cNvSpPr>
              <p:nvPr/>
            </p:nvSpPr>
            <p:spPr bwMode="auto">
              <a:xfrm>
                <a:off x="14" y="208"/>
                <a:ext cx="403" cy="103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" name="Text Box 65"/>
              <p:cNvSpPr txBox="1">
                <a:spLocks noChangeArrowheads="1"/>
              </p:cNvSpPr>
              <p:nvPr/>
            </p:nvSpPr>
            <p:spPr bwMode="auto">
              <a:xfrm>
                <a:off x="-12" y="27"/>
                <a:ext cx="480" cy="1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hangingPunct="0">
                  <a:lnSpc>
                    <a:spcPct val="80000"/>
                  </a:lnSpc>
                  <a:spcBef>
                    <a:spcPct val="50000"/>
                  </a:spcBef>
                </a:pPr>
                <a:r>
                  <a:rPr lang="en-US" altLang="zh-CN" sz="1200" b="1" dirty="0" smtClean="0">
                    <a:solidFill>
                      <a:schemeClr val="tx2"/>
                    </a:solidFill>
                    <a:ea typeface="黑体" pitchFamily="49" charset="-122"/>
                  </a:rPr>
                  <a:t>20K</a:t>
                </a:r>
                <a:endParaRPr lang="en-US" altLang="zh-CN" sz="1200" b="1" dirty="0">
                  <a:solidFill>
                    <a:schemeClr val="tx2"/>
                  </a:solidFill>
                  <a:ea typeface="黑体" pitchFamily="49" charset="-122"/>
                </a:endParaRPr>
              </a:p>
            </p:txBody>
          </p:sp>
        </p:grpSp>
        <p:grpSp>
          <p:nvGrpSpPr>
            <p:cNvPr id="24" name="Group 78"/>
            <p:cNvGrpSpPr>
              <a:grpSpLocks/>
            </p:cNvGrpSpPr>
            <p:nvPr/>
          </p:nvGrpSpPr>
          <p:grpSpPr bwMode="auto">
            <a:xfrm>
              <a:off x="4343397" y="3200400"/>
              <a:ext cx="517584" cy="774700"/>
              <a:chOff x="-12" y="0"/>
              <a:chExt cx="480" cy="607"/>
            </a:xfrm>
          </p:grpSpPr>
          <p:sp>
            <p:nvSpPr>
              <p:cNvPr id="25" name="AutoShape 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24" cy="607"/>
              </a:xfrm>
              <a:prstGeom prst="flowChartMagneticDisk">
                <a:avLst/>
              </a:prstGeom>
              <a:solidFill>
                <a:srgbClr val="C0C0C0">
                  <a:alpha val="25098"/>
                </a:srgbClr>
              </a:solidFill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" name="Oval 60"/>
              <p:cNvSpPr>
                <a:spLocks noChangeArrowheads="1"/>
              </p:cNvSpPr>
              <p:nvPr/>
            </p:nvSpPr>
            <p:spPr bwMode="auto">
              <a:xfrm>
                <a:off x="14" y="462"/>
                <a:ext cx="395" cy="130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" name="Oval 61"/>
              <p:cNvSpPr>
                <a:spLocks noChangeArrowheads="1"/>
              </p:cNvSpPr>
              <p:nvPr/>
            </p:nvSpPr>
            <p:spPr bwMode="auto">
              <a:xfrm>
                <a:off x="14" y="390"/>
                <a:ext cx="395" cy="130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" name="Oval 62"/>
              <p:cNvSpPr>
                <a:spLocks noChangeArrowheads="1"/>
              </p:cNvSpPr>
              <p:nvPr/>
            </p:nvSpPr>
            <p:spPr bwMode="auto">
              <a:xfrm>
                <a:off x="14" y="318"/>
                <a:ext cx="395" cy="130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" name="Oval 63"/>
              <p:cNvSpPr>
                <a:spLocks noChangeArrowheads="1"/>
              </p:cNvSpPr>
              <p:nvPr/>
            </p:nvSpPr>
            <p:spPr bwMode="auto">
              <a:xfrm>
                <a:off x="14" y="275"/>
                <a:ext cx="403" cy="103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" name="Oval 64"/>
              <p:cNvSpPr>
                <a:spLocks noChangeArrowheads="1"/>
              </p:cNvSpPr>
              <p:nvPr/>
            </p:nvSpPr>
            <p:spPr bwMode="auto">
              <a:xfrm>
                <a:off x="14" y="208"/>
                <a:ext cx="403" cy="103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" name="Text Box 65"/>
              <p:cNvSpPr txBox="1">
                <a:spLocks noChangeArrowheads="1"/>
              </p:cNvSpPr>
              <p:nvPr/>
            </p:nvSpPr>
            <p:spPr bwMode="auto">
              <a:xfrm>
                <a:off x="-12" y="27"/>
                <a:ext cx="480" cy="1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hangingPunct="0">
                  <a:lnSpc>
                    <a:spcPct val="80000"/>
                  </a:lnSpc>
                  <a:spcBef>
                    <a:spcPct val="50000"/>
                  </a:spcBef>
                </a:pPr>
                <a:r>
                  <a:rPr lang="en-US" altLang="zh-CN" sz="1200" b="1" dirty="0" smtClean="0">
                    <a:solidFill>
                      <a:schemeClr val="tx2"/>
                    </a:solidFill>
                    <a:ea typeface="黑体" pitchFamily="49" charset="-122"/>
                  </a:rPr>
                  <a:t>20K</a:t>
                </a:r>
                <a:endParaRPr lang="en-US" altLang="zh-CN" sz="1200" b="1" dirty="0">
                  <a:solidFill>
                    <a:schemeClr val="tx2"/>
                  </a:solidFill>
                  <a:ea typeface="黑体" pitchFamily="49" charset="-122"/>
                </a:endParaRPr>
              </a:p>
            </p:txBody>
          </p:sp>
        </p:grpSp>
        <p:grpSp>
          <p:nvGrpSpPr>
            <p:cNvPr id="32" name="Group 78"/>
            <p:cNvGrpSpPr>
              <a:grpSpLocks/>
            </p:cNvGrpSpPr>
            <p:nvPr/>
          </p:nvGrpSpPr>
          <p:grpSpPr bwMode="auto">
            <a:xfrm>
              <a:off x="4797363" y="3200400"/>
              <a:ext cx="517584" cy="774700"/>
              <a:chOff x="-12" y="0"/>
              <a:chExt cx="480" cy="607"/>
            </a:xfrm>
          </p:grpSpPr>
          <p:sp>
            <p:nvSpPr>
              <p:cNvPr id="33" name="AutoShape 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24" cy="607"/>
              </a:xfrm>
              <a:prstGeom prst="flowChartMagneticDisk">
                <a:avLst/>
              </a:prstGeom>
              <a:solidFill>
                <a:srgbClr val="C0C0C0">
                  <a:alpha val="25098"/>
                </a:srgbClr>
              </a:solidFill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" name="Oval 60"/>
              <p:cNvSpPr>
                <a:spLocks noChangeArrowheads="1"/>
              </p:cNvSpPr>
              <p:nvPr/>
            </p:nvSpPr>
            <p:spPr bwMode="auto">
              <a:xfrm>
                <a:off x="14" y="462"/>
                <a:ext cx="395" cy="130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" name="Oval 61"/>
              <p:cNvSpPr>
                <a:spLocks noChangeArrowheads="1"/>
              </p:cNvSpPr>
              <p:nvPr/>
            </p:nvSpPr>
            <p:spPr bwMode="auto">
              <a:xfrm>
                <a:off x="14" y="390"/>
                <a:ext cx="395" cy="130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" name="Oval 62"/>
              <p:cNvSpPr>
                <a:spLocks noChangeArrowheads="1"/>
              </p:cNvSpPr>
              <p:nvPr/>
            </p:nvSpPr>
            <p:spPr bwMode="auto">
              <a:xfrm>
                <a:off x="14" y="318"/>
                <a:ext cx="395" cy="130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" name="Oval 63"/>
              <p:cNvSpPr>
                <a:spLocks noChangeArrowheads="1"/>
              </p:cNvSpPr>
              <p:nvPr/>
            </p:nvSpPr>
            <p:spPr bwMode="auto">
              <a:xfrm>
                <a:off x="14" y="275"/>
                <a:ext cx="403" cy="103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Oval 64"/>
              <p:cNvSpPr>
                <a:spLocks noChangeArrowheads="1"/>
              </p:cNvSpPr>
              <p:nvPr/>
            </p:nvSpPr>
            <p:spPr bwMode="auto">
              <a:xfrm>
                <a:off x="14" y="208"/>
                <a:ext cx="403" cy="103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" name="Text Box 65"/>
              <p:cNvSpPr txBox="1">
                <a:spLocks noChangeArrowheads="1"/>
              </p:cNvSpPr>
              <p:nvPr/>
            </p:nvSpPr>
            <p:spPr bwMode="auto">
              <a:xfrm>
                <a:off x="-12" y="27"/>
                <a:ext cx="480" cy="1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hangingPunct="0">
                  <a:lnSpc>
                    <a:spcPct val="80000"/>
                  </a:lnSpc>
                  <a:spcBef>
                    <a:spcPct val="50000"/>
                  </a:spcBef>
                </a:pPr>
                <a:r>
                  <a:rPr lang="en-US" altLang="zh-CN" sz="1200" b="1" dirty="0" smtClean="0">
                    <a:solidFill>
                      <a:schemeClr val="tx2"/>
                    </a:solidFill>
                    <a:ea typeface="黑体" pitchFamily="49" charset="-122"/>
                  </a:rPr>
                  <a:t>20K</a:t>
                </a:r>
                <a:endParaRPr lang="en-US" altLang="zh-CN" sz="1200" b="1" dirty="0">
                  <a:solidFill>
                    <a:schemeClr val="tx2"/>
                  </a:solidFill>
                  <a:ea typeface="黑体" pitchFamily="49" charset="-122"/>
                </a:endParaRPr>
              </a:p>
            </p:txBody>
          </p:sp>
        </p:grpSp>
        <p:grpSp>
          <p:nvGrpSpPr>
            <p:cNvPr id="40" name="Group 78"/>
            <p:cNvGrpSpPr>
              <a:grpSpLocks/>
            </p:cNvGrpSpPr>
            <p:nvPr/>
          </p:nvGrpSpPr>
          <p:grpSpPr bwMode="auto">
            <a:xfrm>
              <a:off x="5273613" y="3200400"/>
              <a:ext cx="517584" cy="774700"/>
              <a:chOff x="-12" y="0"/>
              <a:chExt cx="480" cy="607"/>
            </a:xfrm>
          </p:grpSpPr>
          <p:sp>
            <p:nvSpPr>
              <p:cNvPr id="41" name="AutoShape 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24" cy="607"/>
              </a:xfrm>
              <a:prstGeom prst="flowChartMagneticDisk">
                <a:avLst/>
              </a:prstGeom>
              <a:solidFill>
                <a:srgbClr val="C0C0C0">
                  <a:alpha val="25098"/>
                </a:srgbClr>
              </a:solidFill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" name="Oval 60"/>
              <p:cNvSpPr>
                <a:spLocks noChangeArrowheads="1"/>
              </p:cNvSpPr>
              <p:nvPr/>
            </p:nvSpPr>
            <p:spPr bwMode="auto">
              <a:xfrm>
                <a:off x="14" y="462"/>
                <a:ext cx="395" cy="130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" name="Oval 61"/>
              <p:cNvSpPr>
                <a:spLocks noChangeArrowheads="1"/>
              </p:cNvSpPr>
              <p:nvPr/>
            </p:nvSpPr>
            <p:spPr bwMode="auto">
              <a:xfrm>
                <a:off x="14" y="390"/>
                <a:ext cx="395" cy="130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4" name="Oval 62"/>
              <p:cNvSpPr>
                <a:spLocks noChangeArrowheads="1"/>
              </p:cNvSpPr>
              <p:nvPr/>
            </p:nvSpPr>
            <p:spPr bwMode="auto">
              <a:xfrm>
                <a:off x="14" y="318"/>
                <a:ext cx="395" cy="130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" name="Oval 63"/>
              <p:cNvSpPr>
                <a:spLocks noChangeArrowheads="1"/>
              </p:cNvSpPr>
              <p:nvPr/>
            </p:nvSpPr>
            <p:spPr bwMode="auto">
              <a:xfrm>
                <a:off x="14" y="275"/>
                <a:ext cx="403" cy="103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" name="Oval 64"/>
              <p:cNvSpPr>
                <a:spLocks noChangeArrowheads="1"/>
              </p:cNvSpPr>
              <p:nvPr/>
            </p:nvSpPr>
            <p:spPr bwMode="auto">
              <a:xfrm>
                <a:off x="14" y="208"/>
                <a:ext cx="403" cy="103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7" name="Text Box 65"/>
              <p:cNvSpPr txBox="1">
                <a:spLocks noChangeArrowheads="1"/>
              </p:cNvSpPr>
              <p:nvPr/>
            </p:nvSpPr>
            <p:spPr bwMode="auto">
              <a:xfrm>
                <a:off x="-12" y="27"/>
                <a:ext cx="480" cy="1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hangingPunct="0">
                  <a:lnSpc>
                    <a:spcPct val="80000"/>
                  </a:lnSpc>
                  <a:spcBef>
                    <a:spcPct val="50000"/>
                  </a:spcBef>
                </a:pPr>
                <a:r>
                  <a:rPr lang="en-US" altLang="zh-CN" sz="1200" b="1" dirty="0" smtClean="0">
                    <a:solidFill>
                      <a:schemeClr val="tx2"/>
                    </a:solidFill>
                    <a:ea typeface="黑体" pitchFamily="49" charset="-122"/>
                  </a:rPr>
                  <a:t>20K</a:t>
                </a:r>
                <a:endParaRPr lang="en-US" altLang="zh-CN" sz="1200" b="1" dirty="0">
                  <a:solidFill>
                    <a:schemeClr val="tx2"/>
                  </a:solidFill>
                  <a:ea typeface="黑体" pitchFamily="49" charset="-122"/>
                </a:endParaRPr>
              </a:p>
            </p:txBody>
          </p:sp>
        </p:grpSp>
        <p:grpSp>
          <p:nvGrpSpPr>
            <p:cNvPr id="48" name="Group 78"/>
            <p:cNvGrpSpPr>
              <a:grpSpLocks/>
            </p:cNvGrpSpPr>
            <p:nvPr/>
          </p:nvGrpSpPr>
          <p:grpSpPr bwMode="auto">
            <a:xfrm>
              <a:off x="5714997" y="3200400"/>
              <a:ext cx="517584" cy="774700"/>
              <a:chOff x="-12" y="0"/>
              <a:chExt cx="480" cy="607"/>
            </a:xfrm>
          </p:grpSpPr>
          <p:sp>
            <p:nvSpPr>
              <p:cNvPr id="49" name="AutoShape 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24" cy="607"/>
              </a:xfrm>
              <a:prstGeom prst="flowChartMagneticDisk">
                <a:avLst/>
              </a:prstGeom>
              <a:solidFill>
                <a:srgbClr val="C0C0C0">
                  <a:alpha val="25098"/>
                </a:srgbClr>
              </a:solidFill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0" name="Oval 60"/>
              <p:cNvSpPr>
                <a:spLocks noChangeArrowheads="1"/>
              </p:cNvSpPr>
              <p:nvPr/>
            </p:nvSpPr>
            <p:spPr bwMode="auto">
              <a:xfrm>
                <a:off x="14" y="462"/>
                <a:ext cx="395" cy="130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" name="Oval 61"/>
              <p:cNvSpPr>
                <a:spLocks noChangeArrowheads="1"/>
              </p:cNvSpPr>
              <p:nvPr/>
            </p:nvSpPr>
            <p:spPr bwMode="auto">
              <a:xfrm>
                <a:off x="14" y="390"/>
                <a:ext cx="395" cy="130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2" name="Oval 62"/>
              <p:cNvSpPr>
                <a:spLocks noChangeArrowheads="1"/>
              </p:cNvSpPr>
              <p:nvPr/>
            </p:nvSpPr>
            <p:spPr bwMode="auto">
              <a:xfrm>
                <a:off x="14" y="318"/>
                <a:ext cx="395" cy="130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" name="Oval 63"/>
              <p:cNvSpPr>
                <a:spLocks noChangeArrowheads="1"/>
              </p:cNvSpPr>
              <p:nvPr/>
            </p:nvSpPr>
            <p:spPr bwMode="auto">
              <a:xfrm>
                <a:off x="14" y="275"/>
                <a:ext cx="403" cy="103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4" name="Oval 64"/>
              <p:cNvSpPr>
                <a:spLocks noChangeArrowheads="1"/>
              </p:cNvSpPr>
              <p:nvPr/>
            </p:nvSpPr>
            <p:spPr bwMode="auto">
              <a:xfrm>
                <a:off x="14" y="208"/>
                <a:ext cx="403" cy="103"/>
              </a:xfrm>
              <a:prstGeom prst="ellipse">
                <a:avLst/>
              </a:prstGeom>
              <a:solidFill>
                <a:srgbClr val="969696"/>
              </a:soli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" name="Text Box 65"/>
              <p:cNvSpPr txBox="1">
                <a:spLocks noChangeArrowheads="1"/>
              </p:cNvSpPr>
              <p:nvPr/>
            </p:nvSpPr>
            <p:spPr bwMode="auto">
              <a:xfrm>
                <a:off x="-12" y="27"/>
                <a:ext cx="480" cy="1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hangingPunct="0">
                  <a:lnSpc>
                    <a:spcPct val="80000"/>
                  </a:lnSpc>
                  <a:spcBef>
                    <a:spcPct val="50000"/>
                  </a:spcBef>
                </a:pPr>
                <a:r>
                  <a:rPr lang="en-US" altLang="zh-CN" sz="1200" b="1" dirty="0" smtClean="0">
                    <a:solidFill>
                      <a:schemeClr val="tx2"/>
                    </a:solidFill>
                    <a:ea typeface="黑体" pitchFamily="49" charset="-122"/>
                  </a:rPr>
                  <a:t>20K</a:t>
                </a:r>
                <a:endParaRPr lang="en-US" altLang="zh-CN" sz="1200" b="1" dirty="0">
                  <a:solidFill>
                    <a:schemeClr val="tx2"/>
                  </a:solidFill>
                  <a:ea typeface="黑体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828800" y="31867"/>
          <a:ext cx="5486399" cy="6765699"/>
        </p:xfrm>
        <a:graphic>
          <a:graphicData uri="http://schemas.openxmlformats.org/drawingml/2006/table">
            <a:tbl>
              <a:tblPr/>
              <a:tblGrid>
                <a:gridCol w="275900"/>
                <a:gridCol w="601923"/>
                <a:gridCol w="1975104"/>
                <a:gridCol w="1185672"/>
                <a:gridCol w="838520"/>
                <a:gridCol w="609280"/>
              </a:tblGrid>
              <a:tr h="19079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FFFFFF"/>
                          </a:solidFill>
                          <a:latin typeface="微软雅黑"/>
                        </a:rPr>
                        <a:t>每执行完一项操作，营销总监请在相应方格内打钩标记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079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FFFFFF"/>
                          </a:solidFill>
                          <a:latin typeface="微软雅黑"/>
                        </a:rPr>
                        <a:t>操作流程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角色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作业表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Y1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</a:tr>
              <a:tr h="190797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年初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FFFF"/>
                          </a:solidFill>
                          <a:latin typeface="微软雅黑"/>
                        </a:rPr>
                        <a:t>1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年初总现金盘点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财务经理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993300"/>
                          </a:solidFill>
                          <a:latin typeface="微软雅黑"/>
                        </a:rPr>
                        <a:t>　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 smtClean="0">
                          <a:solidFill>
                            <a:srgbClr val="993300"/>
                          </a:solidFill>
                          <a:latin typeface="微软雅黑"/>
                        </a:rPr>
                        <a:t>300</a:t>
                      </a:r>
                      <a:endParaRPr lang="en-US" altLang="zh-CN" sz="8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9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FFFF"/>
                          </a:solidFill>
                          <a:latin typeface="微软雅黑"/>
                        </a:rPr>
                        <a:t>2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年初应收账款盘点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财务经理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993300"/>
                          </a:solidFill>
                          <a:latin typeface="微软雅黑"/>
                        </a:rPr>
                        <a:t>　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9079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FFFF"/>
                          </a:solidFill>
                          <a:latin typeface="微软雅黑"/>
                        </a:rPr>
                        <a:t>3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年初直销团队盘点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营销总监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993300"/>
                          </a:solidFill>
                          <a:latin typeface="微软雅黑"/>
                        </a:rPr>
                        <a:t>　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9079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4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年初分销渠道盘点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渠道经理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993300"/>
                          </a:solidFill>
                          <a:latin typeface="微软雅黑"/>
                        </a:rPr>
                        <a:t>　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9079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5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年初市场资源盘点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市场经理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993300"/>
                          </a:solidFill>
                          <a:latin typeface="微软雅黑"/>
                        </a:rPr>
                        <a:t>　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9079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6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年初在实施项目盘点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交付客服经理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993300"/>
                          </a:solidFill>
                          <a:latin typeface="微软雅黑"/>
                        </a:rPr>
                        <a:t>　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9079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7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年初服务产品盘点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交付客服经理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993300"/>
                          </a:solidFill>
                          <a:latin typeface="微软雅黑"/>
                        </a:rPr>
                        <a:t>　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9079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8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召开年度营销规划会议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全体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993300"/>
                          </a:solidFill>
                          <a:latin typeface="微软雅黑"/>
                        </a:rPr>
                        <a:t>　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0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2561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9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确定年度营销计划及定价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营销总监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>
                          <a:solidFill>
                            <a:srgbClr val="993300"/>
                          </a:solidFill>
                          <a:latin typeface="微软雅黑"/>
                          <a:hlinkClick r:id="rId2" action="ppaction://hlinkfile"/>
                        </a:rPr>
                        <a:t>表</a:t>
                      </a:r>
                      <a:r>
                        <a:rPr lang="en-US" altLang="zh-CN" sz="700" b="1" i="0" u="none" strike="noStrike">
                          <a:solidFill>
                            <a:srgbClr val="993300"/>
                          </a:solidFill>
                          <a:latin typeface="微软雅黑"/>
                          <a:hlinkClick r:id="rId2" action="ppaction://hlinkfile"/>
                        </a:rPr>
                        <a:t>1-0</a:t>
                      </a:r>
                      <a:endParaRPr lang="zh-CN" altLang="en-US" sz="700" b="1" i="0" u="none" strike="noStrike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9560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10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管理团队运营费用支付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财务经理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>
                          <a:solidFill>
                            <a:srgbClr val="993300"/>
                          </a:solidFill>
                          <a:latin typeface="微软雅黑"/>
                          <a:hlinkClick r:id="rId3" action="ppaction://hlinkfile"/>
                        </a:rPr>
                        <a:t>表</a:t>
                      </a:r>
                      <a:r>
                        <a:rPr lang="en-US" altLang="zh-CN" sz="700" b="1" i="0" u="none" strike="noStrike">
                          <a:solidFill>
                            <a:srgbClr val="993300"/>
                          </a:solidFill>
                          <a:latin typeface="微软雅黑"/>
                          <a:hlinkClick r:id="rId3" action="ppaction://hlinkfile"/>
                        </a:rPr>
                        <a:t>1-1</a:t>
                      </a:r>
                      <a:endParaRPr lang="zh-CN" altLang="en-US" sz="700" b="1" i="0" u="none" strike="noStrike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9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11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 smtClean="0">
                          <a:solidFill>
                            <a:srgbClr val="000000"/>
                          </a:solidFill>
                          <a:latin typeface="微软雅黑"/>
                        </a:rPr>
                        <a:t>直营店建设</a:t>
                      </a:r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及维护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渠道经理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9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12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加盟店建设及维护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渠道经理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60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13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销售工具开发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市场经理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>
                          <a:solidFill>
                            <a:srgbClr val="993300"/>
                          </a:solidFill>
                          <a:latin typeface="微软雅黑"/>
                          <a:hlinkClick r:id="rId4" action="ppaction://hlinkfile"/>
                        </a:rPr>
                        <a:t>表</a:t>
                      </a:r>
                      <a:r>
                        <a:rPr lang="en-US" altLang="zh-CN" sz="700" b="1" i="0" u="none" strike="noStrike">
                          <a:solidFill>
                            <a:srgbClr val="993300"/>
                          </a:solidFill>
                          <a:latin typeface="微软雅黑"/>
                          <a:hlinkClick r:id="rId4" action="ppaction://hlinkfile"/>
                        </a:rPr>
                        <a:t>1-2</a:t>
                      </a:r>
                      <a:endParaRPr lang="zh-CN" altLang="en-US" sz="700" b="1" i="0" u="none" strike="noStrike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60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14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品牌传播投放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市场经理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60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15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市场活动投放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市场经理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60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16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销售费用投放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销售经理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>
                          <a:solidFill>
                            <a:srgbClr val="993300"/>
                          </a:solidFill>
                          <a:latin typeface="微软雅黑"/>
                          <a:hlinkClick r:id="rId5" action="ppaction://hlinkfile"/>
                        </a:rPr>
                        <a:t>表</a:t>
                      </a:r>
                      <a:r>
                        <a:rPr lang="en-US" altLang="zh-CN" sz="700" b="1" i="0" u="none" strike="noStrike">
                          <a:solidFill>
                            <a:srgbClr val="993300"/>
                          </a:solidFill>
                          <a:latin typeface="微软雅黑"/>
                          <a:hlinkClick r:id="rId5" action="ppaction://hlinkfile"/>
                        </a:rPr>
                        <a:t>1-3</a:t>
                      </a:r>
                      <a:endParaRPr lang="zh-CN" altLang="en-US" sz="700" b="1" i="0" u="none" strike="noStrike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60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17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年度产能计划提交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交付客服经理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>
                          <a:solidFill>
                            <a:srgbClr val="993300"/>
                          </a:solidFill>
                          <a:latin typeface="微软雅黑"/>
                          <a:hlinkClick r:id="rId6" action="ppaction://hlinkfile"/>
                        </a:rPr>
                        <a:t>表</a:t>
                      </a:r>
                      <a:r>
                        <a:rPr lang="en-US" altLang="zh-CN" sz="700" b="1" i="0" u="none" strike="noStrike">
                          <a:solidFill>
                            <a:srgbClr val="993300"/>
                          </a:solidFill>
                          <a:latin typeface="微软雅黑"/>
                          <a:hlinkClick r:id="rId6" action="ppaction://hlinkfile"/>
                        </a:rPr>
                        <a:t>1-4</a:t>
                      </a:r>
                      <a:endParaRPr lang="zh-CN" altLang="en-US" sz="700" b="1" i="0" u="none" strike="noStrike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60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18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集中竞单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销售经理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>
                          <a:solidFill>
                            <a:srgbClr val="993300"/>
                          </a:solidFill>
                          <a:latin typeface="微软雅黑"/>
                        </a:rPr>
                        <a:t>　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60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19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订单检查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销售经理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>
                          <a:solidFill>
                            <a:srgbClr val="993300"/>
                          </a:solidFill>
                          <a:latin typeface="微软雅黑"/>
                          <a:hlinkClick r:id="rId7" action="ppaction://hlinkfile"/>
                        </a:rPr>
                        <a:t>表</a:t>
                      </a:r>
                      <a:r>
                        <a:rPr lang="en-US" altLang="zh-CN" sz="700" b="1" i="0" u="none" strike="noStrike">
                          <a:solidFill>
                            <a:srgbClr val="993300"/>
                          </a:solidFill>
                          <a:latin typeface="微软雅黑"/>
                          <a:hlinkClick r:id="rId7" action="ppaction://hlinkfile"/>
                        </a:rPr>
                        <a:t>1-5</a:t>
                      </a:r>
                      <a:endParaRPr lang="zh-CN" altLang="en-US" sz="700" b="1" i="0" u="none" strike="noStrike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60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20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部署并启动实施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交付客服经理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60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21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订单交付与销售收款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交付客服经理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60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22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违约定单处理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交付客服经理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60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23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客户服务维护投入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交付客服经理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>
                          <a:solidFill>
                            <a:srgbClr val="993300"/>
                          </a:solidFill>
                          <a:latin typeface="微软雅黑"/>
                          <a:hlinkClick r:id="rId8" action="ppaction://hlinkfile"/>
                        </a:rPr>
                        <a:t>表</a:t>
                      </a:r>
                      <a:r>
                        <a:rPr lang="en-US" altLang="zh-CN" sz="700" b="1" i="0" u="none" strike="noStrike">
                          <a:solidFill>
                            <a:srgbClr val="993300"/>
                          </a:solidFill>
                          <a:latin typeface="微软雅黑"/>
                          <a:hlinkClick r:id="rId8" action="ppaction://hlinkfile"/>
                        </a:rPr>
                        <a:t>1-6</a:t>
                      </a:r>
                      <a:endParaRPr lang="zh-CN" altLang="en-US" sz="700" b="1" i="0" u="none" strike="noStrike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60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24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服务经营开发与维护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交付客服经理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60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25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服务定单回款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交付客服经理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dirty="0">
                          <a:solidFill>
                            <a:srgbClr val="993300"/>
                          </a:solidFill>
                          <a:latin typeface="微软雅黑"/>
                          <a:hlinkClick r:id="rId9" action="ppaction://hlinkfile"/>
                        </a:rPr>
                        <a:t>表</a:t>
                      </a:r>
                      <a:r>
                        <a:rPr lang="en-US" altLang="zh-CN" sz="700" b="1" i="0" u="none" strike="noStrike" dirty="0">
                          <a:solidFill>
                            <a:srgbClr val="993300"/>
                          </a:solidFill>
                          <a:latin typeface="微软雅黑"/>
                          <a:hlinkClick r:id="rId9" action="ppaction://hlinkfile"/>
                        </a:rPr>
                        <a:t>1-7</a:t>
                      </a:r>
                      <a:endParaRPr lang="zh-CN" altLang="en-US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60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26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应收账款更新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/>
                        </a:rPr>
                        <a:t>财务经理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dirty="0">
                          <a:solidFill>
                            <a:srgbClr val="993300"/>
                          </a:solidFill>
                          <a:latin typeface="微软雅黑"/>
                        </a:rPr>
                        <a:t>　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90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27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已回款定单产品成本支付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交付客服经理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dirty="0">
                          <a:solidFill>
                            <a:srgbClr val="993300"/>
                          </a:solidFill>
                          <a:latin typeface="微软雅黑"/>
                          <a:hlinkClick r:id="rId7" action="ppaction://hlinkfile"/>
                        </a:rPr>
                        <a:t>表</a:t>
                      </a:r>
                      <a:r>
                        <a:rPr lang="en-US" altLang="zh-CN" sz="700" b="1" i="0" u="none" strike="noStrike" dirty="0">
                          <a:solidFill>
                            <a:srgbClr val="993300"/>
                          </a:solidFill>
                          <a:latin typeface="微软雅黑"/>
                          <a:hlinkClick r:id="rId7" action="ppaction://hlinkfile"/>
                        </a:rPr>
                        <a:t>1-5</a:t>
                      </a:r>
                      <a:endParaRPr lang="zh-CN" altLang="en-US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60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28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成本费用盘点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全体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dirty="0">
                          <a:solidFill>
                            <a:srgbClr val="993300"/>
                          </a:solidFill>
                          <a:latin typeface="微软雅黑"/>
                        </a:rPr>
                        <a:t>　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89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29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现金盘点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财务经理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dirty="0">
                          <a:solidFill>
                            <a:srgbClr val="993300"/>
                          </a:solidFill>
                          <a:latin typeface="微软雅黑"/>
                        </a:rPr>
                        <a:t>　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60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年末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30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编制年度销售报表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财务经理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dirty="0">
                          <a:solidFill>
                            <a:srgbClr val="993300"/>
                          </a:solidFill>
                          <a:latin typeface="微软雅黑"/>
                          <a:hlinkClick r:id="rId10" action="ppaction://hlinkfile"/>
                        </a:rPr>
                        <a:t>表</a:t>
                      </a:r>
                      <a:r>
                        <a:rPr lang="en-US" altLang="zh-CN" sz="700" b="1" i="0" u="none" strike="noStrike" dirty="0">
                          <a:solidFill>
                            <a:srgbClr val="993300"/>
                          </a:solidFill>
                          <a:latin typeface="微软雅黑"/>
                          <a:hlinkClick r:id="rId10" action="ppaction://hlinkfile"/>
                        </a:rPr>
                        <a:t>1-8</a:t>
                      </a:r>
                      <a:endParaRPr lang="zh-CN" altLang="en-US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956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31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盘面清盘复盘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全体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dirty="0">
                          <a:solidFill>
                            <a:srgbClr val="993300"/>
                          </a:solidFill>
                          <a:latin typeface="微软雅黑"/>
                        </a:rPr>
                        <a:t>　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dirty="0">
                        <a:solidFill>
                          <a:srgbClr val="993300"/>
                        </a:solidFill>
                        <a:latin typeface="微软雅黑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20589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FFFF"/>
                          </a:solidFill>
                          <a:latin typeface="微软雅黑"/>
                        </a:rPr>
                        <a:t>32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C3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销售绩效分析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latin typeface="微软雅黑"/>
                        </a:rPr>
                        <a:t>营销总监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993300"/>
                          </a:solidFill>
                          <a:latin typeface="微软雅黑"/>
                        </a:rPr>
                        <a:t>　</a:t>
                      </a:r>
                    </a:p>
                  </a:txBody>
                  <a:tcPr marL="6120" marR="6120" marT="6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 dirty="0">
                          <a:solidFill>
                            <a:srgbClr val="993300"/>
                          </a:solidFill>
                          <a:latin typeface="微软雅黑"/>
                        </a:rPr>
                        <a:t>　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150" y="1524000"/>
            <a:ext cx="4732744" cy="4191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矩形 2"/>
          <p:cNvSpPr/>
          <p:nvPr/>
        </p:nvSpPr>
        <p:spPr>
          <a:xfrm>
            <a:off x="189637" y="15240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市场预测与规划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762000" y="1600200"/>
            <a:ext cx="2819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ea typeface="+mn-ea"/>
              </a:rPr>
              <a:t>营销总监带领团队：</a:t>
            </a:r>
            <a:endParaRPr lang="en-US" altLang="zh-CN" sz="2400" b="1" dirty="0" smtClean="0">
              <a:solidFill>
                <a:srgbClr val="0000FF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+mn-ea"/>
                <a:ea typeface="+mn-ea"/>
              </a:rPr>
              <a:t>1</a:t>
            </a:r>
            <a:r>
              <a:rPr lang="zh-CN" altLang="en-US" b="1" dirty="0" smtClean="0">
                <a:latin typeface="+mn-ea"/>
                <a:ea typeface="+mn-ea"/>
              </a:rPr>
              <a:t>、召开年度营销会议</a:t>
            </a:r>
            <a:endParaRPr lang="en-US" altLang="zh-CN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+mn-ea"/>
                <a:ea typeface="+mn-ea"/>
              </a:rPr>
              <a:t>2</a:t>
            </a:r>
            <a:r>
              <a:rPr lang="zh-CN" altLang="en-US" b="1" dirty="0" smtClean="0">
                <a:latin typeface="+mn-ea"/>
                <a:ea typeface="+mn-ea"/>
              </a:rPr>
              <a:t>、分析市场</a:t>
            </a:r>
            <a:endParaRPr lang="en-US" altLang="zh-CN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+mn-ea"/>
                <a:ea typeface="+mn-ea"/>
              </a:rPr>
              <a:t>3</a:t>
            </a:r>
            <a:r>
              <a:rPr lang="zh-CN" altLang="en-US" b="1" dirty="0" smtClean="0">
                <a:latin typeface="+mn-ea"/>
                <a:ea typeface="+mn-ea"/>
              </a:rPr>
              <a:t>、制定本年度业务规划</a:t>
            </a:r>
            <a:endParaRPr lang="en-US" altLang="zh-CN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+mn-ea"/>
                <a:ea typeface="+mn-ea"/>
              </a:rPr>
              <a:t>4</a:t>
            </a:r>
            <a:r>
              <a:rPr lang="zh-CN" altLang="en-US" b="1" dirty="0" smtClean="0">
                <a:latin typeface="+mn-ea"/>
                <a:ea typeface="+mn-ea"/>
              </a:rPr>
              <a:t>、按区域制定产品价格</a:t>
            </a:r>
            <a:endParaRPr lang="en-US" altLang="zh-CN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+mn-ea"/>
                <a:ea typeface="+mn-ea"/>
              </a:rPr>
              <a:t>5</a:t>
            </a:r>
            <a:r>
              <a:rPr lang="zh-CN" altLang="en-US" b="1" dirty="0" smtClean="0">
                <a:latin typeface="+mn-ea"/>
                <a:ea typeface="+mn-ea"/>
              </a:rPr>
              <a:t>、制定销售目标</a:t>
            </a:r>
            <a:endParaRPr lang="en-US" altLang="zh-CN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+mn-ea"/>
                <a:ea typeface="+mn-ea"/>
              </a:rPr>
              <a:t>     </a:t>
            </a:r>
            <a:r>
              <a:rPr lang="en-US" altLang="zh-CN" b="1" dirty="0" smtClean="0">
                <a:solidFill>
                  <a:srgbClr val="0000FF"/>
                </a:solidFill>
                <a:latin typeface="+mn-ea"/>
                <a:ea typeface="+mn-ea"/>
              </a:rPr>
              <a:t> </a:t>
            </a:r>
            <a:r>
              <a:rPr lang="zh-CN" altLang="en-US" b="1" dirty="0" smtClean="0">
                <a:solidFill>
                  <a:srgbClr val="0000FF"/>
                </a:solidFill>
                <a:latin typeface="+mn-ea"/>
                <a:ea typeface="+mn-ea"/>
              </a:rPr>
              <a:t>填写表</a:t>
            </a:r>
            <a:r>
              <a:rPr lang="en-US" altLang="zh-CN" b="1" dirty="0" smtClean="0">
                <a:solidFill>
                  <a:srgbClr val="0000FF"/>
                </a:solidFill>
                <a:latin typeface="+mn-ea"/>
                <a:ea typeface="+mn-ea"/>
              </a:rPr>
              <a:t>1-0</a:t>
            </a:r>
            <a:endParaRPr lang="zh-CN" altLang="en-US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5899" y="4930914"/>
            <a:ext cx="27655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时间</a:t>
            </a:r>
            <a:r>
              <a:rPr lang="en-US" altLang="zh-CN" sz="40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30</a:t>
            </a:r>
            <a:r>
              <a:rPr lang="zh-CN" altLang="en-US" sz="40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分钟</a:t>
            </a:r>
            <a:endParaRPr lang="zh-CN" altLang="en-US" sz="40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grpSp>
        <p:nvGrpSpPr>
          <p:cNvPr id="6" name="Group 34"/>
          <p:cNvGrpSpPr>
            <a:grpSpLocks/>
          </p:cNvGrpSpPr>
          <p:nvPr/>
        </p:nvGrpSpPr>
        <p:grpSpPr bwMode="auto">
          <a:xfrm flipH="1">
            <a:off x="0" y="457200"/>
            <a:ext cx="1371600" cy="1371600"/>
            <a:chOff x="3262" y="1176"/>
            <a:chExt cx="785" cy="843"/>
          </a:xfrm>
        </p:grpSpPr>
        <p:pic>
          <p:nvPicPr>
            <p:cNvPr id="7" name="Picture 35" descr="未标题-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CFBFB"/>
                </a:clrFrom>
                <a:clrTo>
                  <a:srgbClr val="FCFBFB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515138">
              <a:off x="3262" y="1301"/>
              <a:ext cx="785" cy="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 Box 36"/>
            <p:cNvSpPr txBox="1">
              <a:spLocks noChangeArrowheads="1"/>
            </p:cNvSpPr>
            <p:nvPr/>
          </p:nvSpPr>
          <p:spPr bwMode="blackWhite">
            <a:xfrm rot="1520327">
              <a:off x="3329" y="1487"/>
              <a:ext cx="589" cy="375"/>
            </a:xfrm>
            <a:prstGeom prst="rect">
              <a:avLst/>
            </a:prstGeom>
            <a:noFill/>
            <a:ln w="38100">
              <a:noFill/>
              <a:prstDash val="dash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lnSpc>
                  <a:spcPts val="2000"/>
                </a:lnSpc>
                <a:spcBef>
                  <a:spcPts val="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华文琥珀" pitchFamily="2" charset="-122"/>
                  <a:ea typeface="华文琥珀" pitchFamily="2" charset="-122"/>
                </a:rPr>
                <a:t>完成</a:t>
              </a:r>
              <a:endParaRPr lang="en-US" altLang="zh-CN" sz="2000" dirty="0" smtClean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endParaRPr>
            </a:p>
            <a:p>
              <a:pPr algn="ctr" fontAlgn="base">
                <a:lnSpc>
                  <a:spcPts val="2000"/>
                </a:lnSpc>
                <a:spcBef>
                  <a:spcPts val="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华文琥珀" pitchFamily="2" charset="-122"/>
                  <a:ea typeface="华文琥珀" pitchFamily="2" charset="-122"/>
                </a:rPr>
                <a:t>任务</a:t>
              </a:r>
              <a:endParaRPr lang="zh-CN" altLang="en-US" sz="2000" dirty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  <p:grpSp>
          <p:nvGrpSpPr>
            <p:cNvPr id="9" name="Group 37"/>
            <p:cNvGrpSpPr>
              <a:grpSpLocks/>
            </p:cNvGrpSpPr>
            <p:nvPr/>
          </p:nvGrpSpPr>
          <p:grpSpPr bwMode="auto">
            <a:xfrm rot="1832437">
              <a:off x="3676" y="1176"/>
              <a:ext cx="160" cy="466"/>
              <a:chOff x="1289" y="-294"/>
              <a:chExt cx="668" cy="2414"/>
            </a:xfrm>
          </p:grpSpPr>
          <p:sp>
            <p:nvSpPr>
              <p:cNvPr id="10" name="Oval 38"/>
              <p:cNvSpPr>
                <a:spLocks noChangeArrowheads="1"/>
              </p:cNvSpPr>
              <p:nvPr/>
            </p:nvSpPr>
            <p:spPr bwMode="gray">
              <a:xfrm>
                <a:off x="1289" y="-294"/>
                <a:ext cx="668" cy="2414"/>
              </a:xfrm>
              <a:prstGeom prst="ellipse">
                <a:avLst/>
              </a:prstGeom>
              <a:noFill/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1" name="Oval 39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2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3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4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9637" y="15240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渠道建设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3657600"/>
            <a:ext cx="3886200" cy="2378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219200" y="1676400"/>
            <a:ext cx="451810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+mn-ea"/>
                <a:ea typeface="+mn-ea"/>
              </a:rPr>
              <a:t>渠道经理团队布局：</a:t>
            </a:r>
            <a:endParaRPr lang="en-US" altLang="zh-CN" sz="2800" b="1" dirty="0" smtClean="0">
              <a:solidFill>
                <a:srgbClr val="0000FF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ea typeface="+mn-ea"/>
              </a:rPr>
              <a:t>1</a:t>
            </a:r>
            <a:r>
              <a:rPr lang="zh-CN" altLang="en-US" sz="2000" b="1" dirty="0" smtClean="0">
                <a:latin typeface="+mn-ea"/>
                <a:ea typeface="+mn-ea"/>
              </a:rPr>
              <a:t>、直营店建设</a:t>
            </a:r>
            <a:endParaRPr lang="en-US" altLang="zh-CN" sz="20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ea typeface="+mn-ea"/>
              </a:rPr>
              <a:t>2</a:t>
            </a:r>
            <a:r>
              <a:rPr lang="zh-CN" altLang="en-US" sz="2000" b="1" dirty="0" smtClean="0">
                <a:latin typeface="+mn-ea"/>
                <a:ea typeface="+mn-ea"/>
              </a:rPr>
              <a:t>、加盟店建设</a:t>
            </a:r>
            <a:endParaRPr lang="en-US" altLang="zh-CN" sz="20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ea typeface="+mn-ea"/>
              </a:rPr>
              <a:t>     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ea typeface="+mn-ea"/>
              </a:rPr>
              <a:t> 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  <a:ea typeface="+mn-ea"/>
              </a:rPr>
              <a:t> </a:t>
            </a:r>
            <a:r>
              <a:rPr lang="zh-CN" altLang="en-US" sz="2000" b="1" dirty="0" smtClean="0">
                <a:solidFill>
                  <a:srgbClr val="0000FF"/>
                </a:solidFill>
                <a:latin typeface="+mn-ea"/>
                <a:ea typeface="+mn-ea"/>
              </a:rPr>
              <a:t>填写表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  <a:ea typeface="+mn-ea"/>
              </a:rPr>
              <a:t>1-1</a:t>
            </a:r>
            <a:endParaRPr lang="zh-CN" altLang="en-US" sz="20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9200" y="2209800"/>
            <a:ext cx="297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时间</a:t>
            </a:r>
            <a:r>
              <a:rPr lang="en-US" altLang="zh-CN" sz="40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10</a:t>
            </a:r>
            <a:r>
              <a:rPr lang="zh-CN" altLang="en-US" sz="40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分钟</a:t>
            </a:r>
            <a:endParaRPr lang="zh-CN" altLang="en-US" sz="40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grpSp>
        <p:nvGrpSpPr>
          <p:cNvPr id="6" name="Group 34"/>
          <p:cNvGrpSpPr>
            <a:grpSpLocks/>
          </p:cNvGrpSpPr>
          <p:nvPr/>
        </p:nvGrpSpPr>
        <p:grpSpPr bwMode="auto">
          <a:xfrm flipH="1">
            <a:off x="304800" y="609600"/>
            <a:ext cx="1371600" cy="1371600"/>
            <a:chOff x="3262" y="1176"/>
            <a:chExt cx="785" cy="843"/>
          </a:xfrm>
        </p:grpSpPr>
        <p:pic>
          <p:nvPicPr>
            <p:cNvPr id="7" name="Picture 35" descr="未标题-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CFBFB"/>
                </a:clrFrom>
                <a:clrTo>
                  <a:srgbClr val="FCFBFB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515138">
              <a:off x="3262" y="1301"/>
              <a:ext cx="785" cy="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 Box 36"/>
            <p:cNvSpPr txBox="1">
              <a:spLocks noChangeArrowheads="1"/>
            </p:cNvSpPr>
            <p:nvPr/>
          </p:nvSpPr>
          <p:spPr bwMode="blackWhite">
            <a:xfrm rot="1520327">
              <a:off x="3329" y="1487"/>
              <a:ext cx="589" cy="375"/>
            </a:xfrm>
            <a:prstGeom prst="rect">
              <a:avLst/>
            </a:prstGeom>
            <a:noFill/>
            <a:ln w="38100">
              <a:noFill/>
              <a:prstDash val="dash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lnSpc>
                  <a:spcPts val="2000"/>
                </a:lnSpc>
                <a:spcBef>
                  <a:spcPts val="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华文琥珀" pitchFamily="2" charset="-122"/>
                  <a:ea typeface="华文琥珀" pitchFamily="2" charset="-122"/>
                </a:rPr>
                <a:t>完成</a:t>
              </a:r>
              <a:endParaRPr lang="en-US" altLang="zh-CN" sz="2000" dirty="0" smtClean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endParaRPr>
            </a:p>
            <a:p>
              <a:pPr algn="ctr" fontAlgn="base">
                <a:lnSpc>
                  <a:spcPts val="2000"/>
                </a:lnSpc>
                <a:spcBef>
                  <a:spcPts val="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华文琥珀" pitchFamily="2" charset="-122"/>
                  <a:ea typeface="华文琥珀" pitchFamily="2" charset="-122"/>
                </a:rPr>
                <a:t>任务</a:t>
              </a:r>
              <a:endParaRPr lang="zh-CN" altLang="en-US" sz="2000" dirty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  <p:grpSp>
          <p:nvGrpSpPr>
            <p:cNvPr id="9" name="Group 37"/>
            <p:cNvGrpSpPr>
              <a:grpSpLocks/>
            </p:cNvGrpSpPr>
            <p:nvPr/>
          </p:nvGrpSpPr>
          <p:grpSpPr bwMode="auto">
            <a:xfrm rot="1832437">
              <a:off x="3676" y="1176"/>
              <a:ext cx="160" cy="466"/>
              <a:chOff x="1289" y="-294"/>
              <a:chExt cx="668" cy="2414"/>
            </a:xfrm>
          </p:grpSpPr>
          <p:sp>
            <p:nvSpPr>
              <p:cNvPr id="10" name="Oval 38"/>
              <p:cNvSpPr>
                <a:spLocks noChangeArrowheads="1"/>
              </p:cNvSpPr>
              <p:nvPr/>
            </p:nvSpPr>
            <p:spPr bwMode="gray">
              <a:xfrm>
                <a:off x="1289" y="-294"/>
                <a:ext cx="668" cy="2414"/>
              </a:xfrm>
              <a:prstGeom prst="ellipse">
                <a:avLst/>
              </a:prstGeom>
              <a:noFill/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1" name="Oval 39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2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3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4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9637" y="15240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市场推广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28800" y="1295400"/>
            <a:ext cx="451810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+mn-ea"/>
                <a:ea typeface="+mn-ea"/>
              </a:rPr>
              <a:t>市场经理进行市场推广：</a:t>
            </a:r>
            <a:endParaRPr lang="en-US" altLang="zh-CN" sz="2800" b="1" dirty="0" smtClean="0">
              <a:solidFill>
                <a:srgbClr val="0000FF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ea typeface="+mn-ea"/>
              </a:rPr>
              <a:t>1</a:t>
            </a:r>
            <a:r>
              <a:rPr lang="zh-CN" altLang="en-US" sz="2000" b="1" dirty="0" smtClean="0">
                <a:latin typeface="+mn-ea"/>
                <a:ea typeface="+mn-ea"/>
              </a:rPr>
              <a:t>、销售工具制作</a:t>
            </a:r>
            <a:endParaRPr lang="en-US" altLang="zh-CN" sz="20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ea typeface="+mn-ea"/>
              </a:rPr>
              <a:t>2</a:t>
            </a:r>
            <a:r>
              <a:rPr lang="zh-CN" altLang="en-US" sz="2000" b="1" dirty="0" smtClean="0">
                <a:latin typeface="+mn-ea"/>
                <a:ea typeface="+mn-ea"/>
              </a:rPr>
              <a:t>、媒体传播</a:t>
            </a:r>
            <a:endParaRPr lang="en-US" altLang="zh-CN" sz="20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ea typeface="+mn-ea"/>
              </a:rPr>
              <a:t>3</a:t>
            </a:r>
            <a:r>
              <a:rPr lang="zh-CN" altLang="en-US" sz="2000" b="1" dirty="0" smtClean="0">
                <a:latin typeface="+mn-ea"/>
                <a:ea typeface="+mn-ea"/>
              </a:rPr>
              <a:t>、策划组织市场活动</a:t>
            </a:r>
            <a:endParaRPr lang="en-US" altLang="zh-CN" sz="20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ea typeface="+mn-ea"/>
              </a:rPr>
              <a:t>       </a:t>
            </a:r>
            <a:r>
              <a:rPr lang="zh-CN" altLang="en-US" sz="2000" b="1" dirty="0" smtClean="0">
                <a:solidFill>
                  <a:srgbClr val="0000FF"/>
                </a:solidFill>
                <a:latin typeface="+mn-ea"/>
                <a:ea typeface="+mn-ea"/>
              </a:rPr>
              <a:t>填写表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  <a:ea typeface="+mn-ea"/>
              </a:rPr>
              <a:t>1-2</a:t>
            </a:r>
            <a:endParaRPr lang="zh-CN" altLang="en-US" sz="20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81600" y="2667000"/>
            <a:ext cx="297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时间</a:t>
            </a:r>
            <a:r>
              <a:rPr lang="en-US" altLang="zh-CN" sz="40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10</a:t>
            </a:r>
            <a:r>
              <a:rPr lang="zh-CN" altLang="en-US" sz="40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分钟</a:t>
            </a:r>
            <a:endParaRPr lang="zh-CN" altLang="en-US" sz="40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4267200"/>
            <a:ext cx="5812909" cy="2181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6" name="Group 34"/>
          <p:cNvGrpSpPr>
            <a:grpSpLocks/>
          </p:cNvGrpSpPr>
          <p:nvPr/>
        </p:nvGrpSpPr>
        <p:grpSpPr bwMode="auto">
          <a:xfrm flipH="1">
            <a:off x="228600" y="762000"/>
            <a:ext cx="1371600" cy="1371600"/>
            <a:chOff x="3262" y="1176"/>
            <a:chExt cx="785" cy="843"/>
          </a:xfrm>
        </p:grpSpPr>
        <p:pic>
          <p:nvPicPr>
            <p:cNvPr id="7" name="Picture 35" descr="未标题-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CFBFB"/>
                </a:clrFrom>
                <a:clrTo>
                  <a:srgbClr val="FCFBFB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515138">
              <a:off x="3262" y="1301"/>
              <a:ext cx="785" cy="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 Box 36"/>
            <p:cNvSpPr txBox="1">
              <a:spLocks noChangeArrowheads="1"/>
            </p:cNvSpPr>
            <p:nvPr/>
          </p:nvSpPr>
          <p:spPr bwMode="blackWhite">
            <a:xfrm rot="1520327">
              <a:off x="3329" y="1487"/>
              <a:ext cx="589" cy="375"/>
            </a:xfrm>
            <a:prstGeom prst="rect">
              <a:avLst/>
            </a:prstGeom>
            <a:noFill/>
            <a:ln w="38100">
              <a:noFill/>
              <a:prstDash val="dash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lnSpc>
                  <a:spcPts val="2000"/>
                </a:lnSpc>
                <a:spcBef>
                  <a:spcPts val="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华文琥珀" pitchFamily="2" charset="-122"/>
                  <a:ea typeface="华文琥珀" pitchFamily="2" charset="-122"/>
                </a:rPr>
                <a:t>完成</a:t>
              </a:r>
              <a:endParaRPr lang="en-US" altLang="zh-CN" sz="2000" dirty="0" smtClean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endParaRPr>
            </a:p>
            <a:p>
              <a:pPr algn="ctr" fontAlgn="base">
                <a:lnSpc>
                  <a:spcPts val="2000"/>
                </a:lnSpc>
                <a:spcBef>
                  <a:spcPts val="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华文琥珀" pitchFamily="2" charset="-122"/>
                  <a:ea typeface="华文琥珀" pitchFamily="2" charset="-122"/>
                </a:rPr>
                <a:t>任务</a:t>
              </a:r>
              <a:endParaRPr lang="zh-CN" altLang="en-US" sz="2000" dirty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  <p:grpSp>
          <p:nvGrpSpPr>
            <p:cNvPr id="9" name="Group 37"/>
            <p:cNvGrpSpPr>
              <a:grpSpLocks/>
            </p:cNvGrpSpPr>
            <p:nvPr/>
          </p:nvGrpSpPr>
          <p:grpSpPr bwMode="auto">
            <a:xfrm rot="1832437">
              <a:off x="3676" y="1176"/>
              <a:ext cx="160" cy="466"/>
              <a:chOff x="1289" y="-294"/>
              <a:chExt cx="668" cy="2414"/>
            </a:xfrm>
          </p:grpSpPr>
          <p:sp>
            <p:nvSpPr>
              <p:cNvPr id="10" name="Oval 38"/>
              <p:cNvSpPr>
                <a:spLocks noChangeArrowheads="1"/>
              </p:cNvSpPr>
              <p:nvPr/>
            </p:nvSpPr>
            <p:spPr bwMode="gray">
              <a:xfrm>
                <a:off x="1289" y="-294"/>
                <a:ext cx="668" cy="2414"/>
              </a:xfrm>
              <a:prstGeom prst="ellipse">
                <a:avLst/>
              </a:prstGeom>
              <a:noFill/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1" name="Oval 39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2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3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4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9637" y="15240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销售推进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6800" y="1981200"/>
            <a:ext cx="451810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+mn-ea"/>
                <a:ea typeface="+mn-ea"/>
              </a:rPr>
              <a:t>销售经理业务推进：</a:t>
            </a:r>
            <a:endParaRPr lang="en-US" altLang="zh-CN" sz="2800" b="1" dirty="0" smtClean="0">
              <a:solidFill>
                <a:srgbClr val="0000FF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ea typeface="+mn-ea"/>
              </a:rPr>
              <a:t>   </a:t>
            </a:r>
            <a:r>
              <a:rPr lang="zh-CN" altLang="en-US" sz="2000" b="1" dirty="0" smtClean="0">
                <a:latin typeface="+mn-ea"/>
                <a:ea typeface="+mn-ea"/>
              </a:rPr>
              <a:t>按产品分区域销售</a:t>
            </a:r>
            <a:endParaRPr lang="en-US" altLang="zh-CN" sz="20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ea typeface="+mn-ea"/>
              </a:rPr>
              <a:t>        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ea typeface="+mn-ea"/>
              </a:rPr>
              <a:t>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  <a:ea typeface="+mn-ea"/>
              </a:rPr>
              <a:t> </a:t>
            </a:r>
            <a:r>
              <a:rPr lang="zh-CN" altLang="en-US" sz="2000" b="1" dirty="0" smtClean="0">
                <a:solidFill>
                  <a:srgbClr val="0000FF"/>
                </a:solidFill>
                <a:latin typeface="+mn-ea"/>
                <a:ea typeface="+mn-ea"/>
              </a:rPr>
              <a:t>填写表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  <a:ea typeface="+mn-ea"/>
              </a:rPr>
              <a:t>1-3</a:t>
            </a:r>
            <a:endParaRPr lang="zh-CN" altLang="en-US" sz="20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5400" y="4572000"/>
            <a:ext cx="297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时间</a:t>
            </a:r>
            <a:r>
              <a:rPr lang="en-US" altLang="zh-CN" sz="40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5</a:t>
            </a:r>
            <a:r>
              <a:rPr lang="zh-CN" altLang="en-US" sz="40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分钟</a:t>
            </a:r>
            <a:endParaRPr lang="zh-CN" altLang="en-US" sz="40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3048000"/>
            <a:ext cx="3962400" cy="2743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6" name="Group 34"/>
          <p:cNvGrpSpPr>
            <a:grpSpLocks/>
          </p:cNvGrpSpPr>
          <p:nvPr/>
        </p:nvGrpSpPr>
        <p:grpSpPr bwMode="auto">
          <a:xfrm flipH="1">
            <a:off x="304800" y="609600"/>
            <a:ext cx="1371600" cy="1371600"/>
            <a:chOff x="3262" y="1176"/>
            <a:chExt cx="785" cy="843"/>
          </a:xfrm>
        </p:grpSpPr>
        <p:pic>
          <p:nvPicPr>
            <p:cNvPr id="7" name="Picture 35" descr="未标题-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CFBFB"/>
                </a:clrFrom>
                <a:clrTo>
                  <a:srgbClr val="FCFBFB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515138">
              <a:off x="3262" y="1301"/>
              <a:ext cx="785" cy="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 Box 36"/>
            <p:cNvSpPr txBox="1">
              <a:spLocks noChangeArrowheads="1"/>
            </p:cNvSpPr>
            <p:nvPr/>
          </p:nvSpPr>
          <p:spPr bwMode="blackWhite">
            <a:xfrm rot="1520327">
              <a:off x="3329" y="1487"/>
              <a:ext cx="589" cy="375"/>
            </a:xfrm>
            <a:prstGeom prst="rect">
              <a:avLst/>
            </a:prstGeom>
            <a:noFill/>
            <a:ln w="38100">
              <a:noFill/>
              <a:prstDash val="dash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lnSpc>
                  <a:spcPts val="2000"/>
                </a:lnSpc>
                <a:spcBef>
                  <a:spcPts val="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华文琥珀" pitchFamily="2" charset="-122"/>
                  <a:ea typeface="华文琥珀" pitchFamily="2" charset="-122"/>
                </a:rPr>
                <a:t>完成</a:t>
              </a:r>
              <a:endParaRPr lang="en-US" altLang="zh-CN" sz="2000" dirty="0" smtClean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endParaRPr>
            </a:p>
            <a:p>
              <a:pPr algn="ctr" fontAlgn="base">
                <a:lnSpc>
                  <a:spcPts val="2000"/>
                </a:lnSpc>
                <a:spcBef>
                  <a:spcPts val="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华文琥珀" pitchFamily="2" charset="-122"/>
                  <a:ea typeface="华文琥珀" pitchFamily="2" charset="-122"/>
                </a:rPr>
                <a:t>任务</a:t>
              </a:r>
              <a:endParaRPr lang="zh-CN" altLang="en-US" sz="2000" dirty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  <p:grpSp>
          <p:nvGrpSpPr>
            <p:cNvPr id="9" name="Group 37"/>
            <p:cNvGrpSpPr>
              <a:grpSpLocks/>
            </p:cNvGrpSpPr>
            <p:nvPr/>
          </p:nvGrpSpPr>
          <p:grpSpPr bwMode="auto">
            <a:xfrm rot="1832437">
              <a:off x="3676" y="1176"/>
              <a:ext cx="160" cy="466"/>
              <a:chOff x="1289" y="-294"/>
              <a:chExt cx="668" cy="2414"/>
            </a:xfrm>
          </p:grpSpPr>
          <p:sp>
            <p:nvSpPr>
              <p:cNvPr id="10" name="Oval 38"/>
              <p:cNvSpPr>
                <a:spLocks noChangeArrowheads="1"/>
              </p:cNvSpPr>
              <p:nvPr/>
            </p:nvSpPr>
            <p:spPr bwMode="gray">
              <a:xfrm>
                <a:off x="1289" y="-294"/>
                <a:ext cx="668" cy="2414"/>
              </a:xfrm>
              <a:prstGeom prst="ellipse">
                <a:avLst/>
              </a:prstGeom>
              <a:noFill/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1" name="Oval 39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2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3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4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9637" y="15240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产品计划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0" y="1905000"/>
            <a:ext cx="7543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+mn-ea"/>
                <a:ea typeface="+mn-ea"/>
              </a:rPr>
              <a:t>交付经理提交产品计划：</a:t>
            </a:r>
            <a:endParaRPr lang="en-US" altLang="zh-CN" sz="2800" b="1" dirty="0" smtClean="0">
              <a:solidFill>
                <a:srgbClr val="0000FF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ea typeface="+mn-ea"/>
              </a:rPr>
              <a:t> </a:t>
            </a:r>
            <a:r>
              <a:rPr lang="zh-CN" altLang="en-US" sz="2000" b="1" dirty="0" smtClean="0">
                <a:latin typeface="+mn-ea"/>
                <a:ea typeface="+mn-ea"/>
              </a:rPr>
              <a:t>交付经理根据市场需求向公司提交产品生产计划</a:t>
            </a:r>
            <a:endParaRPr lang="en-US" altLang="zh-CN" sz="20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ea typeface="+mn-ea"/>
              </a:rPr>
              <a:t>        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ea typeface="+mn-ea"/>
              </a:rPr>
              <a:t>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  <a:ea typeface="+mn-ea"/>
              </a:rPr>
              <a:t> </a:t>
            </a:r>
            <a:r>
              <a:rPr lang="zh-CN" altLang="en-US" sz="2000" b="1" dirty="0" smtClean="0">
                <a:solidFill>
                  <a:srgbClr val="0000FF"/>
                </a:solidFill>
                <a:latin typeface="+mn-ea"/>
                <a:ea typeface="+mn-ea"/>
              </a:rPr>
              <a:t>填写表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  <a:ea typeface="+mn-ea"/>
              </a:rPr>
              <a:t>1-4</a:t>
            </a:r>
            <a:endParaRPr lang="zh-CN" altLang="en-US" sz="20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4600" y="4724400"/>
            <a:ext cx="297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时间</a:t>
            </a:r>
            <a:r>
              <a:rPr lang="en-US" altLang="zh-CN" sz="40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2</a:t>
            </a:r>
            <a:r>
              <a:rPr lang="zh-CN" altLang="en-US" sz="40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分钟</a:t>
            </a:r>
            <a:endParaRPr lang="zh-CN" altLang="en-US" sz="40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2667000"/>
            <a:ext cx="1447800" cy="3337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6" name="Group 34"/>
          <p:cNvGrpSpPr>
            <a:grpSpLocks/>
          </p:cNvGrpSpPr>
          <p:nvPr/>
        </p:nvGrpSpPr>
        <p:grpSpPr bwMode="auto">
          <a:xfrm flipH="1">
            <a:off x="304800" y="609600"/>
            <a:ext cx="1371600" cy="1371600"/>
            <a:chOff x="3262" y="1176"/>
            <a:chExt cx="785" cy="843"/>
          </a:xfrm>
        </p:grpSpPr>
        <p:pic>
          <p:nvPicPr>
            <p:cNvPr id="7" name="Picture 35" descr="未标题-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CFBFB"/>
                </a:clrFrom>
                <a:clrTo>
                  <a:srgbClr val="FCFBFB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515138">
              <a:off x="3262" y="1301"/>
              <a:ext cx="785" cy="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 Box 36"/>
            <p:cNvSpPr txBox="1">
              <a:spLocks noChangeArrowheads="1"/>
            </p:cNvSpPr>
            <p:nvPr/>
          </p:nvSpPr>
          <p:spPr bwMode="blackWhite">
            <a:xfrm rot="1520327">
              <a:off x="3329" y="1487"/>
              <a:ext cx="589" cy="375"/>
            </a:xfrm>
            <a:prstGeom prst="rect">
              <a:avLst/>
            </a:prstGeom>
            <a:noFill/>
            <a:ln w="38100">
              <a:noFill/>
              <a:prstDash val="dash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lnSpc>
                  <a:spcPts val="2000"/>
                </a:lnSpc>
                <a:spcBef>
                  <a:spcPts val="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华文琥珀" pitchFamily="2" charset="-122"/>
                  <a:ea typeface="华文琥珀" pitchFamily="2" charset="-122"/>
                </a:rPr>
                <a:t>完成</a:t>
              </a:r>
              <a:endParaRPr lang="en-US" altLang="zh-CN" sz="2000" dirty="0" smtClean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endParaRPr>
            </a:p>
            <a:p>
              <a:pPr algn="ctr" fontAlgn="base">
                <a:lnSpc>
                  <a:spcPts val="2000"/>
                </a:lnSpc>
                <a:spcBef>
                  <a:spcPts val="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华文琥珀" pitchFamily="2" charset="-122"/>
                  <a:ea typeface="华文琥珀" pitchFamily="2" charset="-122"/>
                </a:rPr>
                <a:t>任务</a:t>
              </a:r>
              <a:endParaRPr lang="zh-CN" altLang="en-US" sz="2000" dirty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  <p:grpSp>
          <p:nvGrpSpPr>
            <p:cNvPr id="9" name="Group 37"/>
            <p:cNvGrpSpPr>
              <a:grpSpLocks/>
            </p:cNvGrpSpPr>
            <p:nvPr/>
          </p:nvGrpSpPr>
          <p:grpSpPr bwMode="auto">
            <a:xfrm rot="1832437">
              <a:off x="3676" y="1176"/>
              <a:ext cx="160" cy="466"/>
              <a:chOff x="1289" y="-294"/>
              <a:chExt cx="668" cy="2414"/>
            </a:xfrm>
          </p:grpSpPr>
          <p:sp>
            <p:nvSpPr>
              <p:cNvPr id="10" name="Oval 38"/>
              <p:cNvSpPr>
                <a:spLocks noChangeArrowheads="1"/>
              </p:cNvSpPr>
              <p:nvPr/>
            </p:nvSpPr>
            <p:spPr bwMode="gray">
              <a:xfrm>
                <a:off x="1289" y="-294"/>
                <a:ext cx="668" cy="2414"/>
              </a:xfrm>
              <a:prstGeom prst="ellipse">
                <a:avLst/>
              </a:prstGeom>
              <a:noFill/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1" name="Oval 39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2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3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4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9637" y="15240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集中竞争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000" y="926842"/>
            <a:ext cx="76962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000" dirty="0" smtClean="0">
              <a:latin typeface="+mn-ea"/>
              <a:ea typeface="+mn-ea"/>
            </a:endParaRPr>
          </a:p>
          <a:p>
            <a:r>
              <a:rPr lang="zh-CN" altLang="en-US" sz="2000" dirty="0" smtClean="0">
                <a:latin typeface="+mn-ea"/>
                <a:ea typeface="+mn-ea"/>
              </a:rPr>
              <a:t>计算方式为：</a:t>
            </a:r>
            <a:endParaRPr lang="en-US" altLang="zh-CN" sz="2000" dirty="0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endParaRPr lang="zh-CN" altLang="en-US" sz="2000" dirty="0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+mn-ea"/>
                <a:ea typeface="+mn-ea"/>
              </a:rPr>
              <a:t>单一组竞单资格值</a:t>
            </a:r>
            <a:r>
              <a:rPr lang="zh-CN" altLang="en-US" sz="2000" dirty="0" smtClean="0">
                <a:latin typeface="+mn-ea"/>
                <a:ea typeface="+mn-ea"/>
              </a:rPr>
              <a:t>＝（团队建设</a:t>
            </a:r>
            <a:r>
              <a:rPr lang="en-US" altLang="zh-CN" sz="2000" dirty="0" smtClean="0">
                <a:latin typeface="+mn-ea"/>
                <a:ea typeface="+mn-ea"/>
              </a:rPr>
              <a:t>×25%</a:t>
            </a:r>
            <a:r>
              <a:rPr lang="zh-CN" altLang="en-US" sz="2000" dirty="0" smtClean="0">
                <a:latin typeface="+mn-ea"/>
                <a:ea typeface="+mn-ea"/>
              </a:rPr>
              <a:t>＋市场活动</a:t>
            </a:r>
            <a:r>
              <a:rPr lang="en-US" altLang="zh-CN" sz="2000" dirty="0" smtClean="0">
                <a:latin typeface="+mn-ea"/>
                <a:ea typeface="+mn-ea"/>
              </a:rPr>
              <a:t>×20%</a:t>
            </a:r>
            <a:r>
              <a:rPr lang="zh-CN" altLang="en-US" sz="2000" dirty="0" smtClean="0">
                <a:latin typeface="+mn-ea"/>
                <a:ea typeface="+mn-ea"/>
              </a:rPr>
              <a:t>＋市场品牌</a:t>
            </a:r>
            <a:r>
              <a:rPr lang="en-US" altLang="zh-CN" sz="2000" dirty="0" smtClean="0">
                <a:latin typeface="+mn-ea"/>
                <a:ea typeface="+mn-ea"/>
              </a:rPr>
              <a:t>×10%</a:t>
            </a:r>
            <a:r>
              <a:rPr lang="zh-CN" altLang="en-US" sz="2000" dirty="0" smtClean="0">
                <a:latin typeface="+mn-ea"/>
                <a:ea typeface="+mn-ea"/>
              </a:rPr>
              <a:t>＋销售工具</a:t>
            </a:r>
            <a:r>
              <a:rPr lang="en-US" altLang="zh-CN" sz="2000" dirty="0" smtClean="0">
                <a:latin typeface="+mn-ea"/>
                <a:ea typeface="+mn-ea"/>
              </a:rPr>
              <a:t>×3%</a:t>
            </a:r>
            <a:r>
              <a:rPr lang="zh-CN" altLang="en-US" sz="2000" dirty="0" smtClean="0">
                <a:latin typeface="+mn-ea"/>
                <a:ea typeface="+mn-ea"/>
              </a:rPr>
              <a:t>＋销售费用</a:t>
            </a:r>
            <a:r>
              <a:rPr lang="en-US" altLang="zh-CN" sz="2000" dirty="0" smtClean="0">
                <a:latin typeface="+mn-ea"/>
                <a:ea typeface="+mn-ea"/>
              </a:rPr>
              <a:t>×25%</a:t>
            </a:r>
            <a:r>
              <a:rPr lang="zh-CN" altLang="en-US" sz="2000" dirty="0" smtClean="0">
                <a:latin typeface="+mn-ea"/>
                <a:ea typeface="+mn-ea"/>
              </a:rPr>
              <a:t>＋服务经营手段</a:t>
            </a:r>
            <a:r>
              <a:rPr lang="en-US" altLang="zh-CN" sz="2000" dirty="0" smtClean="0">
                <a:latin typeface="+mn-ea"/>
                <a:ea typeface="+mn-ea"/>
              </a:rPr>
              <a:t>×15%</a:t>
            </a:r>
            <a:r>
              <a:rPr lang="zh-CN" altLang="en-US" sz="2000" dirty="0" smtClean="0">
                <a:latin typeface="+mn-ea"/>
                <a:ea typeface="+mn-ea"/>
              </a:rPr>
              <a:t>＋各团队上年末现金占总现金比</a:t>
            </a:r>
            <a:r>
              <a:rPr lang="en-US" altLang="zh-CN" sz="2000" dirty="0" smtClean="0">
                <a:latin typeface="+mn-ea"/>
                <a:ea typeface="+mn-ea"/>
              </a:rPr>
              <a:t>×2</a:t>
            </a:r>
            <a:r>
              <a:rPr lang="zh-CN" altLang="en-US" sz="2000" dirty="0" smtClean="0">
                <a:latin typeface="+mn-ea"/>
                <a:ea typeface="+mn-ea"/>
              </a:rPr>
              <a:t>％</a:t>
            </a:r>
            <a:r>
              <a:rPr lang="en-US" altLang="zh-CN" sz="2000" dirty="0" smtClean="0">
                <a:latin typeface="+mn-ea"/>
                <a:ea typeface="+mn-ea"/>
              </a:rPr>
              <a:t>×100</a:t>
            </a:r>
            <a:r>
              <a:rPr lang="zh-CN" altLang="en-US" sz="2000" dirty="0" smtClean="0">
                <a:latin typeface="+mn-ea"/>
                <a:ea typeface="+mn-ea"/>
              </a:rPr>
              <a:t>）*（</a:t>
            </a:r>
            <a:r>
              <a:rPr lang="en-US" altLang="zh-CN" sz="2000" dirty="0" smtClean="0">
                <a:latin typeface="+mn-ea"/>
                <a:ea typeface="+mn-ea"/>
              </a:rPr>
              <a:t>1</a:t>
            </a:r>
            <a:r>
              <a:rPr lang="zh-CN" altLang="en-US" sz="2000" dirty="0" smtClean="0">
                <a:latin typeface="+mn-ea"/>
                <a:ea typeface="+mn-ea"/>
              </a:rPr>
              <a:t>＋上年总体市场占有率％）*（</a:t>
            </a:r>
            <a:r>
              <a:rPr lang="en-US" altLang="zh-CN" sz="2000" dirty="0" smtClean="0">
                <a:latin typeface="+mn-ea"/>
                <a:ea typeface="+mn-ea"/>
              </a:rPr>
              <a:t>1</a:t>
            </a:r>
            <a:r>
              <a:rPr lang="zh-CN" altLang="en-US" sz="2000" dirty="0" smtClean="0">
                <a:latin typeface="+mn-ea"/>
                <a:ea typeface="+mn-ea"/>
              </a:rPr>
              <a:t>＋上年总体市场占有率％） </a:t>
            </a:r>
          </a:p>
          <a:p>
            <a:endParaRPr lang="zh-CN" altLang="en-US" sz="2000" dirty="0" smtClean="0">
              <a:latin typeface="+mn-ea"/>
              <a:ea typeface="+mn-ea"/>
            </a:endParaRPr>
          </a:p>
          <a:p>
            <a:r>
              <a:rPr lang="zh-CN" altLang="en-US" sz="2000" b="1" dirty="0" smtClean="0">
                <a:solidFill>
                  <a:srgbClr val="0000FF"/>
                </a:solidFill>
                <a:latin typeface="+mn-ea"/>
                <a:ea typeface="+mn-ea"/>
              </a:rPr>
              <a:t>资质取值为：</a:t>
            </a:r>
            <a:r>
              <a:rPr lang="zh-CN" altLang="en-US" sz="2000" dirty="0" smtClean="0">
                <a:latin typeface="+mn-ea"/>
                <a:ea typeface="+mn-ea"/>
              </a:rPr>
              <a:t>“该组该值</a:t>
            </a:r>
            <a:r>
              <a:rPr lang="en-US" altLang="zh-CN" sz="2000" dirty="0" smtClean="0">
                <a:latin typeface="+mn-ea"/>
                <a:ea typeface="+mn-ea"/>
              </a:rPr>
              <a:t>/</a:t>
            </a:r>
            <a:r>
              <a:rPr lang="zh-CN" altLang="en-US" sz="2000" dirty="0" smtClean="0">
                <a:latin typeface="+mn-ea"/>
                <a:ea typeface="+mn-ea"/>
              </a:rPr>
              <a:t>各组该值总合”的百分比</a:t>
            </a:r>
          </a:p>
          <a:p>
            <a:endParaRPr lang="zh-CN" altLang="en-US" sz="2000" dirty="0" smtClean="0">
              <a:latin typeface="+mn-ea"/>
              <a:ea typeface="+mn-ea"/>
            </a:endParaRPr>
          </a:p>
          <a:p>
            <a:r>
              <a:rPr lang="zh-CN" altLang="en-US" sz="2000" b="1" dirty="0" smtClean="0">
                <a:solidFill>
                  <a:srgbClr val="0000FF"/>
                </a:solidFill>
                <a:latin typeface="+mn-ea"/>
                <a:ea typeface="+mn-ea"/>
              </a:rPr>
              <a:t>价格取值为：</a:t>
            </a:r>
            <a:r>
              <a:rPr lang="zh-CN" altLang="en-US" sz="2000" dirty="0" smtClean="0">
                <a:latin typeface="+mn-ea"/>
                <a:ea typeface="+mn-ea"/>
              </a:rPr>
              <a:t>“</a:t>
            </a:r>
            <a:r>
              <a:rPr lang="en-US" altLang="zh-CN" sz="2000" dirty="0" smtClean="0">
                <a:latin typeface="+mn-ea"/>
                <a:ea typeface="+mn-ea"/>
              </a:rPr>
              <a:t>30%</a:t>
            </a:r>
            <a:r>
              <a:rPr lang="zh-CN" altLang="en-US" sz="2000" dirty="0" smtClean="0">
                <a:latin typeface="+mn-ea"/>
                <a:ea typeface="+mn-ea"/>
              </a:rPr>
              <a:t>－该组报价</a:t>
            </a:r>
            <a:r>
              <a:rPr lang="en-US" altLang="zh-CN" sz="2000" dirty="0" smtClean="0">
                <a:latin typeface="+mn-ea"/>
                <a:ea typeface="+mn-ea"/>
              </a:rPr>
              <a:t>/</a:t>
            </a:r>
            <a:r>
              <a:rPr lang="zh-CN" altLang="en-US" sz="2000" dirty="0" smtClean="0">
                <a:latin typeface="+mn-ea"/>
                <a:ea typeface="+mn-ea"/>
              </a:rPr>
              <a:t>各组平均价格”（适用</a:t>
            </a:r>
            <a:r>
              <a:rPr lang="en-US" altLang="zh-CN" sz="2000" dirty="0" smtClean="0">
                <a:latin typeface="+mn-ea"/>
                <a:ea typeface="+mn-ea"/>
              </a:rPr>
              <a:t>6</a:t>
            </a:r>
            <a:r>
              <a:rPr lang="zh-CN" altLang="en-US" sz="2000" dirty="0" smtClean="0">
                <a:latin typeface="+mn-ea"/>
                <a:ea typeface="+mn-ea"/>
              </a:rPr>
              <a:t>组）</a:t>
            </a:r>
          </a:p>
          <a:p>
            <a:endParaRPr lang="zh-CN" altLang="en-US" sz="2000" dirty="0" smtClean="0">
              <a:latin typeface="+mn-ea"/>
              <a:ea typeface="+mn-ea"/>
            </a:endParaRPr>
          </a:p>
          <a:p>
            <a:r>
              <a:rPr lang="zh-CN" altLang="en-US" sz="2000" b="1" dirty="0" smtClean="0">
                <a:solidFill>
                  <a:srgbClr val="0000FF"/>
                </a:solidFill>
                <a:latin typeface="+mn-ea"/>
                <a:ea typeface="+mn-ea"/>
              </a:rPr>
              <a:t>选单优先权＝资质取值＋价格取值</a:t>
            </a:r>
          </a:p>
          <a:p>
            <a:endParaRPr lang="zh-CN" altLang="en-US" sz="2000" dirty="0" smtClean="0">
              <a:latin typeface="+mn-ea"/>
              <a:ea typeface="+mn-ea"/>
            </a:endParaRPr>
          </a:p>
          <a:p>
            <a:r>
              <a:rPr lang="zh-CN" altLang="en-US" sz="2000" dirty="0" smtClean="0">
                <a:latin typeface="+mn-ea"/>
                <a:ea typeface="+mn-ea"/>
              </a:rPr>
              <a:t>按优先权从高到低，确定选单顺序。</a:t>
            </a:r>
            <a:endParaRPr lang="zh-CN" altLang="en-US" sz="20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9637" y="15240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产品交付及服务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990600"/>
            <a:ext cx="451810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+mn-ea"/>
                <a:ea typeface="+mn-ea"/>
              </a:rPr>
              <a:t>交付经理交货：</a:t>
            </a:r>
            <a:endParaRPr lang="en-US" altLang="zh-CN" sz="2800" b="1" dirty="0" smtClean="0">
              <a:solidFill>
                <a:srgbClr val="0000FF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ea typeface="+mn-ea"/>
              </a:rPr>
              <a:t>      </a:t>
            </a:r>
            <a:r>
              <a:rPr lang="zh-CN" altLang="en-US" sz="2000" b="1" dirty="0" smtClean="0">
                <a:latin typeface="+mn-ea"/>
                <a:ea typeface="+mn-ea"/>
              </a:rPr>
              <a:t>交付经理按规定交货</a:t>
            </a:r>
            <a:endParaRPr lang="en-US" altLang="zh-CN" sz="20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ea typeface="+mn-ea"/>
              </a:rPr>
              <a:t>      </a:t>
            </a:r>
            <a:r>
              <a:rPr lang="zh-CN" altLang="en-US" sz="2000" b="1" dirty="0" smtClean="0">
                <a:latin typeface="+mn-ea"/>
                <a:ea typeface="+mn-ea"/>
              </a:rPr>
              <a:t>控制交付成本与生产成本</a:t>
            </a:r>
            <a:endParaRPr lang="en-US" altLang="zh-CN" sz="20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+mn-ea"/>
              </a:rPr>
              <a:t>      填写表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1-5</a:t>
            </a:r>
            <a:endParaRPr lang="en-US" altLang="zh-CN" sz="2000" b="1" dirty="0" smtClean="0"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9200" y="3276600"/>
            <a:ext cx="297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时间</a:t>
            </a:r>
            <a:r>
              <a:rPr lang="en-US" altLang="zh-CN" sz="40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10</a:t>
            </a:r>
            <a:r>
              <a:rPr lang="zh-CN" altLang="en-US" sz="40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分钟</a:t>
            </a:r>
            <a:endParaRPr lang="zh-CN" altLang="en-US" sz="40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3962400"/>
            <a:ext cx="6324600" cy="2584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矩形 6"/>
          <p:cNvSpPr/>
          <p:nvPr/>
        </p:nvSpPr>
        <p:spPr>
          <a:xfrm>
            <a:off x="4343400" y="1000542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+mn-ea"/>
                <a:ea typeface="+mn-ea"/>
              </a:rPr>
              <a:t>服务经理售后维护：</a:t>
            </a:r>
            <a:endParaRPr lang="en-US" altLang="zh-CN" sz="2800" b="1" dirty="0" smtClean="0">
              <a:solidFill>
                <a:srgbClr val="0000FF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+mn-ea"/>
              </a:rPr>
              <a:t>      </a:t>
            </a:r>
            <a:r>
              <a:rPr lang="zh-CN" altLang="en-US" sz="2000" b="1" dirty="0" smtClean="0">
                <a:latin typeface="+mn-ea"/>
                <a:ea typeface="+mn-ea"/>
              </a:rPr>
              <a:t>客户售后维护</a:t>
            </a:r>
            <a:endParaRPr lang="en-US" altLang="zh-CN" sz="20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ea typeface="+mn-ea"/>
              </a:rPr>
              <a:t>      </a:t>
            </a:r>
            <a:r>
              <a:rPr lang="zh-CN" altLang="en-US" sz="2000" b="1" dirty="0" smtClean="0">
                <a:latin typeface="+mn-ea"/>
                <a:ea typeface="+mn-ea"/>
              </a:rPr>
              <a:t>服务经营，开发服务订单</a:t>
            </a:r>
            <a:r>
              <a:rPr lang="en-US" altLang="zh-CN" sz="2000" b="1" dirty="0" smtClean="0">
                <a:latin typeface="+mn-ea"/>
                <a:ea typeface="+mn-ea"/>
              </a:rPr>
              <a:t>       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     </a:t>
            </a:r>
            <a:r>
              <a:rPr lang="zh-CN" altLang="en-US" sz="2000" b="1" dirty="0" smtClean="0">
                <a:solidFill>
                  <a:srgbClr val="0000FF"/>
                </a:solidFill>
                <a:latin typeface="+mn-ea"/>
              </a:rPr>
              <a:t>填写表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1-6</a:t>
            </a:r>
            <a:endParaRPr lang="zh-CN" altLang="en-US" sz="2000" b="1" dirty="0" smtClean="0">
              <a:solidFill>
                <a:srgbClr val="0000FF"/>
              </a:solidFill>
              <a:latin typeface="+mn-ea"/>
            </a:endParaRPr>
          </a:p>
        </p:txBody>
      </p:sp>
      <p:grpSp>
        <p:nvGrpSpPr>
          <p:cNvPr id="8" name="Group 34"/>
          <p:cNvGrpSpPr>
            <a:grpSpLocks/>
          </p:cNvGrpSpPr>
          <p:nvPr/>
        </p:nvGrpSpPr>
        <p:grpSpPr bwMode="auto">
          <a:xfrm>
            <a:off x="7772400" y="685800"/>
            <a:ext cx="1371600" cy="1371600"/>
            <a:chOff x="3262" y="1176"/>
            <a:chExt cx="785" cy="843"/>
          </a:xfrm>
        </p:grpSpPr>
        <p:pic>
          <p:nvPicPr>
            <p:cNvPr id="9" name="Picture 35" descr="未标题-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CFBFB"/>
                </a:clrFrom>
                <a:clrTo>
                  <a:srgbClr val="FCFBFB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515138">
              <a:off x="3262" y="1301"/>
              <a:ext cx="785" cy="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 Box 36"/>
            <p:cNvSpPr txBox="1">
              <a:spLocks noChangeArrowheads="1"/>
            </p:cNvSpPr>
            <p:nvPr/>
          </p:nvSpPr>
          <p:spPr bwMode="blackWhite">
            <a:xfrm rot="1520327">
              <a:off x="3329" y="1487"/>
              <a:ext cx="589" cy="375"/>
            </a:xfrm>
            <a:prstGeom prst="rect">
              <a:avLst/>
            </a:prstGeom>
            <a:noFill/>
            <a:ln w="38100">
              <a:noFill/>
              <a:prstDash val="dash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lnSpc>
                  <a:spcPts val="2000"/>
                </a:lnSpc>
                <a:spcBef>
                  <a:spcPts val="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华文琥珀" pitchFamily="2" charset="-122"/>
                  <a:ea typeface="华文琥珀" pitchFamily="2" charset="-122"/>
                </a:rPr>
                <a:t>完成</a:t>
              </a:r>
              <a:endParaRPr lang="en-US" altLang="zh-CN" sz="2000" dirty="0" smtClean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endParaRPr>
            </a:p>
            <a:p>
              <a:pPr algn="ctr" fontAlgn="base">
                <a:lnSpc>
                  <a:spcPts val="2000"/>
                </a:lnSpc>
                <a:spcBef>
                  <a:spcPts val="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华文琥珀" pitchFamily="2" charset="-122"/>
                  <a:ea typeface="华文琥珀" pitchFamily="2" charset="-122"/>
                </a:rPr>
                <a:t>任务</a:t>
              </a:r>
              <a:endParaRPr lang="zh-CN" altLang="en-US" sz="2000" dirty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  <p:grpSp>
          <p:nvGrpSpPr>
            <p:cNvPr id="11" name="Group 37"/>
            <p:cNvGrpSpPr>
              <a:grpSpLocks/>
            </p:cNvGrpSpPr>
            <p:nvPr/>
          </p:nvGrpSpPr>
          <p:grpSpPr bwMode="auto">
            <a:xfrm rot="1832437">
              <a:off x="3676" y="1176"/>
              <a:ext cx="160" cy="466"/>
              <a:chOff x="1289" y="-294"/>
              <a:chExt cx="668" cy="2414"/>
            </a:xfrm>
          </p:grpSpPr>
          <p:sp>
            <p:nvSpPr>
              <p:cNvPr id="12" name="Oval 38"/>
              <p:cNvSpPr>
                <a:spLocks noChangeArrowheads="1"/>
              </p:cNvSpPr>
              <p:nvPr/>
            </p:nvSpPr>
            <p:spPr bwMode="gray">
              <a:xfrm>
                <a:off x="1289" y="-294"/>
                <a:ext cx="668" cy="2414"/>
              </a:xfrm>
              <a:prstGeom prst="ellipse">
                <a:avLst/>
              </a:prstGeom>
              <a:noFill/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3" name="Oval 39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4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5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16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1143000"/>
            <a:ext cx="8001000" cy="5770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850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zh-CN" altLang="en-US" dirty="0" smtClean="0">
                <a:latin typeface="+mn-ea"/>
                <a:ea typeface="+mn-ea"/>
              </a:rPr>
              <a:t>什么是营销？</a:t>
            </a:r>
            <a:endParaRPr lang="en-US" altLang="zh-CN" dirty="0" smtClean="0">
              <a:latin typeface="+mn-ea"/>
              <a:ea typeface="+mn-ea"/>
            </a:endParaRPr>
          </a:p>
          <a:p>
            <a:pPr indent="450850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zh-CN" altLang="en-US" dirty="0" smtClean="0">
                <a:latin typeface="+mn-ea"/>
                <a:ea typeface="+mn-ea"/>
              </a:rPr>
              <a:t>营销环境概念？环境分析？</a:t>
            </a:r>
            <a:endParaRPr lang="en-US" altLang="zh-CN" dirty="0" smtClean="0">
              <a:latin typeface="+mn-ea"/>
              <a:ea typeface="+mn-ea"/>
            </a:endParaRPr>
          </a:p>
          <a:p>
            <a:pPr indent="900113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zh-CN" altLang="en-US" dirty="0" smtClean="0">
                <a:latin typeface="+mn-ea"/>
                <a:ea typeface="+mn-ea"/>
              </a:rPr>
              <a:t>微观营销环境分析</a:t>
            </a:r>
          </a:p>
          <a:p>
            <a:pPr indent="900113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zh-CN" altLang="en-US" dirty="0" smtClean="0">
                <a:latin typeface="+mn-ea"/>
                <a:ea typeface="+mn-ea"/>
              </a:rPr>
              <a:t>目标顾客、企业自身、竞争者、供应商、渠道</a:t>
            </a:r>
            <a:r>
              <a:rPr lang="en-US" altLang="zh-CN" dirty="0" smtClean="0">
                <a:latin typeface="+mn-ea"/>
                <a:ea typeface="+mn-ea"/>
              </a:rPr>
              <a:t>……</a:t>
            </a:r>
            <a:endParaRPr lang="zh-CN" altLang="en-US" dirty="0" smtClean="0">
              <a:latin typeface="+mn-ea"/>
              <a:ea typeface="+mn-ea"/>
            </a:endParaRPr>
          </a:p>
          <a:p>
            <a:pPr indent="900113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zh-CN" altLang="en-US" dirty="0" smtClean="0">
                <a:latin typeface="+mn-ea"/>
                <a:ea typeface="+mn-ea"/>
              </a:rPr>
              <a:t>宏观营销环境分析</a:t>
            </a:r>
          </a:p>
          <a:p>
            <a:pPr indent="450850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zh-CN" altLang="en-US" dirty="0" smtClean="0">
                <a:latin typeface="+mn-ea"/>
                <a:ea typeface="+mn-ea"/>
              </a:rPr>
              <a:t>政冶、经济、人口、社会文化</a:t>
            </a:r>
            <a:r>
              <a:rPr lang="en-US" altLang="zh-CN" dirty="0" smtClean="0">
                <a:latin typeface="+mn-ea"/>
                <a:ea typeface="+mn-ea"/>
              </a:rPr>
              <a:t>……</a:t>
            </a:r>
          </a:p>
          <a:p>
            <a:pPr indent="450850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zh-CN" altLang="en-US" dirty="0" smtClean="0">
                <a:latin typeface="+mn-ea"/>
                <a:ea typeface="+mn-ea"/>
              </a:rPr>
              <a:t>市场细分、市场定位？</a:t>
            </a:r>
            <a:endParaRPr lang="en-US" altLang="zh-CN" dirty="0" smtClean="0">
              <a:latin typeface="+mn-ea"/>
              <a:ea typeface="+mn-ea"/>
            </a:endParaRPr>
          </a:p>
          <a:p>
            <a:pPr indent="450850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zh-CN" altLang="en-US" dirty="0" smtClean="0">
                <a:latin typeface="+mn-ea"/>
                <a:ea typeface="+mn-ea"/>
              </a:rPr>
              <a:t>产品定价？</a:t>
            </a:r>
            <a:endParaRPr lang="en-US" altLang="zh-CN" dirty="0" smtClean="0">
              <a:latin typeface="+mn-ea"/>
              <a:ea typeface="+mn-ea"/>
            </a:endParaRPr>
          </a:p>
          <a:p>
            <a:pPr indent="450850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zh-CN" altLang="en-US" dirty="0" smtClean="0">
                <a:latin typeface="+mn-ea"/>
                <a:ea typeface="+mn-ea"/>
              </a:rPr>
              <a:t>市场应变</a:t>
            </a:r>
            <a:r>
              <a:rPr lang="en-US" altLang="zh-CN" dirty="0" smtClean="0">
                <a:latin typeface="+mn-ea"/>
                <a:ea typeface="+mn-ea"/>
              </a:rPr>
              <a:t>?</a:t>
            </a:r>
          </a:p>
          <a:p>
            <a:pPr indent="450850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zh-CN" altLang="en-US" dirty="0" smtClean="0">
                <a:latin typeface="+mn-ea"/>
                <a:ea typeface="+mn-ea"/>
              </a:rPr>
              <a:t>渠道</a:t>
            </a:r>
            <a:endParaRPr lang="en-US" altLang="zh-CN" dirty="0" smtClean="0">
              <a:latin typeface="+mn-ea"/>
              <a:ea typeface="+mn-ea"/>
            </a:endParaRPr>
          </a:p>
          <a:p>
            <a:pPr indent="450850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zh-CN" altLang="en-US" dirty="0" smtClean="0">
                <a:latin typeface="+mn-ea"/>
                <a:ea typeface="+mn-ea"/>
              </a:rPr>
              <a:t>广告、市场活动</a:t>
            </a:r>
            <a:endParaRPr lang="en-US" altLang="zh-CN" dirty="0" smtClean="0">
              <a:latin typeface="+mn-ea"/>
              <a:ea typeface="+mn-ea"/>
            </a:endParaRPr>
          </a:p>
          <a:p>
            <a:pPr indent="450850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zh-CN" altLang="en-US" dirty="0" smtClean="0">
                <a:latin typeface="+mn-ea"/>
                <a:ea typeface="+mn-ea"/>
              </a:rPr>
              <a:t>客户服务</a:t>
            </a:r>
            <a:endParaRPr lang="en-US" altLang="zh-CN" dirty="0" smtClean="0">
              <a:latin typeface="+mn-ea"/>
              <a:ea typeface="+mn-ea"/>
            </a:endParaRPr>
          </a:p>
          <a:p>
            <a:pPr indent="450850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en-US" altLang="zh-CN" dirty="0" smtClean="0">
                <a:latin typeface="+mn-ea"/>
                <a:ea typeface="+mn-ea"/>
              </a:rPr>
              <a:t>……</a:t>
            </a:r>
            <a:endParaRPr lang="zh-CN" altLang="en-US" dirty="0" smtClean="0">
              <a:latin typeface="+mn-ea"/>
              <a:ea typeface="+mn-ea"/>
            </a:endParaRPr>
          </a:p>
          <a:p>
            <a:endParaRPr lang="zh-CN" altLang="en-US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14282" y="0"/>
            <a:ext cx="8229600" cy="706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r>
              <a:rPr kumimoji="0" lang="zh-CN" altLang="en-US" sz="2800" b="1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</a:rPr>
              <a:t>学生如何理解这些问题？</a:t>
            </a:r>
            <a:endParaRPr kumimoji="0" lang="zh-CN" altLang="en-US" sz="2800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9637" y="15240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销售考核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0" y="1219200"/>
            <a:ext cx="7543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+mn-ea"/>
                <a:ea typeface="+mn-ea"/>
              </a:rPr>
              <a:t>财务经理：</a:t>
            </a:r>
            <a:endParaRPr lang="en-US" altLang="zh-CN" sz="2800" b="1" dirty="0" smtClean="0">
              <a:solidFill>
                <a:srgbClr val="0000FF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ea typeface="+mn-ea"/>
              </a:rPr>
              <a:t>1</a:t>
            </a:r>
            <a:r>
              <a:rPr lang="zh-CN" altLang="en-US" sz="2000" b="1" dirty="0" smtClean="0">
                <a:latin typeface="+mn-ea"/>
                <a:ea typeface="+mn-ea"/>
              </a:rPr>
              <a:t>、财务经理与业务经理进行费用核对</a:t>
            </a:r>
            <a:endParaRPr lang="en-US" altLang="zh-CN" sz="20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ea typeface="+mn-ea"/>
              </a:rPr>
              <a:t>2</a:t>
            </a:r>
            <a:r>
              <a:rPr lang="zh-CN" altLang="en-US" sz="2000" b="1" dirty="0" smtClean="0">
                <a:latin typeface="+mn-ea"/>
                <a:ea typeface="+mn-ea"/>
              </a:rPr>
              <a:t>、编制年度销售报表</a:t>
            </a:r>
            <a:endParaRPr lang="en-US" altLang="zh-CN" sz="20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ea typeface="+mn-ea"/>
              </a:rPr>
              <a:t>3</a:t>
            </a:r>
            <a:r>
              <a:rPr lang="zh-CN" altLang="en-US" sz="2000" b="1" dirty="0" smtClean="0">
                <a:latin typeface="+mn-ea"/>
                <a:ea typeface="+mn-ea"/>
              </a:rPr>
              <a:t>、对销售进行绩效考核</a:t>
            </a:r>
            <a:endParaRPr lang="en-US" altLang="zh-CN" sz="20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ea typeface="+mn-ea"/>
              </a:rPr>
              <a:t>        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ea typeface="+mn-ea"/>
              </a:rPr>
              <a:t>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  <a:ea typeface="+mn-ea"/>
              </a:rPr>
              <a:t> </a:t>
            </a:r>
            <a:r>
              <a:rPr lang="zh-CN" altLang="en-US" sz="2000" b="1" dirty="0" smtClean="0">
                <a:solidFill>
                  <a:srgbClr val="0000FF"/>
                </a:solidFill>
                <a:latin typeface="+mn-ea"/>
                <a:ea typeface="+mn-ea"/>
              </a:rPr>
              <a:t>填写表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  <a:ea typeface="+mn-ea"/>
              </a:rPr>
              <a:t>1-8</a:t>
            </a:r>
            <a:endParaRPr lang="zh-CN" altLang="en-US" sz="20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5400" y="4648200"/>
            <a:ext cx="297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时间</a:t>
            </a:r>
            <a:r>
              <a:rPr lang="en-US" altLang="zh-CN" sz="40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10</a:t>
            </a:r>
            <a:r>
              <a:rPr lang="zh-CN" altLang="en-US" sz="40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分钟</a:t>
            </a:r>
            <a:endParaRPr lang="zh-CN" altLang="en-US" sz="40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3124200"/>
            <a:ext cx="4000500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5" name="Group 34"/>
          <p:cNvGrpSpPr>
            <a:grpSpLocks/>
          </p:cNvGrpSpPr>
          <p:nvPr/>
        </p:nvGrpSpPr>
        <p:grpSpPr bwMode="auto">
          <a:xfrm>
            <a:off x="6629400" y="838200"/>
            <a:ext cx="1371600" cy="1371600"/>
            <a:chOff x="3262" y="1176"/>
            <a:chExt cx="785" cy="843"/>
          </a:xfrm>
        </p:grpSpPr>
        <p:pic>
          <p:nvPicPr>
            <p:cNvPr id="16" name="Picture 35" descr="未标题-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CFBFB"/>
                </a:clrFrom>
                <a:clrTo>
                  <a:srgbClr val="FCFBFB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515138">
              <a:off x="3262" y="1301"/>
              <a:ext cx="785" cy="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 Box 36"/>
            <p:cNvSpPr txBox="1">
              <a:spLocks noChangeArrowheads="1"/>
            </p:cNvSpPr>
            <p:nvPr/>
          </p:nvSpPr>
          <p:spPr bwMode="blackWhite">
            <a:xfrm rot="1520327">
              <a:off x="3329" y="1487"/>
              <a:ext cx="589" cy="375"/>
            </a:xfrm>
            <a:prstGeom prst="rect">
              <a:avLst/>
            </a:prstGeom>
            <a:noFill/>
            <a:ln w="38100">
              <a:noFill/>
              <a:prstDash val="dash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lnSpc>
                  <a:spcPts val="2000"/>
                </a:lnSpc>
                <a:spcBef>
                  <a:spcPts val="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华文琥珀" pitchFamily="2" charset="-122"/>
                  <a:ea typeface="华文琥珀" pitchFamily="2" charset="-122"/>
                </a:rPr>
                <a:t>完成</a:t>
              </a:r>
              <a:endParaRPr lang="en-US" altLang="zh-CN" sz="2000" dirty="0" smtClean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endParaRPr>
            </a:p>
            <a:p>
              <a:pPr algn="ctr" fontAlgn="base">
                <a:lnSpc>
                  <a:spcPts val="2000"/>
                </a:lnSpc>
                <a:spcBef>
                  <a:spcPts val="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华文琥珀" pitchFamily="2" charset="-122"/>
                  <a:ea typeface="华文琥珀" pitchFamily="2" charset="-122"/>
                </a:rPr>
                <a:t>任务</a:t>
              </a:r>
              <a:endParaRPr lang="zh-CN" altLang="en-US" sz="2000" dirty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  <p:grpSp>
          <p:nvGrpSpPr>
            <p:cNvPr id="18" name="Group 37"/>
            <p:cNvGrpSpPr>
              <a:grpSpLocks/>
            </p:cNvGrpSpPr>
            <p:nvPr/>
          </p:nvGrpSpPr>
          <p:grpSpPr bwMode="auto">
            <a:xfrm rot="1832437">
              <a:off x="3676" y="1176"/>
              <a:ext cx="160" cy="466"/>
              <a:chOff x="1289" y="-294"/>
              <a:chExt cx="668" cy="2414"/>
            </a:xfrm>
          </p:grpSpPr>
          <p:sp>
            <p:nvSpPr>
              <p:cNvPr id="19" name="Oval 38"/>
              <p:cNvSpPr>
                <a:spLocks noChangeArrowheads="1"/>
              </p:cNvSpPr>
              <p:nvPr/>
            </p:nvSpPr>
            <p:spPr bwMode="gray">
              <a:xfrm>
                <a:off x="1289" y="-294"/>
                <a:ext cx="668" cy="2414"/>
              </a:xfrm>
              <a:prstGeom prst="ellipse">
                <a:avLst/>
              </a:prstGeom>
              <a:noFill/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20" name="Oval 39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21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22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  <p:sp>
            <p:nvSpPr>
              <p:cNvPr id="23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fontAlgn="base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787" name="Rectangle 3"/>
          <p:cNvSpPr>
            <a:spLocks noChangeArrowheads="1"/>
          </p:cNvSpPr>
          <p:nvPr/>
        </p:nvSpPr>
        <p:spPr bwMode="auto">
          <a:xfrm>
            <a:off x="104775" y="76200"/>
            <a:ext cx="249299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zh-CN" altLang="en-US" sz="3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实际模拟训练</a:t>
            </a:r>
          </a:p>
        </p:txBody>
      </p:sp>
      <p:sp>
        <p:nvSpPr>
          <p:cNvPr id="630788" name="Rectangle 4"/>
          <p:cNvSpPr>
            <a:spLocks noChangeArrowheads="1"/>
          </p:cNvSpPr>
          <p:nvPr/>
        </p:nvSpPr>
        <p:spPr bwMode="auto">
          <a:xfrm>
            <a:off x="609600" y="838200"/>
            <a:ext cx="43396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zh-CN" altLang="en-US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彩云" pitchFamily="2" charset="-122"/>
                <a:ea typeface="华文彩云" pitchFamily="2" charset="-122"/>
              </a:rPr>
              <a:t>总结评价分析</a:t>
            </a:r>
            <a:endParaRPr lang="zh-CN" altLang="en-US" sz="54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7400" y="3458870"/>
            <a:ext cx="3505200" cy="3322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33400" y="2057400"/>
            <a:ext cx="7239000" cy="145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u"/>
            </a:pPr>
            <a:r>
              <a:rPr lang="en-US" altLang="zh-CN" sz="2400" b="1" dirty="0" smtClean="0">
                <a:latin typeface="+mn-ea"/>
                <a:ea typeface="+mn-ea"/>
              </a:rPr>
              <a:t> </a:t>
            </a:r>
            <a:r>
              <a:rPr lang="zh-CN" altLang="en-US" sz="2400" b="1" dirty="0" smtClean="0">
                <a:latin typeface="+mn-ea"/>
                <a:ea typeface="+mn-ea"/>
              </a:rPr>
              <a:t>您的团队本年度经营的成功经验有哪些？</a:t>
            </a:r>
            <a:endParaRPr lang="en-US" altLang="zh-CN" sz="2400" b="1" dirty="0" smtClean="0">
              <a:latin typeface="+mn-ea"/>
              <a:ea typeface="+mn-ea"/>
            </a:endParaRP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u"/>
            </a:pPr>
            <a:r>
              <a:rPr lang="zh-CN" altLang="en-US" sz="2400" b="1" dirty="0" smtClean="0">
                <a:latin typeface="+mn-ea"/>
                <a:ea typeface="+mn-ea"/>
              </a:rPr>
              <a:t> 您的团队本年度经营哪些地方还需要改进？</a:t>
            </a:r>
            <a:endParaRPr lang="zh-CN" altLang="en-US" sz="2400" b="1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0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0788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5124" name="Rectangle 4"/>
          <p:cNvSpPr>
            <a:spLocks noChangeArrowheads="1"/>
          </p:cNvSpPr>
          <p:nvPr/>
        </p:nvSpPr>
        <p:spPr bwMode="auto">
          <a:xfrm>
            <a:off x="214282" y="0"/>
            <a:ext cx="8229600" cy="706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r>
              <a:rPr kumimoji="0" lang="zh-CN" altLang="en-US" sz="3200" b="1" dirty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</a:rPr>
              <a:t>课程说明</a:t>
            </a:r>
          </a:p>
        </p:txBody>
      </p:sp>
      <p:sp>
        <p:nvSpPr>
          <p:cNvPr id="2565125" name="Text Box 5"/>
          <p:cNvSpPr txBox="1">
            <a:spLocks noChangeArrowheads="1"/>
          </p:cNvSpPr>
          <p:nvPr/>
        </p:nvSpPr>
        <p:spPr bwMode="blackWhite">
          <a:xfrm>
            <a:off x="647672" y="914400"/>
            <a:ext cx="7810528" cy="292862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zh-CN" altLang="en-US" sz="20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课程对象：</a:t>
            </a:r>
          </a:p>
          <a:p>
            <a:pPr>
              <a:spcAft>
                <a:spcPts val="1000"/>
              </a:spcAft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面向职业院校及在职研修班的市场营销、工商管理、企业管理等专业的实训课程  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Aft>
                <a:spcPts val="1000"/>
              </a:spcAft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也作为企业营销新员工和在职员工的培训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1000"/>
              </a:spcBef>
              <a:spcAft>
                <a:spcPts val="1500"/>
              </a:spcAft>
            </a:pPr>
            <a:r>
              <a:rPr lang="zh-CN" altLang="en-US" sz="20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课程形式：</a:t>
            </a:r>
          </a:p>
          <a:p>
            <a:pPr lvl="1" algn="l">
              <a:spcAft>
                <a:spcPts val="1000"/>
              </a:spcAft>
            </a:pPr>
            <a:r>
              <a:rPr lang="zh-CN" altLang="en-US" dirty="0">
                <a:effectLst/>
                <a:latin typeface="微软雅黑" pitchFamily="34" charset="-122"/>
                <a:ea typeface="微软雅黑" pitchFamily="34" charset="-122"/>
              </a:rPr>
              <a:t>案例实战沙盘对抗、亲身感受复杂销售奥妙与精彩</a:t>
            </a:r>
            <a:r>
              <a:rPr lang="zh-CN" altLang="en-US" dirty="0" smtClean="0">
                <a:effectLst/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dirty="0" smtClean="0">
              <a:effectLst/>
              <a:latin typeface="微软雅黑" pitchFamily="34" charset="-122"/>
              <a:ea typeface="微软雅黑" pitchFamily="34" charset="-122"/>
            </a:endParaRPr>
          </a:p>
          <a:p>
            <a:pPr lvl="1" algn="l">
              <a:spcAft>
                <a:spcPts val="1000"/>
              </a:spcAft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28600" y="3436139"/>
            <a:ext cx="8305800" cy="3726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defTabSz="91440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500"/>
              </a:spcAft>
              <a:buClrTx/>
              <a:buSzTx/>
              <a:buFontTx/>
              <a:buNone/>
              <a:tabLst/>
            </a:pPr>
            <a:r>
              <a:rPr lang="zh-CN" altLang="zh-CN" sz="20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课程特征</a:t>
            </a:r>
            <a:r>
              <a:rPr lang="zh-CN" altLang="zh-CN" sz="20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  <a:p>
            <a:pPr marL="355600" indent="368300" eaLnBrk="0" hangingPunct="0">
              <a:lnSpc>
                <a:spcPct val="150000"/>
              </a:lnSpc>
              <a:spcAft>
                <a:spcPts val="1000"/>
              </a:spcAft>
              <a:buClr>
                <a:srgbClr val="FF0000"/>
              </a:buClr>
              <a:buFont typeface="Wingdings" pitchFamily="2" charset="2"/>
              <a:buChar char="Ø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以企业真实营销流程为主线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marL="355600" indent="368300" eaLnBrk="0" hangingPunct="0">
              <a:lnSpc>
                <a:spcPct val="150000"/>
              </a:lnSpc>
              <a:spcAft>
                <a:spcPts val="1000"/>
              </a:spcAft>
              <a:buClr>
                <a:srgbClr val="FF0000"/>
              </a:buClr>
              <a:buFont typeface="Wingdings" pitchFamily="2" charset="2"/>
              <a:buChar char="Ø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沙盘教学、情境演练、电子系统评价为主要辅助教学工具和方法</a:t>
            </a:r>
          </a:p>
          <a:p>
            <a:pPr marL="355600" lvl="0" indent="368300" eaLnBrk="0" hangingPunct="0">
              <a:lnSpc>
                <a:spcPct val="150000"/>
              </a:lnSpc>
              <a:spcAft>
                <a:spcPts val="1000"/>
              </a:spcAft>
              <a:buClr>
                <a:srgbClr val="FF0000"/>
              </a:buClr>
              <a:buFont typeface="Wingdings" pitchFamily="2" charset="2"/>
              <a:buChar char="Ø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真实、贴切、深刻的案例嵌入式教学</a:t>
            </a:r>
          </a:p>
          <a:p>
            <a:pPr marL="355600" lvl="0" indent="368300" eaLnBrk="0" hangingPunct="0">
              <a:lnSpc>
                <a:spcPct val="150000"/>
              </a:lnSpc>
              <a:spcAft>
                <a:spcPts val="1000"/>
              </a:spcAft>
              <a:buClr>
                <a:srgbClr val="FF0000"/>
              </a:buClr>
              <a:buFont typeface="Wingdings" pitchFamily="2" charset="2"/>
              <a:buChar char="Ø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现场互动体会到营销的奥秘与乐趣</a:t>
            </a:r>
          </a:p>
          <a:p>
            <a:pPr marL="0" marR="0" indent="361950" defTabSz="914400" eaLnBrk="0" latinLnBrk="0" hangingPunct="0">
              <a:lnSpc>
                <a:spcPct val="150000"/>
              </a:lnSpc>
              <a:spcAft>
                <a:spcPts val="1000"/>
              </a:spcAft>
              <a:buClr>
                <a:srgbClr val="FF0000"/>
              </a:buClr>
              <a:buSzTx/>
              <a:buFont typeface="Wingdings" pitchFamily="2" charset="2"/>
              <a:buChar char="Ø"/>
              <a:tabLst/>
            </a:pP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 marL="0" marR="0" indent="361950" defTabSz="914400" eaLnBrk="0" latinLnBrk="0" hangingPunct="0">
              <a:lnSpc>
                <a:spcPct val="150000"/>
              </a:lnSpc>
              <a:spcAft>
                <a:spcPts val="1000"/>
              </a:spcAft>
              <a:buClr>
                <a:srgbClr val="FF0000"/>
              </a:buClr>
              <a:buSzTx/>
              <a:buFont typeface="Wingdings" pitchFamily="2" charset="2"/>
              <a:buChar char="Ø"/>
              <a:tabLst/>
            </a:pP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14282" y="0"/>
            <a:ext cx="8229600" cy="706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课程对营销类学生的价值</a:t>
            </a:r>
            <a:endParaRPr kumimoji="0" lang="zh-CN" altLang="en-US" sz="2800" b="1" dirty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3400" y="990600"/>
            <a:ext cx="8001000" cy="460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61950">
              <a:lnSpc>
                <a:spcPct val="150000"/>
              </a:lnSpc>
              <a:spcAft>
                <a:spcPts val="1000"/>
              </a:spcAft>
              <a:buClr>
                <a:srgbClr val="FF0000"/>
              </a:buClr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验证原理 ：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通过实际业务模拟验证市场营销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4P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4C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原理；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lvl="0" indent="361950">
              <a:lnSpc>
                <a:spcPct val="150000"/>
              </a:lnSpc>
              <a:spcAft>
                <a:spcPts val="1000"/>
              </a:spcAft>
              <a:buClr>
                <a:srgbClr val="FF0000"/>
              </a:buClr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分析规划：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进行区域行业市场分析与市场规划，制定营销业务规划、定价；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lvl="0" indent="361950">
              <a:lnSpc>
                <a:spcPct val="150000"/>
              </a:lnSpc>
              <a:spcAft>
                <a:spcPts val="1000"/>
              </a:spcAft>
              <a:buClr>
                <a:srgbClr val="FF0000"/>
              </a:buClr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营销全貌：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认知企业组织营销业务全貌、培养统观全局和系统思考的能力； </a:t>
            </a:r>
          </a:p>
          <a:p>
            <a:pPr lvl="0" indent="361950">
              <a:lnSpc>
                <a:spcPct val="150000"/>
              </a:lnSpc>
              <a:spcAft>
                <a:spcPts val="1000"/>
              </a:spcAft>
              <a:buClr>
                <a:srgbClr val="FF0000"/>
              </a:buClr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营销流程：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认知渠道、市场、销售、交付、客服、销售管理等营销全流程； </a:t>
            </a:r>
          </a:p>
          <a:p>
            <a:pPr lvl="0" indent="361950">
              <a:lnSpc>
                <a:spcPct val="150000"/>
              </a:lnSpc>
              <a:spcAft>
                <a:spcPts val="1000"/>
              </a:spcAft>
              <a:buClr>
                <a:srgbClr val="FF0000"/>
              </a:buClr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市场竞争：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多组竞争，认知在多维市场竞争中，经济环境、行业趋势变化对市场的影响及竞争的重要性； </a:t>
            </a:r>
          </a:p>
          <a:p>
            <a:pPr lvl="0" indent="361950">
              <a:lnSpc>
                <a:spcPct val="150000"/>
              </a:lnSpc>
              <a:spcAft>
                <a:spcPts val="1000"/>
              </a:spcAft>
              <a:buClr>
                <a:srgbClr val="FF0000"/>
              </a:buClr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团队协作：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培养团队协同合作意识、控制营销风险，强化按业务计划规范有序经营的意识；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lvl="0" indent="361950">
              <a:lnSpc>
                <a:spcPct val="150000"/>
              </a:lnSpc>
              <a:spcAft>
                <a:spcPts val="1000"/>
              </a:spcAft>
              <a:buClr>
                <a:srgbClr val="FF0000"/>
              </a:buClr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沟通能力：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通过小组角色扮演、分工协作、小组协商 ，锻炼学生沟通能力；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357190" y="0"/>
            <a:ext cx="5929322" cy="64291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激发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学员内在学习动机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357158" y="857232"/>
            <a:ext cx="3071834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学员的学习兴趣分类</a:t>
            </a:r>
            <a:endParaRPr kumimoji="0" lang="zh-CN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3" name="组合 19"/>
          <p:cNvGrpSpPr/>
          <p:nvPr/>
        </p:nvGrpSpPr>
        <p:grpSpPr>
          <a:xfrm>
            <a:off x="357158" y="1390657"/>
            <a:ext cx="6215106" cy="681021"/>
            <a:chOff x="357158" y="1247781"/>
            <a:chExt cx="6215106" cy="681021"/>
          </a:xfrm>
        </p:grpSpPr>
        <p:cxnSp>
          <p:nvCxnSpPr>
            <p:cNvPr id="2052" name="AutoShape 4"/>
            <p:cNvCxnSpPr>
              <a:cxnSpLocks noChangeShapeType="1"/>
            </p:cNvCxnSpPr>
            <p:nvPr/>
          </p:nvCxnSpPr>
          <p:spPr bwMode="auto">
            <a:xfrm>
              <a:off x="357158" y="1752609"/>
              <a:ext cx="6215106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53" name="AutoShape 5"/>
            <p:cNvCxnSpPr>
              <a:cxnSpLocks noChangeShapeType="1"/>
            </p:cNvCxnSpPr>
            <p:nvPr/>
          </p:nvCxnSpPr>
          <p:spPr bwMode="auto">
            <a:xfrm>
              <a:off x="1745131" y="1285860"/>
              <a:ext cx="628" cy="64294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54" name="AutoShape 6"/>
            <p:cNvCxnSpPr>
              <a:cxnSpLocks noChangeShapeType="1"/>
            </p:cNvCxnSpPr>
            <p:nvPr/>
          </p:nvCxnSpPr>
          <p:spPr bwMode="auto">
            <a:xfrm>
              <a:off x="3332822" y="1285860"/>
              <a:ext cx="628" cy="64294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55" name="AutoShape 7"/>
            <p:cNvCxnSpPr>
              <a:cxnSpLocks noChangeShapeType="1"/>
            </p:cNvCxnSpPr>
            <p:nvPr/>
          </p:nvCxnSpPr>
          <p:spPr bwMode="auto">
            <a:xfrm>
              <a:off x="4953171" y="1285860"/>
              <a:ext cx="628" cy="64294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2056" name="Text Box 8"/>
            <p:cNvSpPr txBox="1">
              <a:spLocks noChangeArrowheads="1"/>
            </p:cNvSpPr>
            <p:nvPr/>
          </p:nvSpPr>
          <p:spPr bwMode="auto">
            <a:xfrm>
              <a:off x="474685" y="1265447"/>
              <a:ext cx="1300675" cy="451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坐牢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（</a:t>
              </a:r>
              <a:r>
                <a:rPr kumimoji="0" lang="en-US" altLang="zh-CN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Prisoner</a:t>
              </a:r>
              <a:r>
                <a:rPr kumimoji="0" lang="zh-CN" alt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）</a:t>
              </a:r>
              <a:endPara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  <p:sp>
          <p:nvSpPr>
            <p:cNvPr id="2057" name="Text Box 9"/>
            <p:cNvSpPr txBox="1">
              <a:spLocks noChangeArrowheads="1"/>
            </p:cNvSpPr>
            <p:nvPr/>
          </p:nvSpPr>
          <p:spPr bwMode="auto">
            <a:xfrm>
              <a:off x="1775360" y="1257544"/>
              <a:ext cx="1500393" cy="451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度假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（</a:t>
              </a:r>
              <a:r>
                <a:rPr kumimoji="0" lang="en-US" altLang="zh-CN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Vacationer</a:t>
              </a:r>
              <a:r>
                <a:rPr kumimoji="0" lang="zh-CN" alt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）</a:t>
              </a:r>
              <a:endPara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  <p:sp>
          <p:nvSpPr>
            <p:cNvPr id="2058" name="Text Box 10"/>
            <p:cNvSpPr txBox="1">
              <a:spLocks noChangeArrowheads="1"/>
            </p:cNvSpPr>
            <p:nvPr/>
          </p:nvSpPr>
          <p:spPr bwMode="auto">
            <a:xfrm>
              <a:off x="3346722" y="1249640"/>
              <a:ext cx="1571362" cy="451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社交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（</a:t>
              </a:r>
              <a:r>
                <a:rPr kumimoji="0" lang="en-US" altLang="zh-CN" sz="14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Socializer</a:t>
              </a:r>
              <a:r>
                <a:rPr kumimoji="0" lang="zh-CN" alt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）</a:t>
              </a:r>
              <a:endPara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  <p:sp>
          <p:nvSpPr>
            <p:cNvPr id="2059" name="Text Box 11"/>
            <p:cNvSpPr txBox="1">
              <a:spLocks noChangeArrowheads="1"/>
            </p:cNvSpPr>
            <p:nvPr/>
          </p:nvSpPr>
          <p:spPr bwMode="auto">
            <a:xfrm>
              <a:off x="4918712" y="1247781"/>
              <a:ext cx="1642958" cy="516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学习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（</a:t>
              </a:r>
              <a:r>
                <a:rPr kumimoji="0" lang="en-US" altLang="zh-CN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Learner</a:t>
              </a:r>
              <a:r>
                <a:rPr kumimoji="0" lang="zh-CN" alt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）</a:t>
              </a:r>
              <a:endPara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grpSp>
        <p:nvGrpSpPr>
          <p:cNvPr id="4" name="组合 20"/>
          <p:cNvGrpSpPr/>
          <p:nvPr/>
        </p:nvGrpSpPr>
        <p:grpSpPr>
          <a:xfrm>
            <a:off x="1142976" y="2505054"/>
            <a:ext cx="2928958" cy="2786082"/>
            <a:chOff x="4000496" y="2285992"/>
            <a:chExt cx="2928958" cy="2786082"/>
          </a:xfrm>
        </p:grpSpPr>
        <p:sp>
          <p:nvSpPr>
            <p:cNvPr id="15" name="矩形 14"/>
            <p:cNvSpPr/>
            <p:nvPr/>
          </p:nvSpPr>
          <p:spPr>
            <a:xfrm>
              <a:off x="4000496" y="2285992"/>
              <a:ext cx="2928958" cy="278608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40000"/>
                  <a:lumOff val="60000"/>
                  <a:alpha val="4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15008" y="2500306"/>
              <a:ext cx="1000132" cy="8572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4">
                  <a:shade val="95000"/>
                  <a:satMod val="105000"/>
                  <a:alpha val="4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zh-CN" altLang="en-US" sz="1400" b="1" dirty="0" smtClean="0">
                  <a:latin typeface="微软雅黑" pitchFamily="34" charset="-122"/>
                  <a:ea typeface="微软雅黑" pitchFamily="34" charset="-122"/>
                </a:rPr>
                <a:t>外在动机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4143372" y="2714620"/>
              <a:ext cx="1500198" cy="221457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>
                  <a:shade val="95000"/>
                  <a:satMod val="105000"/>
                  <a:alpha val="4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</a:rPr>
                <a:t>内在动机</a:t>
              </a:r>
            </a:p>
          </p:txBody>
        </p:sp>
      </p:grp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7429520" y="1752610"/>
            <a:ext cx="1285884" cy="424815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动机列表：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1" algn="just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奖励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好奇心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探索欲望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夸奖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自主性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竞赛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特权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自我控制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分数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自由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合同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骄傲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成就感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接纳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4429124" y="2928934"/>
            <a:ext cx="2714629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让我觉得我很重要：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1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个人负责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给予奖励、赞赏、与成就感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强化人际互动与人际关系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l"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给予选择</a:t>
            </a:r>
            <a:endParaRPr kumimoji="0" lang="zh-CN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61" grpId="0" animBg="1"/>
      <p:bldP spid="20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7421563" cy="692150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企业营销实践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90550" y="1716076"/>
            <a:ext cx="912813" cy="993775"/>
            <a:chOff x="327" y="1080"/>
            <a:chExt cx="575" cy="626"/>
          </a:xfrm>
        </p:grpSpPr>
        <p:pic>
          <p:nvPicPr>
            <p:cNvPr id="140" name="Picture 66" descr="light_shadow"/>
            <p:cNvPicPr>
              <a:picLocks noChangeAspect="1" noChangeArrowheads="1"/>
            </p:cNvPicPr>
            <p:nvPr/>
          </p:nvPicPr>
          <p:blipFill>
            <a:blip r:embed="rId2" cstate="screen">
              <a:lum bright="-76000" contrast="-4000"/>
              <a:grayscl/>
            </a:blip>
            <a:srcRect/>
            <a:stretch>
              <a:fillRect/>
            </a:stretch>
          </p:blipFill>
          <p:spPr bwMode="gray">
            <a:xfrm>
              <a:off x="380" y="1567"/>
              <a:ext cx="461" cy="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1" name="Picture 67" descr="circuler_1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gray">
            <a:xfrm>
              <a:off x="340" y="1092"/>
              <a:ext cx="527" cy="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2" name="Oval 68"/>
            <p:cNvSpPr>
              <a:spLocks noChangeArrowheads="1"/>
            </p:cNvSpPr>
            <p:nvPr/>
          </p:nvSpPr>
          <p:spPr bwMode="gray">
            <a:xfrm>
              <a:off x="358" y="1092"/>
              <a:ext cx="523" cy="565"/>
            </a:xfrm>
            <a:prstGeom prst="ellipse">
              <a:avLst/>
            </a:prstGeom>
            <a:gradFill rotWithShape="1">
              <a:gsLst>
                <a:gs pos="0">
                  <a:srgbClr val="BBE0E3">
                    <a:gamma/>
                    <a:shade val="26275"/>
                    <a:invGamma/>
                    <a:alpha val="89999"/>
                  </a:srgbClr>
                </a:gs>
                <a:gs pos="50000">
                  <a:srgbClr val="BBE0E3">
                    <a:alpha val="45000"/>
                  </a:srgbClr>
                </a:gs>
                <a:gs pos="100000">
                  <a:srgbClr val="BBE0E3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1" i="0" u="none" strike="noStrike" kern="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Freeform 69"/>
            <p:cNvSpPr>
              <a:spLocks/>
            </p:cNvSpPr>
            <p:nvPr/>
          </p:nvSpPr>
          <p:spPr bwMode="gray">
            <a:xfrm>
              <a:off x="395" y="1104"/>
              <a:ext cx="411" cy="195"/>
            </a:xfrm>
            <a:custGeom>
              <a:avLst/>
              <a:gdLst>
                <a:gd name="T0" fmla="*/ 0 w 1321"/>
                <a:gd name="T1" fmla="*/ 0 h 712"/>
                <a:gd name="T2" fmla="*/ 0 w 1321"/>
                <a:gd name="T3" fmla="*/ 0 h 712"/>
                <a:gd name="T4" fmla="*/ 0 w 1321"/>
                <a:gd name="T5" fmla="*/ 0 h 712"/>
                <a:gd name="T6" fmla="*/ 0 w 1321"/>
                <a:gd name="T7" fmla="*/ 0 h 712"/>
                <a:gd name="T8" fmla="*/ 0 w 1321"/>
                <a:gd name="T9" fmla="*/ 0 h 712"/>
                <a:gd name="T10" fmla="*/ 0 w 1321"/>
                <a:gd name="T11" fmla="*/ 0 h 712"/>
                <a:gd name="T12" fmla="*/ 0 w 1321"/>
                <a:gd name="T13" fmla="*/ 0 h 712"/>
                <a:gd name="T14" fmla="*/ 0 w 1321"/>
                <a:gd name="T15" fmla="*/ 0 h 712"/>
                <a:gd name="T16" fmla="*/ 0 w 1321"/>
                <a:gd name="T17" fmla="*/ 0 h 712"/>
                <a:gd name="T18" fmla="*/ 0 w 1321"/>
                <a:gd name="T19" fmla="*/ 0 h 712"/>
                <a:gd name="T20" fmla="*/ 0 w 1321"/>
                <a:gd name="T21" fmla="*/ 0 h 712"/>
                <a:gd name="T22" fmla="*/ 0 w 1321"/>
                <a:gd name="T23" fmla="*/ 0 h 712"/>
                <a:gd name="T24" fmla="*/ 0 w 1321"/>
                <a:gd name="T25" fmla="*/ 0 h 712"/>
                <a:gd name="T26" fmla="*/ 0 w 1321"/>
                <a:gd name="T27" fmla="*/ 0 h 712"/>
                <a:gd name="T28" fmla="*/ 0 w 1321"/>
                <a:gd name="T29" fmla="*/ 0 h 712"/>
                <a:gd name="T30" fmla="*/ 0 w 1321"/>
                <a:gd name="T31" fmla="*/ 0 h 712"/>
                <a:gd name="T32" fmla="*/ 0 w 1321"/>
                <a:gd name="T33" fmla="*/ 0 h 712"/>
                <a:gd name="T34" fmla="*/ 0 w 1321"/>
                <a:gd name="T35" fmla="*/ 0 h 712"/>
                <a:gd name="T36" fmla="*/ 0 w 1321"/>
                <a:gd name="T37" fmla="*/ 0 h 712"/>
                <a:gd name="T38" fmla="*/ 0 w 1321"/>
                <a:gd name="T39" fmla="*/ 0 h 712"/>
                <a:gd name="T40" fmla="*/ 0 w 1321"/>
                <a:gd name="T41" fmla="*/ 0 h 712"/>
                <a:gd name="T42" fmla="*/ 0 w 1321"/>
                <a:gd name="T43" fmla="*/ 0 h 712"/>
                <a:gd name="T44" fmla="*/ 0 w 1321"/>
                <a:gd name="T45" fmla="*/ 0 h 712"/>
                <a:gd name="T46" fmla="*/ 0 w 1321"/>
                <a:gd name="T47" fmla="*/ 0 h 712"/>
                <a:gd name="T48" fmla="*/ 0 w 1321"/>
                <a:gd name="T49" fmla="*/ 0 h 712"/>
                <a:gd name="T50" fmla="*/ 0 w 1321"/>
                <a:gd name="T51" fmla="*/ 0 h 712"/>
                <a:gd name="T52" fmla="*/ 0 w 1321"/>
                <a:gd name="T53" fmla="*/ 0 h 712"/>
                <a:gd name="T54" fmla="*/ 0 w 1321"/>
                <a:gd name="T55" fmla="*/ 0 h 712"/>
                <a:gd name="T56" fmla="*/ 0 w 1321"/>
                <a:gd name="T57" fmla="*/ 0 h 712"/>
                <a:gd name="T58" fmla="*/ 0 w 1321"/>
                <a:gd name="T59" fmla="*/ 0 h 712"/>
                <a:gd name="T60" fmla="*/ 0 w 1321"/>
                <a:gd name="T61" fmla="*/ 0 h 712"/>
                <a:gd name="T62" fmla="*/ 0 w 1321"/>
                <a:gd name="T63" fmla="*/ 0 h 712"/>
                <a:gd name="T64" fmla="*/ 0 w 1321"/>
                <a:gd name="T65" fmla="*/ 0 h 712"/>
                <a:gd name="T66" fmla="*/ 0 w 1321"/>
                <a:gd name="T67" fmla="*/ 0 h 712"/>
                <a:gd name="T68" fmla="*/ 0 w 1321"/>
                <a:gd name="T69" fmla="*/ 0 h 712"/>
                <a:gd name="T70" fmla="*/ 0 w 1321"/>
                <a:gd name="T71" fmla="*/ 0 h 712"/>
                <a:gd name="T72" fmla="*/ 0 w 1321"/>
                <a:gd name="T73" fmla="*/ 0 h 712"/>
                <a:gd name="T74" fmla="*/ 0 w 1321"/>
                <a:gd name="T75" fmla="*/ 0 h 712"/>
                <a:gd name="T76" fmla="*/ 0 w 1321"/>
                <a:gd name="T77" fmla="*/ 0 h 712"/>
                <a:gd name="T78" fmla="*/ 0 w 1321"/>
                <a:gd name="T79" fmla="*/ 0 h 712"/>
                <a:gd name="T80" fmla="*/ 0 w 1321"/>
                <a:gd name="T81" fmla="*/ 0 h 712"/>
                <a:gd name="T82" fmla="*/ 0 w 1321"/>
                <a:gd name="T83" fmla="*/ 0 h 712"/>
                <a:gd name="T84" fmla="*/ 0 w 1321"/>
                <a:gd name="T85" fmla="*/ 0 h 712"/>
                <a:gd name="T86" fmla="*/ 0 w 1321"/>
                <a:gd name="T87" fmla="*/ 0 h 712"/>
                <a:gd name="T88" fmla="*/ 0 w 1321"/>
                <a:gd name="T89" fmla="*/ 0 h 712"/>
                <a:gd name="T90" fmla="*/ 0 w 1321"/>
                <a:gd name="T91" fmla="*/ 0 h 712"/>
                <a:gd name="T92" fmla="*/ 0 w 1321"/>
                <a:gd name="T93" fmla="*/ 0 h 712"/>
                <a:gd name="T94" fmla="*/ 0 w 1321"/>
                <a:gd name="T95" fmla="*/ 0 h 712"/>
                <a:gd name="T96" fmla="*/ 0 w 1321"/>
                <a:gd name="T97" fmla="*/ 0 h 712"/>
                <a:gd name="T98" fmla="*/ 0 w 1321"/>
                <a:gd name="T99" fmla="*/ 0 h 712"/>
                <a:gd name="T100" fmla="*/ 0 w 1321"/>
                <a:gd name="T101" fmla="*/ 0 h 712"/>
                <a:gd name="T102" fmla="*/ 0 w 1321"/>
                <a:gd name="T103" fmla="*/ 0 h 712"/>
                <a:gd name="T104" fmla="*/ 0 w 1321"/>
                <a:gd name="T105" fmla="*/ 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BBE0E3">
                    <a:alpha val="17998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Text Box 70"/>
            <p:cNvSpPr txBox="1">
              <a:spLocks noChangeArrowheads="1"/>
            </p:cNvSpPr>
            <p:nvPr/>
          </p:nvSpPr>
          <p:spPr bwMode="auto">
            <a:xfrm>
              <a:off x="327" y="1080"/>
              <a:ext cx="575" cy="5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C0000"/>
                  </a:solidFill>
                  <a:effectLst/>
                  <a:uLnTx/>
                  <a:uFillTx/>
                  <a:latin typeface="华文楷体" pitchFamily="2" charset="-122"/>
                  <a:ea typeface="微软雅黑" pitchFamily="34" charset="-122"/>
                  <a:cs typeface="华文楷体" pitchFamily="2" charset="-122"/>
                </a:rPr>
                <a:t>企业</a:t>
              </a:r>
            </a:p>
          </p:txBody>
        </p:sp>
        <p:grpSp>
          <p:nvGrpSpPr>
            <p:cNvPr id="3" name="Group 72"/>
            <p:cNvGrpSpPr>
              <a:grpSpLocks/>
            </p:cNvGrpSpPr>
            <p:nvPr/>
          </p:nvGrpSpPr>
          <p:grpSpPr bwMode="auto">
            <a:xfrm rot="-1297425" flipH="1" flipV="1">
              <a:off x="357" y="1508"/>
              <a:ext cx="482" cy="114"/>
              <a:chOff x="2535" y="1078"/>
              <a:chExt cx="886" cy="222"/>
            </a:xfrm>
          </p:grpSpPr>
          <p:grpSp>
            <p:nvGrpSpPr>
              <p:cNvPr id="4" name="Group 73"/>
              <p:cNvGrpSpPr>
                <a:grpSpLocks/>
              </p:cNvGrpSpPr>
              <p:nvPr/>
            </p:nvGrpSpPr>
            <p:grpSpPr bwMode="auto">
              <a:xfrm>
                <a:off x="2535" y="1078"/>
                <a:ext cx="744" cy="182"/>
                <a:chOff x="1574" y="2615"/>
                <a:chExt cx="1120" cy="275"/>
              </a:xfrm>
            </p:grpSpPr>
            <p:sp>
              <p:nvSpPr>
                <p:cNvPr id="152" name="AutoShape 74"/>
                <p:cNvSpPr>
                  <a:spLocks noChangeArrowheads="1"/>
                </p:cNvSpPr>
                <p:nvPr/>
              </p:nvSpPr>
              <p:spPr bwMode="white">
                <a:xfrm rot="5263130">
                  <a:off x="1871" y="2318"/>
                  <a:ext cx="223" cy="818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CC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3" name="AutoShape 75"/>
                <p:cNvSpPr>
                  <a:spLocks noChangeArrowheads="1"/>
                </p:cNvSpPr>
                <p:nvPr/>
              </p:nvSpPr>
              <p:spPr bwMode="white">
                <a:xfrm rot="6078281">
                  <a:off x="2019" y="2319"/>
                  <a:ext cx="223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CC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4" name="AutoShape 76"/>
                <p:cNvSpPr>
                  <a:spLocks noChangeArrowheads="1"/>
                </p:cNvSpPr>
                <p:nvPr/>
              </p:nvSpPr>
              <p:spPr bwMode="white">
                <a:xfrm rot="6373927">
                  <a:off x="2085" y="2338"/>
                  <a:ext cx="223" cy="818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CC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5" name="AutoShape 77"/>
                <p:cNvSpPr>
                  <a:spLocks noChangeArrowheads="1"/>
                </p:cNvSpPr>
                <p:nvPr/>
              </p:nvSpPr>
              <p:spPr bwMode="white">
                <a:xfrm rot="6906312">
                  <a:off x="2175" y="2371"/>
                  <a:ext cx="220" cy="818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CC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5" name="Group 78"/>
              <p:cNvGrpSpPr>
                <a:grpSpLocks/>
              </p:cNvGrpSpPr>
              <p:nvPr/>
            </p:nvGrpSpPr>
            <p:grpSpPr bwMode="auto">
              <a:xfrm rot="1353540">
                <a:off x="2696" y="1131"/>
                <a:ext cx="725" cy="169"/>
                <a:chOff x="1593" y="2598"/>
                <a:chExt cx="1091" cy="254"/>
              </a:xfrm>
            </p:grpSpPr>
            <p:sp>
              <p:nvSpPr>
                <p:cNvPr id="148" name="AutoShape 79"/>
                <p:cNvSpPr>
                  <a:spLocks noChangeArrowheads="1"/>
                </p:cNvSpPr>
                <p:nvPr/>
              </p:nvSpPr>
              <p:spPr bwMode="white">
                <a:xfrm rot="5263130">
                  <a:off x="1888" y="2317"/>
                  <a:ext cx="225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CC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9" name="AutoShape 80"/>
                <p:cNvSpPr>
                  <a:spLocks noChangeArrowheads="1"/>
                </p:cNvSpPr>
                <p:nvPr/>
              </p:nvSpPr>
              <p:spPr bwMode="white">
                <a:xfrm rot="6078281">
                  <a:off x="2035" y="2303"/>
                  <a:ext cx="225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CC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0" name="AutoShape 81"/>
                <p:cNvSpPr>
                  <a:spLocks noChangeArrowheads="1"/>
                </p:cNvSpPr>
                <p:nvPr/>
              </p:nvSpPr>
              <p:spPr bwMode="white">
                <a:xfrm rot="6373927">
                  <a:off x="2081" y="2333"/>
                  <a:ext cx="220" cy="818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CC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1" name="AutoShape 82"/>
                <p:cNvSpPr>
                  <a:spLocks noChangeArrowheads="1"/>
                </p:cNvSpPr>
                <p:nvPr/>
              </p:nvSpPr>
              <p:spPr bwMode="white">
                <a:xfrm rot="6906312">
                  <a:off x="2163" y="2327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CC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6" name="Group 22"/>
          <p:cNvGrpSpPr>
            <a:grpSpLocks/>
          </p:cNvGrpSpPr>
          <p:nvPr/>
        </p:nvGrpSpPr>
        <p:grpSpPr bwMode="auto">
          <a:xfrm>
            <a:off x="7812088" y="1714488"/>
            <a:ext cx="912812" cy="995363"/>
            <a:chOff x="4967" y="1071"/>
            <a:chExt cx="575" cy="627"/>
          </a:xfrm>
        </p:grpSpPr>
        <p:grpSp>
          <p:nvGrpSpPr>
            <p:cNvPr id="7" name="Group 23"/>
            <p:cNvGrpSpPr>
              <a:grpSpLocks/>
            </p:cNvGrpSpPr>
            <p:nvPr/>
          </p:nvGrpSpPr>
          <p:grpSpPr bwMode="auto">
            <a:xfrm>
              <a:off x="4983" y="1071"/>
              <a:ext cx="528" cy="627"/>
              <a:chOff x="5022" y="1117"/>
              <a:chExt cx="528" cy="627"/>
            </a:xfrm>
          </p:grpSpPr>
          <p:pic>
            <p:nvPicPr>
              <p:cNvPr id="160" name="Picture 19" descr="light_shadow"/>
              <p:cNvPicPr>
                <a:picLocks noChangeAspect="1" noChangeArrowheads="1"/>
              </p:cNvPicPr>
              <p:nvPr/>
            </p:nvPicPr>
            <p:blipFill>
              <a:blip r:embed="rId2" cstate="screen">
                <a:lum bright="-76000" contrast="-4000"/>
                <a:grayscl/>
              </a:blip>
              <a:srcRect/>
              <a:stretch>
                <a:fillRect/>
              </a:stretch>
            </p:blipFill>
            <p:spPr bwMode="gray">
              <a:xfrm>
                <a:off x="5063" y="1605"/>
                <a:ext cx="460" cy="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1" name="Picture 20" descr="circuler_1"/>
              <p:cNvPicPr>
                <a:picLocks noChangeAspect="1" noChangeArrowheads="1"/>
              </p:cNvPicPr>
              <p:nvPr/>
            </p:nvPicPr>
            <p:blipFill>
              <a:blip r:embed="rId3" cstate="screen"/>
              <a:srcRect/>
              <a:stretch>
                <a:fillRect/>
              </a:stretch>
            </p:blipFill>
            <p:spPr bwMode="gray">
              <a:xfrm>
                <a:off x="5023" y="1129"/>
                <a:ext cx="527" cy="5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2" name="Oval 21"/>
              <p:cNvSpPr>
                <a:spLocks noChangeArrowheads="1"/>
              </p:cNvSpPr>
              <p:nvPr/>
            </p:nvSpPr>
            <p:spPr bwMode="gray">
              <a:xfrm>
                <a:off x="5022" y="1129"/>
                <a:ext cx="524" cy="566"/>
              </a:xfrm>
              <a:prstGeom prst="ellipse">
                <a:avLst/>
              </a:prstGeom>
              <a:gradFill rotWithShape="1">
                <a:gsLst>
                  <a:gs pos="0">
                    <a:srgbClr val="99CC00">
                      <a:gamma/>
                      <a:shade val="26275"/>
                      <a:invGamma/>
                      <a:alpha val="89999"/>
                    </a:srgbClr>
                  </a:gs>
                  <a:gs pos="50000">
                    <a:srgbClr val="99CC00">
                      <a:alpha val="45000"/>
                    </a:srgbClr>
                  </a:gs>
                  <a:gs pos="100000">
                    <a:srgbClr val="99CC00">
                      <a:gamma/>
                      <a:shade val="2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1" i="0" u="none" strike="noStrike" kern="0" cap="none" spc="0" normalizeH="0" baseline="0" noProof="0">
                  <a:ln>
                    <a:noFill/>
                  </a:ln>
                  <a:solidFill>
                    <a:srgbClr val="CC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22"/>
              <p:cNvSpPr>
                <a:spLocks/>
              </p:cNvSpPr>
              <p:nvPr/>
            </p:nvSpPr>
            <p:spPr bwMode="gray">
              <a:xfrm>
                <a:off x="5077" y="1141"/>
                <a:ext cx="411" cy="196"/>
              </a:xfrm>
              <a:custGeom>
                <a:avLst/>
                <a:gdLst>
                  <a:gd name="T0" fmla="*/ 0 w 1321"/>
                  <a:gd name="T1" fmla="*/ 0 h 712"/>
                  <a:gd name="T2" fmla="*/ 0 w 1321"/>
                  <a:gd name="T3" fmla="*/ 0 h 712"/>
                  <a:gd name="T4" fmla="*/ 0 w 1321"/>
                  <a:gd name="T5" fmla="*/ 0 h 712"/>
                  <a:gd name="T6" fmla="*/ 0 w 1321"/>
                  <a:gd name="T7" fmla="*/ 0 h 712"/>
                  <a:gd name="T8" fmla="*/ 0 w 1321"/>
                  <a:gd name="T9" fmla="*/ 0 h 712"/>
                  <a:gd name="T10" fmla="*/ 0 w 1321"/>
                  <a:gd name="T11" fmla="*/ 0 h 712"/>
                  <a:gd name="T12" fmla="*/ 0 w 1321"/>
                  <a:gd name="T13" fmla="*/ 0 h 712"/>
                  <a:gd name="T14" fmla="*/ 0 w 1321"/>
                  <a:gd name="T15" fmla="*/ 0 h 712"/>
                  <a:gd name="T16" fmla="*/ 0 w 1321"/>
                  <a:gd name="T17" fmla="*/ 0 h 712"/>
                  <a:gd name="T18" fmla="*/ 0 w 1321"/>
                  <a:gd name="T19" fmla="*/ 0 h 712"/>
                  <a:gd name="T20" fmla="*/ 0 w 1321"/>
                  <a:gd name="T21" fmla="*/ 0 h 712"/>
                  <a:gd name="T22" fmla="*/ 0 w 1321"/>
                  <a:gd name="T23" fmla="*/ 0 h 712"/>
                  <a:gd name="T24" fmla="*/ 0 w 1321"/>
                  <a:gd name="T25" fmla="*/ 0 h 712"/>
                  <a:gd name="T26" fmla="*/ 0 w 1321"/>
                  <a:gd name="T27" fmla="*/ 0 h 712"/>
                  <a:gd name="T28" fmla="*/ 0 w 1321"/>
                  <a:gd name="T29" fmla="*/ 0 h 712"/>
                  <a:gd name="T30" fmla="*/ 0 w 1321"/>
                  <a:gd name="T31" fmla="*/ 0 h 712"/>
                  <a:gd name="T32" fmla="*/ 0 w 1321"/>
                  <a:gd name="T33" fmla="*/ 0 h 712"/>
                  <a:gd name="T34" fmla="*/ 0 w 1321"/>
                  <a:gd name="T35" fmla="*/ 0 h 712"/>
                  <a:gd name="T36" fmla="*/ 0 w 1321"/>
                  <a:gd name="T37" fmla="*/ 0 h 712"/>
                  <a:gd name="T38" fmla="*/ 0 w 1321"/>
                  <a:gd name="T39" fmla="*/ 0 h 712"/>
                  <a:gd name="T40" fmla="*/ 0 w 1321"/>
                  <a:gd name="T41" fmla="*/ 0 h 712"/>
                  <a:gd name="T42" fmla="*/ 0 w 1321"/>
                  <a:gd name="T43" fmla="*/ 0 h 712"/>
                  <a:gd name="T44" fmla="*/ 0 w 1321"/>
                  <a:gd name="T45" fmla="*/ 0 h 712"/>
                  <a:gd name="T46" fmla="*/ 0 w 1321"/>
                  <a:gd name="T47" fmla="*/ 0 h 712"/>
                  <a:gd name="T48" fmla="*/ 0 w 1321"/>
                  <a:gd name="T49" fmla="*/ 0 h 712"/>
                  <a:gd name="T50" fmla="*/ 0 w 1321"/>
                  <a:gd name="T51" fmla="*/ 0 h 712"/>
                  <a:gd name="T52" fmla="*/ 0 w 1321"/>
                  <a:gd name="T53" fmla="*/ 0 h 712"/>
                  <a:gd name="T54" fmla="*/ 0 w 1321"/>
                  <a:gd name="T55" fmla="*/ 0 h 712"/>
                  <a:gd name="T56" fmla="*/ 0 w 1321"/>
                  <a:gd name="T57" fmla="*/ 0 h 712"/>
                  <a:gd name="T58" fmla="*/ 0 w 1321"/>
                  <a:gd name="T59" fmla="*/ 0 h 712"/>
                  <a:gd name="T60" fmla="*/ 0 w 1321"/>
                  <a:gd name="T61" fmla="*/ 0 h 712"/>
                  <a:gd name="T62" fmla="*/ 0 w 1321"/>
                  <a:gd name="T63" fmla="*/ 0 h 712"/>
                  <a:gd name="T64" fmla="*/ 0 w 1321"/>
                  <a:gd name="T65" fmla="*/ 0 h 712"/>
                  <a:gd name="T66" fmla="*/ 0 w 1321"/>
                  <a:gd name="T67" fmla="*/ 0 h 712"/>
                  <a:gd name="T68" fmla="*/ 0 w 1321"/>
                  <a:gd name="T69" fmla="*/ 0 h 712"/>
                  <a:gd name="T70" fmla="*/ 0 w 1321"/>
                  <a:gd name="T71" fmla="*/ 0 h 712"/>
                  <a:gd name="T72" fmla="*/ 0 w 1321"/>
                  <a:gd name="T73" fmla="*/ 0 h 712"/>
                  <a:gd name="T74" fmla="*/ 0 w 1321"/>
                  <a:gd name="T75" fmla="*/ 0 h 712"/>
                  <a:gd name="T76" fmla="*/ 0 w 1321"/>
                  <a:gd name="T77" fmla="*/ 0 h 712"/>
                  <a:gd name="T78" fmla="*/ 0 w 1321"/>
                  <a:gd name="T79" fmla="*/ 0 h 712"/>
                  <a:gd name="T80" fmla="*/ 0 w 1321"/>
                  <a:gd name="T81" fmla="*/ 0 h 712"/>
                  <a:gd name="T82" fmla="*/ 0 w 1321"/>
                  <a:gd name="T83" fmla="*/ 0 h 712"/>
                  <a:gd name="T84" fmla="*/ 0 w 1321"/>
                  <a:gd name="T85" fmla="*/ 0 h 712"/>
                  <a:gd name="T86" fmla="*/ 0 w 1321"/>
                  <a:gd name="T87" fmla="*/ 0 h 712"/>
                  <a:gd name="T88" fmla="*/ 0 w 1321"/>
                  <a:gd name="T89" fmla="*/ 0 h 712"/>
                  <a:gd name="T90" fmla="*/ 0 w 1321"/>
                  <a:gd name="T91" fmla="*/ 0 h 712"/>
                  <a:gd name="T92" fmla="*/ 0 w 1321"/>
                  <a:gd name="T93" fmla="*/ 0 h 712"/>
                  <a:gd name="T94" fmla="*/ 0 w 1321"/>
                  <a:gd name="T95" fmla="*/ 0 h 712"/>
                  <a:gd name="T96" fmla="*/ 0 w 1321"/>
                  <a:gd name="T97" fmla="*/ 0 h 712"/>
                  <a:gd name="T98" fmla="*/ 0 w 1321"/>
                  <a:gd name="T99" fmla="*/ 0 h 712"/>
                  <a:gd name="T100" fmla="*/ 0 w 1321"/>
                  <a:gd name="T101" fmla="*/ 0 h 712"/>
                  <a:gd name="T102" fmla="*/ 0 w 1321"/>
                  <a:gd name="T103" fmla="*/ 0 h 712"/>
                  <a:gd name="T104" fmla="*/ 0 w 1321"/>
                  <a:gd name="T105" fmla="*/ 0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99CC00">
                      <a:alpha val="17998"/>
                    </a:srgb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Text Box 25"/>
              <p:cNvSpPr txBox="1">
                <a:spLocks noChangeArrowheads="1"/>
              </p:cNvSpPr>
              <p:nvPr/>
            </p:nvSpPr>
            <p:spPr bwMode="auto">
              <a:xfrm>
                <a:off x="5057" y="1117"/>
                <a:ext cx="437" cy="58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CC0000"/>
                    </a:solidFill>
                    <a:effectLst/>
                    <a:uLnTx/>
                    <a:uFillTx/>
                  </a:rPr>
                  <a:t>   </a:t>
                </a:r>
                <a:endPara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C0000"/>
                  </a:solidFill>
                  <a:effectLst/>
                  <a:uLnTx/>
                  <a:uFillTx/>
                  <a:latin typeface="华文楷体" pitchFamily="2" charset="-122"/>
                  <a:ea typeface="华文楷体" pitchFamily="2" charset="-122"/>
                </a:endParaRPr>
              </a:p>
            </p:txBody>
          </p:sp>
          <p:grpSp>
            <p:nvGrpSpPr>
              <p:cNvPr id="8" name="Group 51"/>
              <p:cNvGrpSpPr>
                <a:grpSpLocks/>
              </p:cNvGrpSpPr>
              <p:nvPr/>
            </p:nvGrpSpPr>
            <p:grpSpPr bwMode="auto">
              <a:xfrm rot="-1297425" flipH="1" flipV="1">
                <a:off x="5043" y="1544"/>
                <a:ext cx="483" cy="109"/>
                <a:chOff x="2531" y="1096"/>
                <a:chExt cx="888" cy="213"/>
              </a:xfrm>
            </p:grpSpPr>
            <p:grpSp>
              <p:nvGrpSpPr>
                <p:cNvPr id="9" name="Group 52"/>
                <p:cNvGrpSpPr>
                  <a:grpSpLocks/>
                </p:cNvGrpSpPr>
                <p:nvPr/>
              </p:nvGrpSpPr>
              <p:grpSpPr bwMode="auto">
                <a:xfrm>
                  <a:off x="2531" y="1096"/>
                  <a:ext cx="747" cy="188"/>
                  <a:chOff x="1574" y="2622"/>
                  <a:chExt cx="1125" cy="282"/>
                </a:xfrm>
              </p:grpSpPr>
              <p:sp>
                <p:nvSpPr>
                  <p:cNvPr id="173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72" y="2324"/>
                    <a:ext cx="223" cy="819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5F5F5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CC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74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2011" y="2335"/>
                    <a:ext cx="223" cy="819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5F5F5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CC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75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91" y="2348"/>
                    <a:ext cx="220" cy="819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5F5F5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CC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76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78" y="2383"/>
                    <a:ext cx="223" cy="819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5F5F5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CC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10" name="Group 57"/>
                <p:cNvGrpSpPr>
                  <a:grpSpLocks/>
                </p:cNvGrpSpPr>
                <p:nvPr/>
              </p:nvGrpSpPr>
              <p:grpSpPr bwMode="auto">
                <a:xfrm rot="1353540">
                  <a:off x="2721" y="1134"/>
                  <a:ext cx="698" cy="175"/>
                  <a:chOff x="1631" y="2598"/>
                  <a:chExt cx="1052" cy="263"/>
                </a:xfrm>
              </p:grpSpPr>
              <p:sp>
                <p:nvSpPr>
                  <p:cNvPr id="168" name="AutoShape 5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907" y="2336"/>
                    <a:ext cx="225" cy="778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5F5F5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CC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69" name="AutoShape 5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2045" y="2313"/>
                    <a:ext cx="225" cy="795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5F5F5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CC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70" name="AutoShape 6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5" y="2338"/>
                    <a:ext cx="228" cy="817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5F5F5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CC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71" name="AutoShape 6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73" y="2337"/>
                    <a:ext cx="226" cy="795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5F5F5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CC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sp>
          <p:nvSpPr>
            <p:cNvPr id="159" name="Text Box 70"/>
            <p:cNvSpPr txBox="1">
              <a:spLocks noChangeArrowheads="1"/>
            </p:cNvSpPr>
            <p:nvPr/>
          </p:nvSpPr>
          <p:spPr bwMode="auto">
            <a:xfrm>
              <a:off x="4967" y="1071"/>
              <a:ext cx="575" cy="5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C0000"/>
                  </a:solidFill>
                  <a:effectLst/>
                  <a:uLnTx/>
                  <a:uFillTx/>
                  <a:ea typeface="微软雅黑" pitchFamily="34" charset="-122"/>
                </a:rPr>
                <a:t>客户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华文楷体" pitchFamily="2" charset="-122"/>
                <a:ea typeface="微软雅黑" pitchFamily="34" charset="-122"/>
                <a:cs typeface="华文楷体" pitchFamily="2" charset="-122"/>
              </a:endParaRPr>
            </a:p>
          </p:txBody>
        </p:sp>
      </p:grpSp>
      <p:sp>
        <p:nvSpPr>
          <p:cNvPr id="177" name="Rectangle 43"/>
          <p:cNvSpPr>
            <a:spLocks noChangeArrowheads="1"/>
          </p:cNvSpPr>
          <p:nvPr/>
        </p:nvSpPr>
        <p:spPr bwMode="auto">
          <a:xfrm>
            <a:off x="539750" y="3621076"/>
            <a:ext cx="1298575" cy="1666899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FFFFFF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lIns="54000" tIns="14400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微软雅黑" pitchFamily="34" charset="-122"/>
              </a:rPr>
              <a:t>产品定位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Tx/>
              <a:buFont typeface="Wingdings" pitchFamily="2" charset="2"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Tx/>
              <a:buFont typeface="Wingdings" pitchFamily="2" charset="2"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200" b="1" kern="0" dirty="0" smtClean="0">
                <a:solidFill>
                  <a:schemeClr val="tx2"/>
                </a:solidFill>
                <a:ea typeface="微软雅黑" pitchFamily="34" charset="-122"/>
              </a:rPr>
              <a:t>面向客户需求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200" b="1" kern="0" dirty="0" smtClean="0">
                <a:solidFill>
                  <a:schemeClr val="tx2"/>
                </a:solidFill>
                <a:ea typeface="微软雅黑" pitchFamily="34" charset="-122"/>
              </a:rPr>
              <a:t>解决业务问题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200" b="1" kern="0" dirty="0" smtClean="0">
                <a:solidFill>
                  <a:schemeClr val="tx2"/>
                </a:solidFill>
                <a:ea typeface="微软雅黑" pitchFamily="34" charset="-122"/>
              </a:rPr>
              <a:t>形成方案线索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Tx/>
              <a:buFont typeface="Wingdings" pitchFamily="2" charset="2"/>
              <a:buChar char="Ø"/>
              <a:tabLst/>
              <a:defRPr/>
            </a:pPr>
            <a:endParaRPr kumimoji="0" lang="en-US" altLang="zh-CN" sz="14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78" name="Line 44"/>
          <p:cNvSpPr>
            <a:spLocks noChangeShapeType="1"/>
          </p:cNvSpPr>
          <p:nvPr/>
        </p:nvSpPr>
        <p:spPr bwMode="auto">
          <a:xfrm flipH="1">
            <a:off x="539750" y="2613013"/>
            <a:ext cx="1008063" cy="1008063"/>
          </a:xfrm>
          <a:prstGeom prst="line">
            <a:avLst/>
          </a:prstGeom>
          <a:noFill/>
          <a:ln w="9525">
            <a:solidFill>
              <a:srgbClr val="9999FF"/>
            </a:solidFill>
            <a:prstDash val="dash"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9" name="Line 45"/>
          <p:cNvSpPr>
            <a:spLocks noChangeShapeType="1"/>
          </p:cNvSpPr>
          <p:nvPr/>
        </p:nvSpPr>
        <p:spPr bwMode="auto">
          <a:xfrm flipH="1">
            <a:off x="1835150" y="2611426"/>
            <a:ext cx="647700" cy="1009650"/>
          </a:xfrm>
          <a:prstGeom prst="line">
            <a:avLst/>
          </a:prstGeom>
          <a:noFill/>
          <a:ln w="9525">
            <a:solidFill>
              <a:srgbClr val="9999FF"/>
            </a:solidFill>
            <a:prstDash val="dash"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0" name="Line 46"/>
          <p:cNvSpPr>
            <a:spLocks noChangeShapeType="1"/>
          </p:cNvSpPr>
          <p:nvPr/>
        </p:nvSpPr>
        <p:spPr bwMode="auto">
          <a:xfrm flipH="1">
            <a:off x="3130550" y="2613013"/>
            <a:ext cx="360363" cy="1008063"/>
          </a:xfrm>
          <a:prstGeom prst="line">
            <a:avLst/>
          </a:prstGeom>
          <a:noFill/>
          <a:ln w="9525">
            <a:solidFill>
              <a:srgbClr val="9999FF"/>
            </a:solidFill>
            <a:prstDash val="dash"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1" name="Line 47"/>
          <p:cNvSpPr>
            <a:spLocks noChangeShapeType="1"/>
          </p:cNvSpPr>
          <p:nvPr/>
        </p:nvSpPr>
        <p:spPr bwMode="auto">
          <a:xfrm>
            <a:off x="5541963" y="2581263"/>
            <a:ext cx="182562" cy="1038225"/>
          </a:xfrm>
          <a:prstGeom prst="line">
            <a:avLst/>
          </a:prstGeom>
          <a:noFill/>
          <a:ln w="9525">
            <a:solidFill>
              <a:srgbClr val="9999FF"/>
            </a:solidFill>
            <a:prstDash val="dash"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2" name="Line 49"/>
          <p:cNvSpPr>
            <a:spLocks noChangeShapeType="1"/>
          </p:cNvSpPr>
          <p:nvPr/>
        </p:nvSpPr>
        <p:spPr bwMode="auto">
          <a:xfrm flipH="1">
            <a:off x="4427538" y="2613013"/>
            <a:ext cx="71437" cy="1008063"/>
          </a:xfrm>
          <a:prstGeom prst="line">
            <a:avLst/>
          </a:prstGeom>
          <a:noFill/>
          <a:ln w="9525">
            <a:solidFill>
              <a:srgbClr val="9999FF"/>
            </a:solidFill>
            <a:prstDash val="dash"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3" name="Line 50"/>
          <p:cNvSpPr>
            <a:spLocks noChangeShapeType="1"/>
          </p:cNvSpPr>
          <p:nvPr/>
        </p:nvSpPr>
        <p:spPr bwMode="auto">
          <a:xfrm>
            <a:off x="6588125" y="2613013"/>
            <a:ext cx="431800" cy="1008063"/>
          </a:xfrm>
          <a:prstGeom prst="line">
            <a:avLst/>
          </a:prstGeom>
          <a:noFill/>
          <a:ln w="9525">
            <a:solidFill>
              <a:srgbClr val="9999FF"/>
            </a:solidFill>
            <a:prstDash val="dash"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4" name="Rectangle 51"/>
          <p:cNvSpPr>
            <a:spLocks noChangeArrowheads="1"/>
          </p:cNvSpPr>
          <p:nvPr/>
        </p:nvSpPr>
        <p:spPr bwMode="auto">
          <a:xfrm>
            <a:off x="1833563" y="3619488"/>
            <a:ext cx="1298575" cy="16669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FFFFFF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lIns="54000" tIns="14400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schemeClr val="tx2"/>
                </a:solidFill>
                <a:ea typeface="微软雅黑" pitchFamily="34" charset="-122"/>
              </a:rPr>
              <a:t>进入渠道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Tx/>
              <a:buFont typeface="Wingdings" pitchFamily="2" charset="2"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Tx/>
              <a:buFont typeface="Wingdings" pitchFamily="2" charset="2"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微软雅黑" pitchFamily="34" charset="-122"/>
              </a:rPr>
              <a:t>行业市场细分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微软雅黑" pitchFamily="34" charset="-122"/>
              </a:rPr>
              <a:t>目标客户细分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微软雅黑" pitchFamily="34" charset="-122"/>
              </a:rPr>
              <a:t>渠道策略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altLang="zh-CN" sz="14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85" name="Rectangle 52"/>
          <p:cNvSpPr>
            <a:spLocks noChangeArrowheads="1"/>
          </p:cNvSpPr>
          <p:nvPr/>
        </p:nvSpPr>
        <p:spPr bwMode="auto">
          <a:xfrm>
            <a:off x="3132138" y="3619488"/>
            <a:ext cx="1298575" cy="16669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FFFFFF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lIns="54000" tIns="14400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1" kern="0" dirty="0" smtClean="0">
                <a:solidFill>
                  <a:schemeClr val="tx2"/>
                </a:solidFill>
                <a:ea typeface="微软雅黑" pitchFamily="34" charset="-122"/>
              </a:rPr>
              <a:t>市场传播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Tx/>
              <a:buFont typeface="Wingdings" pitchFamily="2" charset="2"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Tx/>
              <a:buFont typeface="Wingdings" pitchFamily="2" charset="2"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微软雅黑" pitchFamily="34" charset="-122"/>
              </a:rPr>
              <a:t>精准定位目标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微软雅黑" pitchFamily="34" charset="-122"/>
              </a:rPr>
              <a:t>生成销售线索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微软雅黑" pitchFamily="34" charset="-122"/>
              </a:rPr>
              <a:t>销售工具传递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altLang="zh-CN" sz="14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86" name="Rectangle 53"/>
          <p:cNvSpPr>
            <a:spLocks noChangeArrowheads="1"/>
          </p:cNvSpPr>
          <p:nvPr/>
        </p:nvSpPr>
        <p:spPr bwMode="auto">
          <a:xfrm>
            <a:off x="4414838" y="3619488"/>
            <a:ext cx="1298575" cy="16669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FFFFFF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lIns="54000" tIns="14400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schemeClr val="tx2"/>
                </a:solidFill>
                <a:ea typeface="微软雅黑" pitchFamily="34" charset="-122"/>
              </a:rPr>
              <a:t>销售管理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Tx/>
              <a:buFont typeface="Wingdings" pitchFamily="2" charset="2"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Tx/>
              <a:buFont typeface="Wingdings" pitchFamily="2" charset="2"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微软雅黑" pitchFamily="34" charset="-122"/>
              </a:rPr>
              <a:t>销售管理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微软雅黑" pitchFamily="34" charset="-122"/>
              </a:rPr>
              <a:t>销售组织设计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微软雅黑" pitchFamily="34" charset="-122"/>
              </a:rPr>
              <a:t>销售绩效考核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altLang="zh-CN" sz="14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87" name="Rectangle 54"/>
          <p:cNvSpPr>
            <a:spLocks noChangeArrowheads="1"/>
          </p:cNvSpPr>
          <p:nvPr/>
        </p:nvSpPr>
        <p:spPr bwMode="auto">
          <a:xfrm>
            <a:off x="5708650" y="3619488"/>
            <a:ext cx="1298575" cy="16669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FFFFFF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lIns="54000" tIns="14400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1" kern="0" dirty="0" smtClean="0">
                <a:solidFill>
                  <a:schemeClr val="tx2"/>
                </a:solidFill>
                <a:ea typeface="微软雅黑" pitchFamily="34" charset="-122"/>
              </a:rPr>
              <a:t>销售流程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Tx/>
              <a:buFont typeface="Wingdings" pitchFamily="2" charset="2"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Tx/>
              <a:buFont typeface="Wingdings" pitchFamily="2" charset="2"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微软雅黑" pitchFamily="34" charset="-122"/>
              </a:rPr>
              <a:t>客户规划管理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微软雅黑" pitchFamily="34" charset="-122"/>
              </a:rPr>
              <a:t>销售机会管理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微软雅黑" pitchFamily="34" charset="-122"/>
              </a:rPr>
              <a:t>项目销售流程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Wingdings" pitchFamily="2" charset="2"/>
              <a:buChar char="Ø"/>
              <a:tabLst/>
              <a:defRPr/>
            </a:pP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altLang="zh-CN" sz="14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88" name="Rectangle 55"/>
          <p:cNvSpPr>
            <a:spLocks noChangeArrowheads="1"/>
          </p:cNvSpPr>
          <p:nvPr/>
        </p:nvSpPr>
        <p:spPr bwMode="auto">
          <a:xfrm>
            <a:off x="7019925" y="3619488"/>
            <a:ext cx="1298575" cy="16669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FFFFFF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lIns="54000" tIns="14400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schemeClr val="tx2"/>
                </a:solidFill>
                <a:ea typeface="微软雅黑" pitchFamily="34" charset="-122"/>
              </a:rPr>
              <a:t>个人技能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Tx/>
              <a:buFont typeface="Wingdings" pitchFamily="2" charset="2"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SzTx/>
              <a:buFont typeface="Wingdings" pitchFamily="2" charset="2"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微软雅黑" pitchFamily="34" charset="-122"/>
              </a:rPr>
              <a:t>销售技巧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200" b="1" kern="0" dirty="0" smtClean="0">
                <a:solidFill>
                  <a:schemeClr val="tx2"/>
                </a:solidFill>
                <a:ea typeface="微软雅黑" pitchFamily="34" charset="-122"/>
              </a:rPr>
              <a:t>业务</a:t>
            </a: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微软雅黑" pitchFamily="34" charset="-122"/>
              </a:rPr>
              <a:t>知识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微软雅黑" pitchFamily="34" charset="-122"/>
              </a:rPr>
              <a:t>服务能力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altLang="zh-CN" sz="14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grpSp>
        <p:nvGrpSpPr>
          <p:cNvPr id="11" name="组合 71"/>
          <p:cNvGrpSpPr>
            <a:grpSpLocks/>
          </p:cNvGrpSpPr>
          <p:nvPr/>
        </p:nvGrpSpPr>
        <p:grpSpPr bwMode="auto">
          <a:xfrm>
            <a:off x="6607175" y="1825613"/>
            <a:ext cx="1155700" cy="735013"/>
            <a:chOff x="6606695" y="2244129"/>
            <a:chExt cx="1155982" cy="735503"/>
          </a:xfrm>
        </p:grpSpPr>
        <p:sp>
          <p:nvSpPr>
            <p:cNvPr id="190" name="AutoShape 11"/>
            <p:cNvSpPr>
              <a:spLocks noChangeArrowheads="1"/>
            </p:cNvSpPr>
            <p:nvPr/>
          </p:nvSpPr>
          <p:spPr bwMode="auto">
            <a:xfrm>
              <a:off x="6606695" y="2244129"/>
              <a:ext cx="1155982" cy="735503"/>
            </a:xfrm>
            <a:prstGeom prst="chevron">
              <a:avLst>
                <a:gd name="adj" fmla="val 25000"/>
              </a:avLst>
            </a:prstGeom>
            <a:solidFill>
              <a:srgbClr val="333399">
                <a:lumMod val="40000"/>
                <a:lumOff val="60000"/>
                <a:alpha val="67842"/>
              </a:srgbClr>
            </a:solidFill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/>
            <a:lstStyle/>
            <a:p>
              <a:pPr marL="0" marR="0" lvl="0" indent="0" defTabSz="91440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zh-CN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</a:endParaRPr>
            </a:p>
          </p:txBody>
        </p:sp>
        <p:sp>
          <p:nvSpPr>
            <p:cNvPr id="191" name="Text Box 59"/>
            <p:cNvSpPr txBox="1">
              <a:spLocks noChangeArrowheads="1"/>
            </p:cNvSpPr>
            <p:nvPr/>
          </p:nvSpPr>
          <p:spPr bwMode="auto">
            <a:xfrm>
              <a:off x="6680200" y="2333625"/>
              <a:ext cx="1063625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rPr>
                <a:t>销售技能</a:t>
              </a:r>
              <a:b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rPr>
              </a:b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rPr>
                <a:t>和技巧</a:t>
              </a:r>
            </a:p>
          </p:txBody>
        </p:sp>
      </p:grpSp>
      <p:grpSp>
        <p:nvGrpSpPr>
          <p:cNvPr id="12" name="组合 70"/>
          <p:cNvGrpSpPr>
            <a:grpSpLocks/>
          </p:cNvGrpSpPr>
          <p:nvPr/>
        </p:nvGrpSpPr>
        <p:grpSpPr bwMode="auto">
          <a:xfrm>
            <a:off x="5581650" y="1836726"/>
            <a:ext cx="1157288" cy="735012"/>
            <a:chOff x="5581216" y="2255242"/>
            <a:chExt cx="1157479" cy="735502"/>
          </a:xfrm>
        </p:grpSpPr>
        <p:sp>
          <p:nvSpPr>
            <p:cNvPr id="193" name="AutoShape 11"/>
            <p:cNvSpPr>
              <a:spLocks noChangeArrowheads="1"/>
            </p:cNvSpPr>
            <p:nvPr/>
          </p:nvSpPr>
          <p:spPr bwMode="auto">
            <a:xfrm>
              <a:off x="5581216" y="2255242"/>
              <a:ext cx="1157479" cy="735502"/>
            </a:xfrm>
            <a:prstGeom prst="chevron">
              <a:avLst>
                <a:gd name="adj" fmla="val 25000"/>
              </a:avLst>
            </a:prstGeom>
            <a:solidFill>
              <a:srgbClr val="333399">
                <a:lumMod val="40000"/>
                <a:lumOff val="60000"/>
                <a:alpha val="67842"/>
              </a:srgbClr>
            </a:solidFill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/>
            <a:lstStyle/>
            <a:p>
              <a:pPr marL="0" marR="0" lvl="0" indent="0" defTabSz="91440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zh-CN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</a:endParaRPr>
            </a:p>
          </p:txBody>
        </p:sp>
        <p:sp>
          <p:nvSpPr>
            <p:cNvPr id="194" name="Text Box 63"/>
            <p:cNvSpPr txBox="1">
              <a:spLocks noChangeArrowheads="1"/>
            </p:cNvSpPr>
            <p:nvPr/>
          </p:nvSpPr>
          <p:spPr bwMode="auto">
            <a:xfrm>
              <a:off x="5651500" y="2325688"/>
              <a:ext cx="1063625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rPr>
                <a:t>销售流程</a:t>
              </a:r>
              <a:b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rPr>
              </a:b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rPr>
                <a:t>和方法</a:t>
              </a:r>
            </a:p>
          </p:txBody>
        </p:sp>
      </p:grpSp>
      <p:grpSp>
        <p:nvGrpSpPr>
          <p:cNvPr id="13" name="组合 69"/>
          <p:cNvGrpSpPr>
            <a:grpSpLocks/>
          </p:cNvGrpSpPr>
          <p:nvPr/>
        </p:nvGrpSpPr>
        <p:grpSpPr bwMode="auto">
          <a:xfrm>
            <a:off x="4556125" y="1836726"/>
            <a:ext cx="1155700" cy="735012"/>
            <a:chOff x="4556561" y="2255242"/>
            <a:chExt cx="1155659" cy="735502"/>
          </a:xfrm>
        </p:grpSpPr>
        <p:sp>
          <p:nvSpPr>
            <p:cNvPr id="196" name="AutoShape 10"/>
            <p:cNvSpPr>
              <a:spLocks noChangeArrowheads="1"/>
            </p:cNvSpPr>
            <p:nvPr/>
          </p:nvSpPr>
          <p:spPr bwMode="auto">
            <a:xfrm>
              <a:off x="4556561" y="2255242"/>
              <a:ext cx="1155659" cy="735502"/>
            </a:xfrm>
            <a:prstGeom prst="chevron">
              <a:avLst>
                <a:gd name="adj" fmla="val 26624"/>
              </a:avLst>
            </a:prstGeom>
            <a:solidFill>
              <a:srgbClr val="333399">
                <a:lumMod val="40000"/>
                <a:lumOff val="60000"/>
                <a:alpha val="67842"/>
              </a:srgbClr>
            </a:solidFill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/>
            <a:lstStyle/>
            <a:p>
              <a:pPr marL="0" marR="0" lvl="0" indent="0" defTabSz="91440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zh-CN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</a:endParaRPr>
            </a:p>
          </p:txBody>
        </p:sp>
        <p:sp>
          <p:nvSpPr>
            <p:cNvPr id="197" name="Text Box 67"/>
            <p:cNvSpPr txBox="1">
              <a:spLocks noChangeArrowheads="1"/>
            </p:cNvSpPr>
            <p:nvPr/>
          </p:nvSpPr>
          <p:spPr bwMode="auto">
            <a:xfrm>
              <a:off x="4643438" y="2325688"/>
              <a:ext cx="1063625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rPr>
                <a:t>管理和</a:t>
              </a:r>
              <a:b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rPr>
              </a:b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rPr>
                <a:t>支持系统</a:t>
              </a:r>
            </a:p>
          </p:txBody>
        </p:sp>
      </p:grpSp>
      <p:grpSp>
        <p:nvGrpSpPr>
          <p:cNvPr id="14" name="组合 68"/>
          <p:cNvGrpSpPr>
            <a:grpSpLocks/>
          </p:cNvGrpSpPr>
          <p:nvPr/>
        </p:nvGrpSpPr>
        <p:grpSpPr bwMode="auto">
          <a:xfrm>
            <a:off x="3532188" y="1836726"/>
            <a:ext cx="1155700" cy="735012"/>
            <a:chOff x="3532264" y="2255242"/>
            <a:chExt cx="1155375" cy="735502"/>
          </a:xfrm>
        </p:grpSpPr>
        <p:sp>
          <p:nvSpPr>
            <p:cNvPr id="199" name="AutoShape 9"/>
            <p:cNvSpPr>
              <a:spLocks noChangeArrowheads="1"/>
            </p:cNvSpPr>
            <p:nvPr/>
          </p:nvSpPr>
          <p:spPr bwMode="auto">
            <a:xfrm>
              <a:off x="3532264" y="2255242"/>
              <a:ext cx="1155375" cy="735502"/>
            </a:xfrm>
            <a:prstGeom prst="chevron">
              <a:avLst>
                <a:gd name="adj" fmla="val 25000"/>
              </a:avLst>
            </a:prstGeom>
            <a:solidFill>
              <a:srgbClr val="333399">
                <a:lumMod val="40000"/>
                <a:lumOff val="60000"/>
                <a:alpha val="67842"/>
              </a:srgbClr>
            </a:solidFill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/>
            <a:lstStyle/>
            <a:p>
              <a:pPr marL="0" marR="0" lvl="0" indent="0" defTabSz="91440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zh-CN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</a:endParaRPr>
            </a:p>
          </p:txBody>
        </p:sp>
        <p:sp>
          <p:nvSpPr>
            <p:cNvPr id="200" name="Text Box 71"/>
            <p:cNvSpPr txBox="1">
              <a:spLocks noChangeArrowheads="1"/>
            </p:cNvSpPr>
            <p:nvPr/>
          </p:nvSpPr>
          <p:spPr bwMode="auto">
            <a:xfrm>
              <a:off x="3563938" y="2319338"/>
              <a:ext cx="1063625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rPr>
                <a:t>市场</a:t>
              </a:r>
            </a:p>
          </p:txBody>
        </p:sp>
      </p:grpSp>
      <p:grpSp>
        <p:nvGrpSpPr>
          <p:cNvPr id="15" name="组合 67"/>
          <p:cNvGrpSpPr>
            <a:grpSpLocks/>
          </p:cNvGrpSpPr>
          <p:nvPr/>
        </p:nvGrpSpPr>
        <p:grpSpPr bwMode="auto">
          <a:xfrm>
            <a:off x="2517775" y="1836726"/>
            <a:ext cx="1154113" cy="735012"/>
            <a:chOff x="2517193" y="2255242"/>
            <a:chExt cx="1155374" cy="735502"/>
          </a:xfrm>
        </p:grpSpPr>
        <p:sp>
          <p:nvSpPr>
            <p:cNvPr id="202" name="AutoShape 15"/>
            <p:cNvSpPr>
              <a:spLocks noChangeArrowheads="1"/>
            </p:cNvSpPr>
            <p:nvPr/>
          </p:nvSpPr>
          <p:spPr bwMode="auto">
            <a:xfrm>
              <a:off x="2517193" y="2255242"/>
              <a:ext cx="1155374" cy="735502"/>
            </a:xfrm>
            <a:prstGeom prst="chevron">
              <a:avLst>
                <a:gd name="adj" fmla="val 25000"/>
              </a:avLst>
            </a:prstGeom>
            <a:solidFill>
              <a:srgbClr val="333399">
                <a:lumMod val="40000"/>
                <a:lumOff val="60000"/>
                <a:alpha val="67842"/>
              </a:srgbClr>
            </a:solidFill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/>
            <a:lstStyle/>
            <a:p>
              <a:pPr marL="0" marR="0" lvl="0" indent="0" defTabSz="91440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zh-CN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</a:endParaRPr>
            </a:p>
          </p:txBody>
        </p:sp>
        <p:sp>
          <p:nvSpPr>
            <p:cNvPr id="203" name="Text Box 75"/>
            <p:cNvSpPr txBox="1">
              <a:spLocks noChangeArrowheads="1"/>
            </p:cNvSpPr>
            <p:nvPr/>
          </p:nvSpPr>
          <p:spPr bwMode="auto">
            <a:xfrm>
              <a:off x="2555875" y="2322513"/>
              <a:ext cx="1063625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rPr>
                <a:t>渠道</a:t>
              </a:r>
            </a:p>
          </p:txBody>
        </p:sp>
      </p:grpSp>
      <p:grpSp>
        <p:nvGrpSpPr>
          <p:cNvPr id="16" name="组合 66"/>
          <p:cNvGrpSpPr>
            <a:grpSpLocks/>
          </p:cNvGrpSpPr>
          <p:nvPr/>
        </p:nvGrpSpPr>
        <p:grpSpPr bwMode="auto">
          <a:xfrm>
            <a:off x="1493838" y="1836726"/>
            <a:ext cx="1155700" cy="735012"/>
            <a:chOff x="1494146" y="2255242"/>
            <a:chExt cx="1155049" cy="735502"/>
          </a:xfrm>
        </p:grpSpPr>
        <p:sp>
          <p:nvSpPr>
            <p:cNvPr id="205" name="AutoShape 7"/>
            <p:cNvSpPr>
              <a:spLocks noChangeArrowheads="1"/>
            </p:cNvSpPr>
            <p:nvPr/>
          </p:nvSpPr>
          <p:spPr bwMode="auto">
            <a:xfrm>
              <a:off x="1494146" y="2255242"/>
              <a:ext cx="1155049" cy="735502"/>
            </a:xfrm>
            <a:prstGeom prst="chevron">
              <a:avLst>
                <a:gd name="adj" fmla="val 25000"/>
              </a:avLst>
            </a:prstGeom>
            <a:solidFill>
              <a:srgbClr val="333399">
                <a:lumMod val="40000"/>
                <a:lumOff val="60000"/>
                <a:alpha val="67842"/>
              </a:srgbClr>
            </a:solidFill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/>
            <a:lstStyle/>
            <a:p>
              <a:pPr marL="0" marR="0" lvl="0" indent="0" defTabSz="91440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zh-CN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</a:endParaRPr>
            </a:p>
          </p:txBody>
        </p:sp>
        <p:sp>
          <p:nvSpPr>
            <p:cNvPr id="206" name="Text Box 79"/>
            <p:cNvSpPr txBox="1">
              <a:spLocks noChangeArrowheads="1"/>
            </p:cNvSpPr>
            <p:nvPr/>
          </p:nvSpPr>
          <p:spPr bwMode="auto">
            <a:xfrm>
              <a:off x="1547813" y="2322513"/>
              <a:ext cx="1063625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rPr>
                <a:t>定位</a:t>
              </a:r>
            </a:p>
          </p:txBody>
        </p:sp>
      </p:grpSp>
      <p:sp>
        <p:nvSpPr>
          <p:cNvPr id="207" name="AutoShape 81"/>
          <p:cNvSpPr>
            <a:spLocks noChangeArrowheads="1"/>
          </p:cNvSpPr>
          <p:nvPr/>
        </p:nvSpPr>
        <p:spPr bwMode="auto">
          <a:xfrm>
            <a:off x="1619250" y="2793988"/>
            <a:ext cx="2808288" cy="647700"/>
          </a:xfrm>
          <a:prstGeom prst="leftArrow">
            <a:avLst>
              <a:gd name="adj1" fmla="val 50000"/>
              <a:gd name="adj2" fmla="val 108395"/>
            </a:avLst>
          </a:prstGeom>
          <a:solidFill>
            <a:srgbClr val="808080">
              <a:alpha val="3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微软雅黑" pitchFamily="34" charset="-122"/>
              </a:rPr>
              <a:t>营</a:t>
            </a:r>
          </a:p>
        </p:txBody>
      </p:sp>
      <p:sp>
        <p:nvSpPr>
          <p:cNvPr id="208" name="AutoShape 82"/>
          <p:cNvSpPr>
            <a:spLocks noChangeArrowheads="1"/>
          </p:cNvSpPr>
          <p:nvPr/>
        </p:nvSpPr>
        <p:spPr bwMode="auto">
          <a:xfrm flipH="1">
            <a:off x="4714875" y="2793988"/>
            <a:ext cx="3241675" cy="647700"/>
          </a:xfrm>
          <a:prstGeom prst="leftArrow">
            <a:avLst>
              <a:gd name="adj1" fmla="val 50000"/>
              <a:gd name="adj2" fmla="val 125123"/>
            </a:avLst>
          </a:prstGeom>
          <a:solidFill>
            <a:srgbClr val="808080">
              <a:alpha val="3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微软雅黑" pitchFamily="34" charset="-122"/>
              </a:rPr>
              <a:t>销</a:t>
            </a: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4071934" y="6192743"/>
            <a:ext cx="4770963" cy="236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67" tIns="40982" rIns="81967" bIns="40982">
            <a:spAutoFit/>
          </a:bodyPr>
          <a:lstStyle/>
          <a:p>
            <a:pPr defTabSz="820738"/>
            <a:r>
              <a:rPr lang="en-US" altLang="zh-CN" sz="1000" dirty="0">
                <a:latin typeface="Verdana" pitchFamily="34" charset="0"/>
              </a:rPr>
              <a:t>*Based on the research of </a:t>
            </a:r>
            <a:r>
              <a:rPr lang="en-US" altLang="zh-CN" sz="1000" dirty="0" smtClean="0">
                <a:latin typeface="Verdana" pitchFamily="34" charset="0"/>
              </a:rPr>
              <a:t>© SALES PERFORMANCE INTERNATIONAL</a:t>
            </a:r>
            <a:endParaRPr lang="en-US" altLang="zh-CN" sz="1000" dirty="0"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142984"/>
            <a:ext cx="8820000" cy="4843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285784" y="-24"/>
            <a:ext cx="7786678" cy="6462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462860" tIns="45692" rIns="91382" bIns="45692">
            <a:spAutoFit/>
          </a:bodyPr>
          <a:lstStyle/>
          <a:p>
            <a:pPr defTabSz="913693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市场营销职业仓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911195" y="226378"/>
            <a:ext cx="159414" cy="356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8904" tIns="39452" rIns="78904" bIns="39452" anchor="ctr">
            <a:spAutoFit/>
          </a:bodyPr>
          <a:lstStyle/>
          <a:p>
            <a:endParaRPr lang="zh-CN" altLang="en-US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1911195" y="226378"/>
            <a:ext cx="159414" cy="356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8904" tIns="39452" rIns="78904" bIns="39452" anchor="ctr">
            <a:spAutoFit/>
          </a:bodyPr>
          <a:lstStyle/>
          <a:p>
            <a:endParaRPr lang="zh-CN" alt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911195" y="226378"/>
            <a:ext cx="159414" cy="356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8904" tIns="39452" rIns="78904" bIns="39452" anchor="ctr">
            <a:spAutoFit/>
          </a:bodyPr>
          <a:lstStyle/>
          <a:p>
            <a:endParaRPr lang="zh-CN" altLang="en-US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1911195" y="226378"/>
            <a:ext cx="159414" cy="356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8904" tIns="39452" rIns="78904" bIns="39452">
            <a:spAutoFit/>
          </a:bodyPr>
          <a:lstStyle/>
          <a:p>
            <a:endParaRPr lang="zh-CN" altLang="en-US"/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1911195" y="226378"/>
            <a:ext cx="159414" cy="356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8904" tIns="39452" rIns="78904" bIns="39452" anchor="ctr">
            <a:spAutoFit/>
          </a:bodyPr>
          <a:lstStyle/>
          <a:p>
            <a:endParaRPr lang="zh-CN" altLang="en-US"/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1911195" y="226378"/>
            <a:ext cx="159414" cy="356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8904" tIns="39452" rIns="78904" bIns="39452">
            <a:spAutoFit/>
          </a:bodyPr>
          <a:lstStyle/>
          <a:p>
            <a:endParaRPr lang="zh-CN" altLang="en-US"/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1911195" y="226378"/>
            <a:ext cx="159414" cy="356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8904" tIns="39452" rIns="78904" bIns="39452" anchor="ctr">
            <a:spAutoFit/>
          </a:bodyPr>
          <a:lstStyle/>
          <a:p>
            <a:endParaRPr lang="zh-CN" alt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1911195" y="226378"/>
            <a:ext cx="159414" cy="356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8904" tIns="39452" rIns="78904" bIns="39452">
            <a:spAutoFit/>
          </a:bodyPr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85800" y="1600200"/>
            <a:ext cx="1676400" cy="4343400"/>
          </a:xfrm>
          <a:prstGeom prst="rect">
            <a:avLst/>
          </a:prstGeom>
          <a:solidFill>
            <a:srgbClr val="00B050">
              <a:alpha val="30196"/>
            </a:srgbClr>
          </a:solidFill>
          <a:ln w="57150"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7_Office 主题">
      <a:majorFont>
        <a:latin typeface="Calibri"/>
        <a:ea typeface="黑体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2920</TotalTime>
  <Pages>0</Pages>
  <Words>2548</Words>
  <Characters>0</Characters>
  <Application>Microsoft Office PowerPoint</Application>
  <DocSecurity>0</DocSecurity>
  <PresentationFormat>全屏显示(4:3)</PresentationFormat>
  <Lines>0</Lines>
  <Paragraphs>616</Paragraphs>
  <Slides>42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42</vt:i4>
      </vt:variant>
    </vt:vector>
  </HeadingPairs>
  <TitlesOfParts>
    <vt:vector size="45" baseType="lpstr">
      <vt:lpstr>7_Office 主题</vt:lpstr>
      <vt:lpstr>1_自定义设计方案</vt:lpstr>
      <vt:lpstr>自定义设计方案</vt:lpstr>
      <vt:lpstr>营销实战模拟沙盘 </vt:lpstr>
      <vt:lpstr>幻灯片 2</vt:lpstr>
      <vt:lpstr>幻灯片 3</vt:lpstr>
      <vt:lpstr>幻灯片 4</vt:lpstr>
      <vt:lpstr>幻灯片 5</vt:lpstr>
      <vt:lpstr>幻灯片 6</vt:lpstr>
      <vt:lpstr>幻灯片 7</vt:lpstr>
      <vt:lpstr>企业营销实践</vt:lpstr>
      <vt:lpstr>幻灯片 9</vt:lpstr>
      <vt:lpstr>IBM－BLM业务领先模型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ufida</cp:lastModifiedBy>
  <cp:revision>386</cp:revision>
  <cp:lastPrinted>1601-01-01T00:00:00Z</cp:lastPrinted>
  <dcterms:created xsi:type="dcterms:W3CDTF">2009-12-16T05:52:57Z</dcterms:created>
  <dcterms:modified xsi:type="dcterms:W3CDTF">2013-09-26T18:04:51Z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2052-6.6.0.2461</vt:lpwstr>
  </property>
</Properties>
</file>